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media/image14.jpg" ContentType="image/jpeg"/>
  <Override PartName="/ppt/notesSlides/notesSlide1.xml" ContentType="application/vnd.openxmlformats-officedocument.presentationml.notesSlide+xml"/>
  <Override PartName="/ppt/media/image39.jpg" ContentType="image/jpe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365" r:id="rId3"/>
    <p:sldId id="300" r:id="rId4"/>
    <p:sldId id="305" r:id="rId5"/>
    <p:sldId id="306" r:id="rId6"/>
    <p:sldId id="307" r:id="rId7"/>
    <p:sldId id="359" r:id="rId8"/>
    <p:sldId id="353" r:id="rId9"/>
    <p:sldId id="342" r:id="rId10"/>
    <p:sldId id="309" r:id="rId11"/>
    <p:sldId id="314" r:id="rId12"/>
    <p:sldId id="312" r:id="rId13"/>
    <p:sldId id="313" r:id="rId14"/>
    <p:sldId id="350" r:id="rId15"/>
    <p:sldId id="317" r:id="rId16"/>
    <p:sldId id="318" r:id="rId17"/>
    <p:sldId id="351" r:id="rId18"/>
    <p:sldId id="320" r:id="rId19"/>
    <p:sldId id="352" r:id="rId20"/>
    <p:sldId id="360" r:id="rId21"/>
    <p:sldId id="324" r:id="rId22"/>
    <p:sldId id="325" r:id="rId2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ADE5"/>
    <a:srgbClr val="54A1D8"/>
    <a:srgbClr val="2F8889"/>
    <a:srgbClr val="6D2371"/>
    <a:srgbClr val="C70083"/>
    <a:srgbClr val="000000"/>
    <a:srgbClr val="0F0E57"/>
    <a:srgbClr val="706F6F"/>
    <a:srgbClr val="003300"/>
    <a:srgbClr val="E0AE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960" autoAdjust="0"/>
  </p:normalViewPr>
  <p:slideViewPr>
    <p:cSldViewPr snapToGrid="0" showGuides="1">
      <p:cViewPr varScale="1">
        <p:scale>
          <a:sx n="86" d="100"/>
          <a:sy n="86" d="100"/>
        </p:scale>
        <p:origin x="422" y="48"/>
      </p:cViewPr>
      <p:guideLst/>
    </p:cSldViewPr>
  </p:slideViewPr>
  <p:notesTextViewPr>
    <p:cViewPr>
      <p:scale>
        <a:sx n="3" d="2"/>
        <a:sy n="3" d="2"/>
      </p:scale>
      <p:origin x="0" y="0"/>
    </p:cViewPr>
  </p:notesTextViewPr>
  <p:sorterViewPr>
    <p:cViewPr varScale="1">
      <p:scale>
        <a:sx n="100" d="100"/>
        <a:sy n="100" d="100"/>
      </p:scale>
      <p:origin x="0" y="-494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Feuil1!$B$1</c:f>
              <c:strCache>
                <c:ptCount val="1"/>
                <c:pt idx="0">
                  <c:v>Ventes</c:v>
                </c:pt>
              </c:strCache>
            </c:strRef>
          </c:tx>
          <c:dPt>
            <c:idx val="0"/>
            <c:bubble3D val="0"/>
            <c:spPr>
              <a:solidFill>
                <a:srgbClr val="6A207E"/>
              </a:solidFill>
              <a:ln w="19050">
                <a:solidFill>
                  <a:schemeClr val="lt1"/>
                </a:solidFill>
              </a:ln>
              <a:effectLst/>
            </c:spPr>
            <c:extLst>
              <c:ext xmlns:c16="http://schemas.microsoft.com/office/drawing/2014/chart" uri="{C3380CC4-5D6E-409C-BE32-E72D297353CC}">
                <c16:uniqueId val="{00000001-E950-4745-A6D2-5C9AAAF877FB}"/>
              </c:ext>
            </c:extLst>
          </c:dPt>
          <c:dPt>
            <c:idx val="1"/>
            <c:bubble3D val="0"/>
            <c:spPr>
              <a:solidFill>
                <a:srgbClr val="0F0E57"/>
              </a:solidFill>
              <a:ln w="19050">
                <a:solidFill>
                  <a:schemeClr val="lt1"/>
                </a:solidFill>
              </a:ln>
              <a:effectLst/>
            </c:spPr>
            <c:extLst>
              <c:ext xmlns:c16="http://schemas.microsoft.com/office/drawing/2014/chart" uri="{C3380CC4-5D6E-409C-BE32-E72D297353CC}">
                <c16:uniqueId val="{00000003-E950-4745-A6D2-5C9AAAF877FB}"/>
              </c:ext>
            </c:extLst>
          </c:dPt>
          <c:dPt>
            <c:idx val="2"/>
            <c:bubble3D val="0"/>
            <c:spPr>
              <a:solidFill>
                <a:srgbClr val="1CADE5"/>
              </a:solidFill>
              <a:ln w="19050">
                <a:solidFill>
                  <a:schemeClr val="lt1"/>
                </a:solidFill>
              </a:ln>
              <a:effectLst/>
            </c:spPr>
            <c:extLst>
              <c:ext xmlns:c16="http://schemas.microsoft.com/office/drawing/2014/chart" uri="{C3380CC4-5D6E-409C-BE32-E72D297353CC}">
                <c16:uniqueId val="{00000005-E950-4745-A6D2-5C9AAAF877FB}"/>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E950-4745-A6D2-5C9AAAF877FB}"/>
              </c:ext>
            </c:extLst>
          </c:dPt>
          <c:dLbls>
            <c:dLbl>
              <c:idx val="2"/>
              <c:layout>
                <c:manualLayout>
                  <c:x val="3.6829528354951576E-3"/>
                  <c:y val="1.2121620056944284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950-4745-A6D2-5C9AAAF877FB}"/>
                </c:ext>
              </c:extLst>
            </c:dLbl>
            <c:dLbl>
              <c:idx val="3"/>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fr-FR"/>
                </a:p>
              </c:txPr>
              <c:showLegendKey val="0"/>
              <c:showVal val="0"/>
              <c:showCatName val="0"/>
              <c:showSerName val="0"/>
              <c:showPercent val="1"/>
              <c:showBubbleSize val="0"/>
              <c:extLst>
                <c:ext xmlns:c16="http://schemas.microsoft.com/office/drawing/2014/chart" uri="{C3380CC4-5D6E-409C-BE32-E72D297353CC}">
                  <c16:uniqueId val="{00000007-E950-4745-A6D2-5C9AAAF877FB}"/>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fr-FR"/>
              </a:p>
            </c:txPr>
            <c:showLegendKey val="0"/>
            <c:showVal val="0"/>
            <c:showCatName val="0"/>
            <c:showSerName val="0"/>
            <c:showPercent val="1"/>
            <c:showBubbleSize val="0"/>
            <c:showLeaderLines val="0"/>
            <c:extLst>
              <c:ext xmlns:c15="http://schemas.microsoft.com/office/drawing/2012/chart" uri="{CE6537A1-D6FC-4f65-9D91-7224C49458BB}"/>
            </c:extLst>
          </c:dLbls>
          <c:cat>
            <c:strRef>
              <c:f>Feuil1!$A$2:$A$5</c:f>
              <c:strCache>
                <c:ptCount val="4"/>
                <c:pt idx="0">
                  <c:v>Staphylococcus aureus</c:v>
                </c:pt>
                <c:pt idx="1">
                  <c:v>Escherichia coli</c:v>
                </c:pt>
                <c:pt idx="2">
                  <c:v>Pseudomonas aeruginosa</c:v>
                </c:pt>
                <c:pt idx="3">
                  <c:v>Autres</c:v>
                </c:pt>
              </c:strCache>
            </c:strRef>
          </c:cat>
          <c:val>
            <c:numRef>
              <c:f>Feuil1!$B$2:$B$5</c:f>
              <c:numCache>
                <c:formatCode>0.00%</c:formatCode>
                <c:ptCount val="4"/>
                <c:pt idx="0">
                  <c:v>0.23699999999999999</c:v>
                </c:pt>
                <c:pt idx="1">
                  <c:v>0.38200000000000001</c:v>
                </c:pt>
                <c:pt idx="2">
                  <c:v>5.8000000000000003E-2</c:v>
                </c:pt>
                <c:pt idx="3">
                  <c:v>0.32300000000000001</c:v>
                </c:pt>
              </c:numCache>
            </c:numRef>
          </c:val>
          <c:extLst>
            <c:ext xmlns:c16="http://schemas.microsoft.com/office/drawing/2014/chart" uri="{C3380CC4-5D6E-409C-BE32-E72D297353CC}">
              <c16:uniqueId val="{00000008-E950-4745-A6D2-5C9AAAF877FB}"/>
            </c:ext>
          </c:extLst>
        </c:ser>
        <c:dLbls>
          <c:showLegendKey val="0"/>
          <c:showVal val="1"/>
          <c:showCatName val="0"/>
          <c:showSerName val="0"/>
          <c:showPercent val="0"/>
          <c:showBubbleSize val="0"/>
          <c:showLeaderLines val="0"/>
        </c:dLbls>
        <c:firstSliceAng val="336"/>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Feuil1!$B$1</c:f>
              <c:strCache>
                <c:ptCount val="1"/>
                <c:pt idx="0">
                  <c:v>2019</c:v>
                </c:pt>
              </c:strCache>
            </c:strRef>
          </c:tx>
          <c:dPt>
            <c:idx val="0"/>
            <c:bubble3D val="0"/>
            <c:spPr>
              <a:solidFill>
                <a:srgbClr val="6A207E"/>
              </a:solidFill>
              <a:ln w="19050">
                <a:solidFill>
                  <a:schemeClr val="lt1"/>
                </a:solidFill>
              </a:ln>
              <a:effectLst/>
            </c:spPr>
            <c:extLst>
              <c:ext xmlns:c16="http://schemas.microsoft.com/office/drawing/2014/chart" uri="{C3380CC4-5D6E-409C-BE32-E72D297353CC}">
                <c16:uniqueId val="{00000001-F3D9-4AB7-B168-FC1DA36F83A9}"/>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F3D9-4AB7-B168-FC1DA36F83A9}"/>
              </c:ext>
            </c:extLst>
          </c:dPt>
          <c:dPt>
            <c:idx val="2"/>
            <c:bubble3D val="0"/>
            <c:spPr>
              <a:solidFill>
                <a:srgbClr val="0F0E57"/>
              </a:solidFill>
              <a:ln w="19050">
                <a:solidFill>
                  <a:schemeClr val="lt1"/>
                </a:solidFill>
              </a:ln>
              <a:effectLst/>
            </c:spPr>
            <c:extLst>
              <c:ext xmlns:c16="http://schemas.microsoft.com/office/drawing/2014/chart" uri="{C3380CC4-5D6E-409C-BE32-E72D297353CC}">
                <c16:uniqueId val="{00000005-F3D9-4AB7-B168-FC1DA36F83A9}"/>
              </c:ext>
            </c:extLst>
          </c:dPt>
          <c:dLbls>
            <c:dLbl>
              <c:idx val="0"/>
              <c:layout>
                <c:manualLayout>
                  <c:x val="0.11246088958564279"/>
                  <c:y val="0.13523148148148148"/>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2"/>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3D9-4AB7-B168-FC1DA36F83A9}"/>
                </c:ext>
              </c:extLst>
            </c:dLbl>
            <c:dLbl>
              <c:idx val="1"/>
              <c:layout>
                <c:manualLayout>
                  <c:x val="-0.12188084196440871"/>
                  <c:y val="8.5369444444444442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1CADE5"/>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3D9-4AB7-B168-FC1DA36F83A9}"/>
                </c:ext>
              </c:extLst>
            </c:dLbl>
            <c:dLbl>
              <c:idx val="2"/>
              <c:layout>
                <c:manualLayout>
                  <c:x val="-0.11246088958564281"/>
                  <c:y val="-0.1175925925925926"/>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4"/>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3D9-4AB7-B168-FC1DA36F83A9}"/>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2"/>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extLst>
          </c:dLbls>
          <c:cat>
            <c:strRef>
              <c:f>Feuil1!$A$2:$A$4</c:f>
              <c:strCache>
                <c:ptCount val="3"/>
                <c:pt idx="0">
                  <c:v>Staphylococcus aureus</c:v>
                </c:pt>
                <c:pt idx="1">
                  <c:v>Pseudomonas aeruginosa</c:v>
                </c:pt>
                <c:pt idx="2">
                  <c:v>Entérobactéries (E. Coli)</c:v>
                </c:pt>
              </c:strCache>
            </c:strRef>
          </c:cat>
          <c:val>
            <c:numRef>
              <c:f>Feuil1!$B$2:$B$4</c:f>
              <c:numCache>
                <c:formatCode>General</c:formatCode>
                <c:ptCount val="3"/>
                <c:pt idx="0">
                  <c:v>323700</c:v>
                </c:pt>
                <c:pt idx="1">
                  <c:v>32600</c:v>
                </c:pt>
                <c:pt idx="2">
                  <c:v>197400</c:v>
                </c:pt>
              </c:numCache>
            </c:numRef>
          </c:val>
          <c:extLst>
            <c:ext xmlns:c16="http://schemas.microsoft.com/office/drawing/2014/chart" uri="{C3380CC4-5D6E-409C-BE32-E72D297353CC}">
              <c16:uniqueId val="{00000006-F3D9-4AB7-B168-FC1DA36F83A9}"/>
            </c:ext>
          </c:extLst>
        </c:ser>
        <c:dLbls>
          <c:showLegendKey val="0"/>
          <c:showVal val="0"/>
          <c:showCatName val="0"/>
          <c:showSerName val="0"/>
          <c:showPercent val="0"/>
          <c:showBubbleSize val="0"/>
          <c:showLeaderLines val="0"/>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Feuil1!$B$1</c:f>
              <c:strCache>
                <c:ptCount val="1"/>
                <c:pt idx="0">
                  <c:v>2019</c:v>
                </c:pt>
              </c:strCache>
            </c:strRef>
          </c:tx>
          <c:dPt>
            <c:idx val="0"/>
            <c:bubble3D val="0"/>
            <c:spPr>
              <a:solidFill>
                <a:srgbClr val="6A207E"/>
              </a:solidFill>
              <a:ln w="19050">
                <a:solidFill>
                  <a:schemeClr val="lt1"/>
                </a:solidFill>
              </a:ln>
              <a:effectLst/>
            </c:spPr>
            <c:extLst>
              <c:ext xmlns:c16="http://schemas.microsoft.com/office/drawing/2014/chart" uri="{C3380CC4-5D6E-409C-BE32-E72D297353CC}">
                <c16:uniqueId val="{00000001-0D2A-4EB9-AB45-1D68CAD2C300}"/>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0D2A-4EB9-AB45-1D68CAD2C300}"/>
              </c:ext>
            </c:extLst>
          </c:dPt>
          <c:dPt>
            <c:idx val="2"/>
            <c:bubble3D val="0"/>
            <c:spPr>
              <a:solidFill>
                <a:srgbClr val="0F0E57"/>
              </a:solidFill>
              <a:ln w="19050">
                <a:solidFill>
                  <a:schemeClr val="lt1"/>
                </a:solidFill>
              </a:ln>
              <a:effectLst/>
            </c:spPr>
            <c:extLst>
              <c:ext xmlns:c16="http://schemas.microsoft.com/office/drawing/2014/chart" uri="{C3380CC4-5D6E-409C-BE32-E72D297353CC}">
                <c16:uniqueId val="{00000005-0D2A-4EB9-AB45-1D68CAD2C300}"/>
              </c:ext>
            </c:extLst>
          </c:dPt>
          <c:dLbls>
            <c:dLbl>
              <c:idx val="0"/>
              <c:layout>
                <c:manualLayout>
                  <c:x val="0.11156451568548957"/>
                  <c:y val="-0.12935185185185188"/>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2"/>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D2A-4EB9-AB45-1D68CAD2C300}"/>
                </c:ext>
              </c:extLst>
            </c:dLbl>
            <c:dLbl>
              <c:idx val="1"/>
              <c:layout>
                <c:manualLayout>
                  <c:x val="0.13581767126929167"/>
                  <c:y val="8.2314814814814813E-2"/>
                </c:manualLayout>
              </c:layout>
              <c:tx>
                <c:rich>
                  <a:bodyPr rot="0" spcFirstLastPara="1" vertOverflow="ellipsis" vert="horz" wrap="square" lIns="38100" tIns="19050" rIns="38100" bIns="19050" anchor="ctr" anchorCtr="1">
                    <a:spAutoFit/>
                  </a:bodyPr>
                  <a:lstStyle/>
                  <a:p>
                    <a:pPr>
                      <a:defRPr sz="1100" b="1" i="0" u="none" strike="noStrike" kern="1200" baseline="0">
                        <a:solidFill>
                          <a:srgbClr val="1CADE5"/>
                        </a:solidFill>
                        <a:latin typeface="+mn-lt"/>
                        <a:ea typeface="+mn-ea"/>
                        <a:cs typeface="+mn-cs"/>
                      </a:defRPr>
                    </a:pPr>
                    <a:fld id="{5C73CC23-E40B-4217-8F6E-AF9A758225FE}" type="VALUE">
                      <a:rPr lang="en-US">
                        <a:solidFill>
                          <a:srgbClr val="1CADE5"/>
                        </a:solidFill>
                      </a:rPr>
                      <a:pPr>
                        <a:defRPr sz="1100" b="1">
                          <a:solidFill>
                            <a:srgbClr val="1CADE5"/>
                          </a:solidFill>
                        </a:defRPr>
                      </a:pPr>
                      <a:t>[VALEUR]</a:t>
                    </a:fld>
                    <a:endParaRPr lang="fr-FR"/>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1CADE5"/>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D2A-4EB9-AB45-1D68CAD2C300}"/>
                </c:ext>
              </c:extLst>
            </c:dLbl>
            <c:dLbl>
              <c:idx val="2"/>
              <c:layout>
                <c:manualLayout>
                  <c:x val="-0.10186325345196882"/>
                  <c:y val="-0.40569421296296299"/>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4"/>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0.22487525857301308"/>
                      <c:h val="0.1663935185185185"/>
                    </c:manualLayout>
                  </c15:layout>
                </c:ext>
                <c:ext xmlns:c16="http://schemas.microsoft.com/office/drawing/2014/chart" uri="{C3380CC4-5D6E-409C-BE32-E72D297353CC}">
                  <c16:uniqueId val="{00000005-0D2A-4EB9-AB45-1D68CAD2C30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2"/>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extLst>
          </c:dLbls>
          <c:cat>
            <c:strRef>
              <c:f>Feuil1!$A$2:$A$4</c:f>
              <c:strCache>
                <c:ptCount val="3"/>
                <c:pt idx="0">
                  <c:v>Staphylococcus aureus</c:v>
                </c:pt>
                <c:pt idx="1">
                  <c:v>Pseudomonas aeruginosa</c:v>
                </c:pt>
                <c:pt idx="2">
                  <c:v>Escherichia Coli</c:v>
                </c:pt>
              </c:strCache>
            </c:strRef>
          </c:cat>
          <c:val>
            <c:numRef>
              <c:f>Feuil1!$B$2:$B$4</c:f>
              <c:numCache>
                <c:formatCode>General</c:formatCode>
                <c:ptCount val="3"/>
                <c:pt idx="0">
                  <c:v>75303</c:v>
                </c:pt>
                <c:pt idx="1">
                  <c:v>20536</c:v>
                </c:pt>
                <c:pt idx="2">
                  <c:v>163005</c:v>
                </c:pt>
              </c:numCache>
            </c:numRef>
          </c:val>
          <c:extLst>
            <c:ext xmlns:c16="http://schemas.microsoft.com/office/drawing/2014/chart" uri="{C3380CC4-5D6E-409C-BE32-E72D297353CC}">
              <c16:uniqueId val="{00000006-0D2A-4EB9-AB45-1D68CAD2C300}"/>
            </c:ext>
          </c:extLst>
        </c:ser>
        <c:dLbls>
          <c:showLegendKey val="0"/>
          <c:showVal val="0"/>
          <c:showCatName val="0"/>
          <c:showSerName val="0"/>
          <c:showPercent val="0"/>
          <c:showBubbleSize val="0"/>
          <c:showLeaderLines val="0"/>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DB49D5-4EF7-4060-A60E-EF337B20A387}" type="datetimeFigureOut">
              <a:rPr lang="fr-FR" smtClean="0"/>
              <a:t>09/09/2021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6752BB-AD81-4994-8E4B-509314E440B0}" type="slidenum">
              <a:rPr lang="fr-FR" smtClean="0"/>
              <a:t>‹N°›</a:t>
            </a:fld>
            <a:endParaRPr lang="fr-FR"/>
          </a:p>
        </p:txBody>
      </p:sp>
    </p:spTree>
    <p:extLst>
      <p:ext uri="{BB962C8B-B14F-4D97-AF65-F5344CB8AC3E}">
        <p14:creationId xmlns:p14="http://schemas.microsoft.com/office/powerpoint/2010/main" val="254215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2D6752BB-AD81-4994-8E4B-509314E440B0}" type="slidenum">
              <a:rPr lang="fr-FR" smtClean="0"/>
              <a:t>8</a:t>
            </a:fld>
            <a:endParaRPr lang="fr-FR"/>
          </a:p>
        </p:txBody>
      </p:sp>
    </p:spTree>
    <p:extLst>
      <p:ext uri="{BB962C8B-B14F-4D97-AF65-F5344CB8AC3E}">
        <p14:creationId xmlns:p14="http://schemas.microsoft.com/office/powerpoint/2010/main" val="2514728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6752BB-AD81-4994-8E4B-509314E440B0}" type="slidenum">
              <a:rPr lang="fr-FR" smtClean="0"/>
              <a:t>20</a:t>
            </a:fld>
            <a:endParaRPr lang="fr-FR"/>
          </a:p>
        </p:txBody>
      </p:sp>
    </p:spTree>
    <p:extLst>
      <p:ext uri="{BB962C8B-B14F-4D97-AF65-F5344CB8AC3E}">
        <p14:creationId xmlns:p14="http://schemas.microsoft.com/office/powerpoint/2010/main" val="3023870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6752BB-AD81-4994-8E4B-509314E440B0}" type="slidenum">
              <a:rPr lang="fr-FR" smtClean="0"/>
              <a:t>21</a:t>
            </a:fld>
            <a:endParaRPr lang="fr-FR"/>
          </a:p>
        </p:txBody>
      </p:sp>
    </p:spTree>
    <p:extLst>
      <p:ext uri="{BB962C8B-B14F-4D97-AF65-F5344CB8AC3E}">
        <p14:creationId xmlns:p14="http://schemas.microsoft.com/office/powerpoint/2010/main" val="40836720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COVER">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DB3F41D9-3532-4892-A709-C61BDECB7A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1484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05_SECTION SLIDE">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57906BA2-FB5C-43DF-B65A-8D921C74DE6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2" name="Image 11">
            <a:extLst>
              <a:ext uri="{FF2B5EF4-FFF2-40B4-BE49-F238E27FC236}">
                <a16:creationId xmlns:a16="http://schemas.microsoft.com/office/drawing/2014/main" id="{1A293EE9-87B1-42A0-8575-B8B94FB0F3F1}"/>
              </a:ext>
            </a:extLst>
          </p:cNvPr>
          <p:cNvPicPr>
            <a:picLocks noChangeAspect="1"/>
          </p:cNvPicPr>
          <p:nvPr userDrawn="1"/>
        </p:nvPicPr>
        <p:blipFill rotWithShape="1">
          <a:blip r:embed="rId3"/>
          <a:srcRect l="27986" t="26689" b="26689"/>
          <a:stretch/>
        </p:blipFill>
        <p:spPr>
          <a:xfrm>
            <a:off x="-1" y="1"/>
            <a:ext cx="4335309" cy="6857998"/>
          </a:xfrm>
          <a:prstGeom prst="rect">
            <a:avLst/>
          </a:prstGeom>
        </p:spPr>
      </p:pic>
      <p:pic>
        <p:nvPicPr>
          <p:cNvPr id="13" name="Image 12">
            <a:extLst>
              <a:ext uri="{FF2B5EF4-FFF2-40B4-BE49-F238E27FC236}">
                <a16:creationId xmlns:a16="http://schemas.microsoft.com/office/drawing/2014/main" id="{F30EC5BF-FB0D-41D6-88AB-ECACFB259E57}"/>
              </a:ext>
            </a:extLst>
          </p:cNvPr>
          <p:cNvPicPr>
            <a:picLocks noChangeAspect="1"/>
          </p:cNvPicPr>
          <p:nvPr userDrawn="1"/>
        </p:nvPicPr>
        <p:blipFill rotWithShape="1">
          <a:blip r:embed="rId3"/>
          <a:srcRect l="-6238" t="-3327" r="31980" b="73217"/>
          <a:stretch/>
        </p:blipFill>
        <p:spPr>
          <a:xfrm>
            <a:off x="7721600" y="2428878"/>
            <a:ext cx="4470401" cy="4429122"/>
          </a:xfrm>
          <a:prstGeom prst="rect">
            <a:avLst/>
          </a:prstGeom>
        </p:spPr>
      </p:pic>
      <p:sp>
        <p:nvSpPr>
          <p:cNvPr id="3" name="Text Placeholder 2"/>
          <p:cNvSpPr>
            <a:spLocks noGrp="1"/>
          </p:cNvSpPr>
          <p:nvPr userDrawn="1">
            <p:ph type="body" idx="1" hasCustomPrompt="1"/>
          </p:nvPr>
        </p:nvSpPr>
        <p:spPr>
          <a:xfrm>
            <a:off x="296454" y="2964182"/>
            <a:ext cx="4091242" cy="574851"/>
          </a:xfrm>
          <a:prstGeom prst="rect">
            <a:avLst/>
          </a:prstGeom>
        </p:spPr>
        <p:txBody>
          <a:bodyPr anchor="ctr">
            <a:normAutofit/>
          </a:bodyPr>
          <a:lstStyle>
            <a:lvl1pPr marL="0" indent="0" algn="l">
              <a:lnSpc>
                <a:spcPct val="100000"/>
              </a:lnSpc>
              <a:spcBef>
                <a:spcPts val="0"/>
              </a:spcBef>
              <a:buNone/>
              <a:defRPr sz="4000" b="1">
                <a:solidFill>
                  <a:schemeClr val="bg1"/>
                </a:solidFill>
                <a:latin typeface="+mj-lt"/>
                <a:cs typeface="Calibri Light" panose="020F0302020204030204" pitchFamily="34" charset="0"/>
              </a:defRPr>
            </a:lvl1pPr>
            <a:lvl2pPr marL="447663" indent="0">
              <a:buNone/>
              <a:defRPr sz="1763">
                <a:solidFill>
                  <a:schemeClr val="tx1">
                    <a:tint val="75000"/>
                  </a:schemeClr>
                </a:solidFill>
              </a:defRPr>
            </a:lvl2pPr>
            <a:lvl3pPr marL="895327" indent="0">
              <a:buNone/>
              <a:defRPr sz="1567">
                <a:solidFill>
                  <a:schemeClr val="tx1">
                    <a:tint val="75000"/>
                  </a:schemeClr>
                </a:solidFill>
              </a:defRPr>
            </a:lvl3pPr>
            <a:lvl4pPr marL="1342990" indent="0">
              <a:buNone/>
              <a:defRPr sz="1371">
                <a:solidFill>
                  <a:schemeClr val="tx1">
                    <a:tint val="75000"/>
                  </a:schemeClr>
                </a:solidFill>
              </a:defRPr>
            </a:lvl4pPr>
            <a:lvl5pPr marL="1790653" indent="0">
              <a:buNone/>
              <a:defRPr sz="1371">
                <a:solidFill>
                  <a:schemeClr val="tx1">
                    <a:tint val="75000"/>
                  </a:schemeClr>
                </a:solidFill>
              </a:defRPr>
            </a:lvl5pPr>
            <a:lvl6pPr marL="2238316" indent="0">
              <a:buNone/>
              <a:defRPr sz="1371">
                <a:solidFill>
                  <a:schemeClr val="tx1">
                    <a:tint val="75000"/>
                  </a:schemeClr>
                </a:solidFill>
              </a:defRPr>
            </a:lvl6pPr>
            <a:lvl7pPr marL="2685980" indent="0">
              <a:buNone/>
              <a:defRPr sz="1371">
                <a:solidFill>
                  <a:schemeClr val="tx1">
                    <a:tint val="75000"/>
                  </a:schemeClr>
                </a:solidFill>
              </a:defRPr>
            </a:lvl7pPr>
            <a:lvl8pPr marL="3133643" indent="0">
              <a:buNone/>
              <a:defRPr sz="1371">
                <a:solidFill>
                  <a:schemeClr val="tx1">
                    <a:tint val="75000"/>
                  </a:schemeClr>
                </a:solidFill>
              </a:defRPr>
            </a:lvl8pPr>
            <a:lvl9pPr marL="3581306" indent="0">
              <a:buNone/>
              <a:defRPr sz="1371">
                <a:solidFill>
                  <a:schemeClr val="tx1">
                    <a:tint val="75000"/>
                  </a:schemeClr>
                </a:solidFill>
              </a:defRPr>
            </a:lvl9pPr>
          </a:lstStyle>
          <a:p>
            <a:pPr lvl="0"/>
            <a:r>
              <a:rPr lang="en-GB" dirty="0"/>
              <a:t>Number / Section</a:t>
            </a:r>
          </a:p>
        </p:txBody>
      </p:sp>
      <p:sp>
        <p:nvSpPr>
          <p:cNvPr id="2" name="Title 1"/>
          <p:cNvSpPr>
            <a:spLocks noGrp="1"/>
          </p:cNvSpPr>
          <p:nvPr userDrawn="1">
            <p:ph type="title" hasCustomPrompt="1"/>
          </p:nvPr>
        </p:nvSpPr>
        <p:spPr>
          <a:xfrm>
            <a:off x="310932" y="3905697"/>
            <a:ext cx="7809154" cy="574851"/>
          </a:xfrm>
          <a:prstGeom prst="rect">
            <a:avLst/>
          </a:prstGeom>
          <a:noFill/>
        </p:spPr>
        <p:txBody>
          <a:bodyPr lIns="36000" tIns="36000" rIns="36000" bIns="36000" anchor="t" anchorCtr="0">
            <a:noAutofit/>
          </a:bodyPr>
          <a:lstStyle>
            <a:lvl1pPr algn="l">
              <a:lnSpc>
                <a:spcPct val="100000"/>
              </a:lnSpc>
              <a:spcBef>
                <a:spcPts val="0"/>
              </a:spcBef>
              <a:defRPr sz="4000" b="1" cap="none" baseline="0">
                <a:solidFill>
                  <a:schemeClr val="bg1"/>
                </a:solidFill>
                <a:latin typeface="+mj-lt"/>
              </a:defRPr>
            </a:lvl1pPr>
          </a:lstStyle>
          <a:p>
            <a:r>
              <a:rPr lang="en-GB" dirty="0"/>
              <a:t>Click to edit section title style</a:t>
            </a:r>
            <a:endParaRPr lang="en-US" dirty="0"/>
          </a:p>
        </p:txBody>
      </p:sp>
      <p:cxnSp>
        <p:nvCxnSpPr>
          <p:cNvPr id="6" name="Connecteur droit 5">
            <a:extLst>
              <a:ext uri="{FF2B5EF4-FFF2-40B4-BE49-F238E27FC236}">
                <a16:creationId xmlns:a16="http://schemas.microsoft.com/office/drawing/2014/main" id="{977D5838-C904-433F-B62E-552F7F95DCDC}"/>
              </a:ext>
            </a:extLst>
          </p:cNvPr>
          <p:cNvCxnSpPr>
            <a:cxnSpLocks/>
          </p:cNvCxnSpPr>
          <p:nvPr userDrawn="1"/>
        </p:nvCxnSpPr>
        <p:spPr>
          <a:xfrm>
            <a:off x="296455" y="2756996"/>
            <a:ext cx="170115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5733F694-C6A1-4984-B824-FF55E0941551}"/>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0"/>
                    </a14:imgEffect>
                    <a14:imgEffect>
                      <a14:brightnessContrast bright="45000" contrast="26000"/>
                    </a14:imgEffect>
                  </a14:imgLayer>
                </a14:imgProps>
              </a:ext>
              <a:ext uri="{28A0092B-C50C-407E-A947-70E740481C1C}">
                <a14:useLocalDpi xmlns:a14="http://schemas.microsoft.com/office/drawing/2010/main" val="0"/>
              </a:ext>
            </a:extLst>
          </a:blip>
          <a:srcRect l="-4170" r="-4170"/>
          <a:stretch/>
        </p:blipFill>
        <p:spPr bwMode="auto">
          <a:xfrm>
            <a:off x="166717" y="2030357"/>
            <a:ext cx="2797546" cy="437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55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6_SECTION SLIDE">
    <p:bg>
      <p:bgPr>
        <a:solidFill>
          <a:schemeClr val="tx2"/>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88C158F0-CB39-471B-96A4-0F20B28E5757}"/>
              </a:ext>
            </a:extLst>
          </p:cNvPr>
          <p:cNvPicPr>
            <a:picLocks noChangeAspect="1"/>
          </p:cNvPicPr>
          <p:nvPr userDrawn="1"/>
        </p:nvPicPr>
        <p:blipFill rotWithShape="1">
          <a:blip r:embed="rId2">
            <a:lum bright="70000" contrast="-70000"/>
            <a:alphaModFix amt="5000"/>
          </a:blip>
          <a:srcRect l="27986" t="26689" b="26689"/>
          <a:stretch/>
        </p:blipFill>
        <p:spPr>
          <a:xfrm>
            <a:off x="-1" y="1"/>
            <a:ext cx="4335309" cy="6857998"/>
          </a:xfrm>
          <a:prstGeom prst="rect">
            <a:avLst/>
          </a:prstGeom>
        </p:spPr>
      </p:pic>
      <p:sp>
        <p:nvSpPr>
          <p:cNvPr id="3" name="Text Placeholder 2"/>
          <p:cNvSpPr>
            <a:spLocks noGrp="1"/>
          </p:cNvSpPr>
          <p:nvPr userDrawn="1">
            <p:ph type="body" idx="1" hasCustomPrompt="1"/>
          </p:nvPr>
        </p:nvSpPr>
        <p:spPr>
          <a:xfrm>
            <a:off x="296454" y="2964182"/>
            <a:ext cx="4091242" cy="574851"/>
          </a:xfrm>
          <a:prstGeom prst="rect">
            <a:avLst/>
          </a:prstGeom>
        </p:spPr>
        <p:txBody>
          <a:bodyPr anchor="ctr">
            <a:normAutofit/>
          </a:bodyPr>
          <a:lstStyle>
            <a:lvl1pPr marL="0" indent="0" algn="l">
              <a:lnSpc>
                <a:spcPct val="100000"/>
              </a:lnSpc>
              <a:spcBef>
                <a:spcPts val="0"/>
              </a:spcBef>
              <a:buNone/>
              <a:defRPr sz="4000" b="1">
                <a:solidFill>
                  <a:schemeClr val="bg1"/>
                </a:solidFill>
                <a:latin typeface="+mj-lt"/>
                <a:cs typeface="Calibri Light" panose="020F0302020204030204" pitchFamily="34" charset="0"/>
              </a:defRPr>
            </a:lvl1pPr>
            <a:lvl2pPr marL="447663" indent="0">
              <a:buNone/>
              <a:defRPr sz="1763">
                <a:solidFill>
                  <a:schemeClr val="tx1">
                    <a:tint val="75000"/>
                  </a:schemeClr>
                </a:solidFill>
              </a:defRPr>
            </a:lvl2pPr>
            <a:lvl3pPr marL="895327" indent="0">
              <a:buNone/>
              <a:defRPr sz="1567">
                <a:solidFill>
                  <a:schemeClr val="tx1">
                    <a:tint val="75000"/>
                  </a:schemeClr>
                </a:solidFill>
              </a:defRPr>
            </a:lvl3pPr>
            <a:lvl4pPr marL="1342990" indent="0">
              <a:buNone/>
              <a:defRPr sz="1371">
                <a:solidFill>
                  <a:schemeClr val="tx1">
                    <a:tint val="75000"/>
                  </a:schemeClr>
                </a:solidFill>
              </a:defRPr>
            </a:lvl4pPr>
            <a:lvl5pPr marL="1790653" indent="0">
              <a:buNone/>
              <a:defRPr sz="1371">
                <a:solidFill>
                  <a:schemeClr val="tx1">
                    <a:tint val="75000"/>
                  </a:schemeClr>
                </a:solidFill>
              </a:defRPr>
            </a:lvl5pPr>
            <a:lvl6pPr marL="2238316" indent="0">
              <a:buNone/>
              <a:defRPr sz="1371">
                <a:solidFill>
                  <a:schemeClr val="tx1">
                    <a:tint val="75000"/>
                  </a:schemeClr>
                </a:solidFill>
              </a:defRPr>
            </a:lvl6pPr>
            <a:lvl7pPr marL="2685980" indent="0">
              <a:buNone/>
              <a:defRPr sz="1371">
                <a:solidFill>
                  <a:schemeClr val="tx1">
                    <a:tint val="75000"/>
                  </a:schemeClr>
                </a:solidFill>
              </a:defRPr>
            </a:lvl7pPr>
            <a:lvl8pPr marL="3133643" indent="0">
              <a:buNone/>
              <a:defRPr sz="1371">
                <a:solidFill>
                  <a:schemeClr val="tx1">
                    <a:tint val="75000"/>
                  </a:schemeClr>
                </a:solidFill>
              </a:defRPr>
            </a:lvl8pPr>
            <a:lvl9pPr marL="3581306" indent="0">
              <a:buNone/>
              <a:defRPr sz="1371">
                <a:solidFill>
                  <a:schemeClr val="tx1">
                    <a:tint val="75000"/>
                  </a:schemeClr>
                </a:solidFill>
              </a:defRPr>
            </a:lvl9pPr>
          </a:lstStyle>
          <a:p>
            <a:pPr lvl="0"/>
            <a:r>
              <a:rPr lang="en-GB" dirty="0"/>
              <a:t>Number / Section</a:t>
            </a:r>
          </a:p>
        </p:txBody>
      </p:sp>
      <p:sp>
        <p:nvSpPr>
          <p:cNvPr id="2" name="Title 1"/>
          <p:cNvSpPr>
            <a:spLocks noGrp="1"/>
          </p:cNvSpPr>
          <p:nvPr userDrawn="1">
            <p:ph type="title" hasCustomPrompt="1"/>
          </p:nvPr>
        </p:nvSpPr>
        <p:spPr>
          <a:xfrm>
            <a:off x="310932" y="3905697"/>
            <a:ext cx="7809154" cy="574851"/>
          </a:xfrm>
          <a:prstGeom prst="rect">
            <a:avLst/>
          </a:prstGeom>
          <a:noFill/>
        </p:spPr>
        <p:txBody>
          <a:bodyPr lIns="36000" tIns="36000" rIns="36000" bIns="36000" anchor="t" anchorCtr="0">
            <a:noAutofit/>
          </a:bodyPr>
          <a:lstStyle>
            <a:lvl1pPr algn="l">
              <a:lnSpc>
                <a:spcPct val="100000"/>
              </a:lnSpc>
              <a:spcBef>
                <a:spcPts val="0"/>
              </a:spcBef>
              <a:defRPr sz="4000" b="1" cap="none" baseline="0">
                <a:solidFill>
                  <a:schemeClr val="bg1"/>
                </a:solidFill>
                <a:latin typeface="+mj-lt"/>
              </a:defRPr>
            </a:lvl1pPr>
          </a:lstStyle>
          <a:p>
            <a:r>
              <a:rPr lang="en-GB" dirty="0"/>
              <a:t>Click to edit section title style</a:t>
            </a:r>
            <a:endParaRPr lang="en-US" dirty="0"/>
          </a:p>
        </p:txBody>
      </p:sp>
      <p:cxnSp>
        <p:nvCxnSpPr>
          <p:cNvPr id="6" name="Connecteur droit 5">
            <a:extLst>
              <a:ext uri="{FF2B5EF4-FFF2-40B4-BE49-F238E27FC236}">
                <a16:creationId xmlns:a16="http://schemas.microsoft.com/office/drawing/2014/main" id="{977D5838-C904-433F-B62E-552F7F95DCDC}"/>
              </a:ext>
            </a:extLst>
          </p:cNvPr>
          <p:cNvCxnSpPr>
            <a:cxnSpLocks/>
          </p:cNvCxnSpPr>
          <p:nvPr userDrawn="1"/>
        </p:nvCxnSpPr>
        <p:spPr>
          <a:xfrm>
            <a:off x="296455" y="2756996"/>
            <a:ext cx="170115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5733F694-C6A1-4984-B824-FF55E0941551}"/>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0"/>
                    </a14:imgEffect>
                    <a14:imgEffect>
                      <a14:brightnessContrast bright="45000" contrast="26000"/>
                    </a14:imgEffect>
                  </a14:imgLayer>
                </a14:imgProps>
              </a:ext>
              <a:ext uri="{28A0092B-C50C-407E-A947-70E740481C1C}">
                <a14:useLocalDpi xmlns:a14="http://schemas.microsoft.com/office/drawing/2010/main" val="0"/>
              </a:ext>
            </a:extLst>
          </a:blip>
          <a:srcRect l="-4170" r="-4170"/>
          <a:stretch/>
        </p:blipFill>
        <p:spPr bwMode="auto">
          <a:xfrm>
            <a:off x="166717" y="2030357"/>
            <a:ext cx="2797546" cy="437548"/>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6F316AD9-6F6B-4E02-9C64-9F5F33F11E37}"/>
              </a:ext>
            </a:extLst>
          </p:cNvPr>
          <p:cNvPicPr>
            <a:picLocks noChangeAspect="1"/>
          </p:cNvPicPr>
          <p:nvPr userDrawn="1"/>
        </p:nvPicPr>
        <p:blipFill rotWithShape="1">
          <a:blip r:embed="rId2">
            <a:lum bright="70000" contrast="-70000"/>
            <a:alphaModFix amt="5000"/>
          </a:blip>
          <a:srcRect l="-6238" t="-3327" r="31980" b="73217"/>
          <a:stretch/>
        </p:blipFill>
        <p:spPr>
          <a:xfrm>
            <a:off x="7721600" y="2428878"/>
            <a:ext cx="4470401" cy="4429122"/>
          </a:xfrm>
          <a:prstGeom prst="rect">
            <a:avLst/>
          </a:prstGeom>
        </p:spPr>
      </p:pic>
    </p:spTree>
    <p:extLst>
      <p:ext uri="{BB962C8B-B14F-4D97-AF65-F5344CB8AC3E}">
        <p14:creationId xmlns:p14="http://schemas.microsoft.com/office/powerpoint/2010/main" val="2120955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NTENT SLIDE WITH PAY OFF">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2986" y="420960"/>
            <a:ext cx="11627991" cy="792000"/>
          </a:xfrm>
          <a:prstGeom prst="rect">
            <a:avLst/>
          </a:prstGeom>
        </p:spPr>
        <p:txBody>
          <a:bodyPr lIns="72000" tIns="36000" rIns="72000" bIns="36000" anchor="ctr" anchorCtr="0">
            <a:noAutofit/>
          </a:bodyPr>
          <a:lstStyle>
            <a:lvl1pPr>
              <a:lnSpc>
                <a:spcPct val="100000"/>
              </a:lnSpc>
              <a:defRPr sz="2400" b="1">
                <a:solidFill>
                  <a:schemeClr val="bg2"/>
                </a:solidFill>
                <a:latin typeface="+mj-lt"/>
                <a:ea typeface="Open Sans"/>
                <a:cs typeface="Open Sans"/>
              </a:defRPr>
            </a:lvl1pPr>
          </a:lstStyle>
          <a:p>
            <a:r>
              <a:rPr lang="fr-FR" dirty="0"/>
              <a:t>Cliquez et modifiez le titre</a:t>
            </a:r>
            <a:endParaRPr lang="en-US" dirty="0"/>
          </a:p>
        </p:txBody>
      </p:sp>
      <p:sp>
        <p:nvSpPr>
          <p:cNvPr id="3" name="Content Placeholder 2"/>
          <p:cNvSpPr>
            <a:spLocks noGrp="1"/>
          </p:cNvSpPr>
          <p:nvPr>
            <p:ph idx="1" hasCustomPrompt="1"/>
          </p:nvPr>
        </p:nvSpPr>
        <p:spPr>
          <a:xfrm>
            <a:off x="212987" y="1851780"/>
            <a:ext cx="11697013" cy="3115327"/>
          </a:xfrm>
          <a:prstGeom prst="rect">
            <a:avLst/>
          </a:prstGeom>
        </p:spPr>
        <p:txBody>
          <a:bodyPr lIns="0" tIns="36000" rIns="0" bIns="36000"/>
          <a:lstStyle>
            <a:lvl1pPr marL="326921" indent="-326921">
              <a:lnSpc>
                <a:spcPct val="100000"/>
              </a:lnSpc>
              <a:spcBef>
                <a:spcPts val="0"/>
              </a:spcBef>
              <a:spcAft>
                <a:spcPts val="600"/>
              </a:spcAft>
              <a:buClr>
                <a:srgbClr val="6D2371"/>
              </a:buClr>
              <a:buSzPct val="80000"/>
              <a:buFont typeface="Wingdings 2" panose="05020102010507070707" pitchFamily="18" charset="2"/>
              <a:buChar char=""/>
              <a:defRPr sz="2000" b="1">
                <a:solidFill>
                  <a:schemeClr val="tx1"/>
                </a:solidFill>
                <a:latin typeface="+mn-lt"/>
                <a:ea typeface="Open Sans" panose="020B0606030504020204"/>
                <a:cs typeface="Open Sans" panose="020B0606030504020204"/>
              </a:defRPr>
            </a:lvl1pPr>
            <a:lvl2pPr marL="652402" indent="-325481">
              <a:lnSpc>
                <a:spcPct val="100000"/>
              </a:lnSpc>
              <a:spcBef>
                <a:spcPts val="0"/>
              </a:spcBef>
              <a:spcAft>
                <a:spcPts val="600"/>
              </a:spcAft>
              <a:buClr>
                <a:srgbClr val="6D2371"/>
              </a:buClr>
              <a:buFontTx/>
              <a:buChar char="─"/>
              <a:defRPr sz="1800">
                <a:solidFill>
                  <a:schemeClr val="tx1"/>
                </a:solidFill>
                <a:latin typeface="+mn-lt"/>
                <a:ea typeface="Open Sans" panose="020B0606030504020204"/>
                <a:cs typeface="Open Sans" panose="020B0606030504020204"/>
              </a:defRPr>
            </a:lvl2pPr>
            <a:lvl3pPr marL="908754" indent="-256352">
              <a:lnSpc>
                <a:spcPct val="100000"/>
              </a:lnSpc>
              <a:spcBef>
                <a:spcPts val="0"/>
              </a:spcBef>
              <a:spcAft>
                <a:spcPts val="600"/>
              </a:spcAft>
              <a:buClr>
                <a:srgbClr val="6D2371"/>
              </a:buClr>
              <a:buSzPct val="60000"/>
              <a:buFont typeface="Wingdings" panose="05000000000000000000" pitchFamily="2" charset="2"/>
              <a:buChar char=""/>
              <a:defRPr sz="1800">
                <a:solidFill>
                  <a:schemeClr val="tx1"/>
                </a:solidFill>
                <a:latin typeface="+mn-lt"/>
                <a:ea typeface="Open Sans" panose="020B0606030504020204"/>
                <a:cs typeface="Open Sans" panose="020B0606030504020204"/>
              </a:defRPr>
            </a:lvl3pPr>
            <a:lvl4pPr marL="1306244" indent="-326921">
              <a:lnSpc>
                <a:spcPct val="100000"/>
              </a:lnSpc>
              <a:spcBef>
                <a:spcPts val="0"/>
              </a:spcBef>
              <a:spcAft>
                <a:spcPts val="600"/>
              </a:spcAft>
              <a:buClr>
                <a:srgbClr val="6D2371"/>
              </a:buClr>
              <a:buFontTx/>
              <a:buChar char="─"/>
              <a:defRPr sz="1800">
                <a:solidFill>
                  <a:schemeClr val="tx1"/>
                </a:solidFill>
                <a:latin typeface="+mn-lt"/>
                <a:ea typeface="Open Sans" panose="020B0606030504020204"/>
                <a:cs typeface="Open Sans" panose="020B0606030504020204"/>
              </a:defRPr>
            </a:lvl4pPr>
            <a:lvl5pPr marL="1636044" indent="-329802">
              <a:lnSpc>
                <a:spcPct val="100000"/>
              </a:lnSpc>
              <a:spcBef>
                <a:spcPts val="0"/>
              </a:spcBef>
              <a:spcAft>
                <a:spcPts val="600"/>
              </a:spcAft>
              <a:buClr>
                <a:srgbClr val="6D2371"/>
              </a:buClr>
              <a:buSzPct val="60000"/>
              <a:buFont typeface="Courier New" panose="02070309020205020404" pitchFamily="49" charset="0"/>
              <a:buChar char="o"/>
              <a:defRPr sz="1800">
                <a:solidFill>
                  <a:schemeClr val="tx1"/>
                </a:solidFill>
                <a:latin typeface="+mn-lt"/>
                <a:ea typeface="Open Sans" panose="020B0606030504020204"/>
                <a:cs typeface="Open Sans" panose="020B060603050402020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Espace réservé du texte 5"/>
          <p:cNvSpPr>
            <a:spLocks noGrp="1"/>
          </p:cNvSpPr>
          <p:nvPr>
            <p:ph type="body" sz="quarter" idx="16"/>
          </p:nvPr>
        </p:nvSpPr>
        <p:spPr>
          <a:xfrm>
            <a:off x="669224" y="5564002"/>
            <a:ext cx="11240776" cy="648000"/>
          </a:xfrm>
          <a:prstGeom prst="rect">
            <a:avLst/>
          </a:prstGeom>
          <a:ln w="12700">
            <a:noFill/>
            <a:prstDash val="solid"/>
          </a:ln>
        </p:spPr>
        <p:txBody>
          <a:bodyPr lIns="144000" tIns="36000" rIns="36000" bIns="36000" anchor="ctr" anchorCtr="0">
            <a:noAutofit/>
          </a:bodyPr>
          <a:lstStyle>
            <a:lvl1pPr marL="0" indent="0" algn="l">
              <a:lnSpc>
                <a:spcPct val="100000"/>
              </a:lnSpc>
              <a:spcBef>
                <a:spcPts val="0"/>
              </a:spcBef>
              <a:buFontTx/>
              <a:buNone/>
              <a:defRPr sz="2000" b="1" i="0">
                <a:solidFill>
                  <a:schemeClr val="accent1"/>
                </a:solidFill>
                <a:latin typeface="+mn-lt"/>
                <a:cs typeface="Arial" panose="020B0604020202020204" pitchFamily="34" charset="0"/>
              </a:defRPr>
            </a:lvl1pPr>
            <a:lvl2pPr>
              <a:buFontTx/>
              <a:buNone/>
              <a:defRPr sz="1270" b="1">
                <a:solidFill>
                  <a:srgbClr val="0060A1"/>
                </a:solidFill>
                <a:latin typeface="Calibri" pitchFamily="34" charset="0"/>
              </a:defRPr>
            </a:lvl2pPr>
            <a:lvl3pPr>
              <a:buFontTx/>
              <a:buNone/>
              <a:defRPr sz="1270" b="1">
                <a:solidFill>
                  <a:srgbClr val="0060A1"/>
                </a:solidFill>
                <a:latin typeface="Calibri" pitchFamily="34" charset="0"/>
              </a:defRPr>
            </a:lvl3pPr>
            <a:lvl4pPr>
              <a:buFontTx/>
              <a:buNone/>
              <a:defRPr sz="1270" b="1">
                <a:solidFill>
                  <a:srgbClr val="0060A1"/>
                </a:solidFill>
                <a:latin typeface="Calibri" pitchFamily="34" charset="0"/>
              </a:defRPr>
            </a:lvl4pPr>
            <a:lvl5pPr>
              <a:buFontTx/>
              <a:buNone/>
              <a:defRPr sz="1270" b="1">
                <a:solidFill>
                  <a:srgbClr val="0060A1"/>
                </a:solidFill>
                <a:latin typeface="Calibri" pitchFamily="34" charset="0"/>
              </a:defRPr>
            </a:lvl5pPr>
          </a:lstStyle>
          <a:p>
            <a:pPr lvl="0"/>
            <a:r>
              <a:rPr lang="fr-FR" dirty="0"/>
              <a:t>Cliquez pour modifier</a:t>
            </a:r>
          </a:p>
          <a:p>
            <a:pPr lvl="0"/>
            <a:r>
              <a:rPr lang="fr-FR" dirty="0"/>
              <a:t>les styles du texte du masque</a:t>
            </a:r>
          </a:p>
        </p:txBody>
      </p:sp>
      <p:sp>
        <p:nvSpPr>
          <p:cNvPr id="13" name="Footer Placeholder 4"/>
          <p:cNvSpPr>
            <a:spLocks noGrp="1"/>
          </p:cNvSpPr>
          <p:nvPr>
            <p:ph type="ftr" sz="quarter" idx="11"/>
          </p:nvPr>
        </p:nvSpPr>
        <p:spPr>
          <a:xfrm>
            <a:off x="212986" y="6564073"/>
            <a:ext cx="2892981" cy="261268"/>
          </a:xfrm>
          <a:prstGeom prst="rect">
            <a:avLst/>
          </a:prstGeom>
        </p:spPr>
        <p:txBody>
          <a:bodyPr lIns="0" tIns="36000" rIns="36000" bIns="36000" anchor="ctr" anchorCtr="0"/>
          <a:lstStyle>
            <a:lvl1pPr algn="l">
              <a:defRPr sz="900" b="0">
                <a:solidFill>
                  <a:srgbClr val="706F6F"/>
                </a:solidFill>
                <a:latin typeface="+mn-lt"/>
              </a:defRPr>
            </a:lvl1pPr>
          </a:lstStyle>
          <a:p>
            <a:pPr>
              <a:defRPr/>
            </a:pPr>
            <a:r>
              <a:rPr lang="fr-FR" dirty="0"/>
              <a:t>Présentation Investisseurs │ Décembre 2020</a:t>
            </a:r>
          </a:p>
        </p:txBody>
      </p:sp>
      <p:sp>
        <p:nvSpPr>
          <p:cNvPr id="18" name="Slide Number Placeholder 5"/>
          <p:cNvSpPr>
            <a:spLocks noGrp="1"/>
          </p:cNvSpPr>
          <p:nvPr>
            <p:ph type="sldNum" sz="quarter" idx="12"/>
          </p:nvPr>
        </p:nvSpPr>
        <p:spPr>
          <a:xfrm>
            <a:off x="11088976" y="6564073"/>
            <a:ext cx="821024" cy="261268"/>
          </a:xfrm>
          <a:prstGeom prst="rect">
            <a:avLst/>
          </a:prstGeom>
          <a:noFill/>
          <a:ln>
            <a:noFill/>
          </a:ln>
        </p:spPr>
        <p:txBody>
          <a:bodyPr lIns="0" tIns="36000" rIns="0" bIns="36000" anchor="ctr" anchorCtr="0"/>
          <a:lstStyle>
            <a:lvl1pPr algn="r">
              <a:defRPr sz="900" b="0" smtClean="0">
                <a:solidFill>
                  <a:srgbClr val="706F6F"/>
                </a:solidFill>
                <a:latin typeface="+mn-lt"/>
              </a:defRPr>
            </a:lvl1pPr>
          </a:lstStyle>
          <a:p>
            <a:pPr>
              <a:defRPr/>
            </a:pPr>
            <a:fld id="{D9DF8CC8-2FEE-4E40-BA58-422935C57357}" type="slidenum">
              <a:rPr lang="en-US" smtClean="0"/>
              <a:pPr>
                <a:defRPr/>
              </a:pPr>
              <a:t>‹N°›</a:t>
            </a:fld>
            <a:endParaRPr lang="en-US" dirty="0"/>
          </a:p>
        </p:txBody>
      </p:sp>
      <p:sp>
        <p:nvSpPr>
          <p:cNvPr id="21" name="Espace réservé du contenu 2">
            <a:extLst>
              <a:ext uri="{FF2B5EF4-FFF2-40B4-BE49-F238E27FC236}">
                <a16:creationId xmlns:a16="http://schemas.microsoft.com/office/drawing/2014/main" id="{B8BF30DE-6973-4E87-8C45-4582415F9B76}"/>
              </a:ext>
            </a:extLst>
          </p:cNvPr>
          <p:cNvSpPr>
            <a:spLocks noGrp="1"/>
          </p:cNvSpPr>
          <p:nvPr>
            <p:ph idx="17" hasCustomPrompt="1"/>
          </p:nvPr>
        </p:nvSpPr>
        <p:spPr>
          <a:xfrm>
            <a:off x="212987" y="1293998"/>
            <a:ext cx="11628000" cy="476744"/>
          </a:xfrm>
          <a:prstGeom prst="rect">
            <a:avLst/>
          </a:prstGeom>
        </p:spPr>
        <p:txBody>
          <a:bodyPr lIns="0" tIns="36000" rIns="0" bIns="36000" anchor="ctr" anchorCtr="0"/>
          <a:lstStyle>
            <a:lvl1pPr marL="0" indent="0">
              <a:spcBef>
                <a:spcPts val="0"/>
              </a:spcBef>
              <a:spcAft>
                <a:spcPts val="600"/>
              </a:spcAft>
              <a:buClr>
                <a:schemeClr val="accent6"/>
              </a:buClr>
              <a:buFontTx/>
              <a:buNone/>
              <a:defRPr sz="2000" b="0" i="1">
                <a:solidFill>
                  <a:srgbClr val="0F0E57"/>
                </a:solidFill>
                <a:latin typeface="+mj-lt"/>
              </a:defRPr>
            </a:lvl1pPr>
            <a:lvl2pPr marL="714375" indent="-352425">
              <a:spcBef>
                <a:spcPts val="0"/>
              </a:spcBef>
              <a:spcAft>
                <a:spcPts val="600"/>
              </a:spcAft>
              <a:buFont typeface="Palatino Linotype" panose="02040502050505030304" pitchFamily="18" charset="0"/>
              <a:buChar char="—"/>
              <a:defRPr sz="1600">
                <a:latin typeface="+mj-lt"/>
              </a:defRPr>
            </a:lvl2pPr>
            <a:lvl3pPr marL="1076325" indent="-361950">
              <a:spcBef>
                <a:spcPts val="0"/>
              </a:spcBef>
              <a:spcAft>
                <a:spcPts val="600"/>
              </a:spcAft>
              <a:buFont typeface="Wingdings 2" panose="05020102010507070707" pitchFamily="18" charset="2"/>
              <a:buChar char=""/>
              <a:defRPr sz="1600">
                <a:latin typeface="+mj-lt"/>
              </a:defRPr>
            </a:lvl3pPr>
            <a:lvl4pPr marL="1438275" indent="-361950">
              <a:spcBef>
                <a:spcPts val="0"/>
              </a:spcBef>
              <a:spcAft>
                <a:spcPts val="600"/>
              </a:spcAft>
              <a:buSzPct val="80000"/>
              <a:buFont typeface="Arial" panose="020B0604020202020204" pitchFamily="34" charset="0"/>
              <a:buChar char="►"/>
              <a:defRPr sz="1600">
                <a:latin typeface="+mj-lt"/>
              </a:defRPr>
            </a:lvl4pPr>
            <a:lvl5pPr marL="1790700" indent="-352425">
              <a:spcBef>
                <a:spcPts val="0"/>
              </a:spcBef>
              <a:spcAft>
                <a:spcPts val="600"/>
              </a:spcAft>
              <a:defRPr sz="1600">
                <a:latin typeface="+mj-lt"/>
              </a:defRPr>
            </a:lvl5pPr>
          </a:lstStyle>
          <a:p>
            <a:pPr lvl="0"/>
            <a:r>
              <a:rPr lang="fr-FR" dirty="0" err="1"/>
              <a:t>Sub-heading</a:t>
            </a:r>
            <a:endParaRPr lang="fr-FR" dirty="0"/>
          </a:p>
        </p:txBody>
      </p:sp>
      <p:cxnSp>
        <p:nvCxnSpPr>
          <p:cNvPr id="6" name="Connecteur droit 5">
            <a:extLst>
              <a:ext uri="{FF2B5EF4-FFF2-40B4-BE49-F238E27FC236}">
                <a16:creationId xmlns:a16="http://schemas.microsoft.com/office/drawing/2014/main" id="{8E1C4ACE-7277-4068-858B-96C74D2ADA2D}"/>
              </a:ext>
            </a:extLst>
          </p:cNvPr>
          <p:cNvCxnSpPr>
            <a:cxnSpLocks/>
          </p:cNvCxnSpPr>
          <p:nvPr userDrawn="1"/>
        </p:nvCxnSpPr>
        <p:spPr>
          <a:xfrm>
            <a:off x="212986" y="6512933"/>
            <a:ext cx="11697014" cy="0"/>
          </a:xfrm>
          <a:prstGeom prst="line">
            <a:avLst/>
          </a:prstGeom>
          <a:ln>
            <a:solidFill>
              <a:srgbClr val="6D2371"/>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A81A385A-1A25-4D7E-BA3A-85F573262DD2}"/>
              </a:ext>
            </a:extLst>
          </p:cNvPr>
          <p:cNvPicPr>
            <a:picLocks noChangeAspect="1"/>
          </p:cNvPicPr>
          <p:nvPr userDrawn="1"/>
        </p:nvPicPr>
        <p:blipFill>
          <a:blip r:embed="rId2">
            <a:alphaModFix amt="10000"/>
          </a:blip>
          <a:stretch>
            <a:fillRect/>
          </a:stretch>
        </p:blipFill>
        <p:spPr>
          <a:xfrm>
            <a:off x="9260541" y="4252474"/>
            <a:ext cx="2822275" cy="2496342"/>
          </a:xfrm>
          <a:prstGeom prst="rect">
            <a:avLst/>
          </a:prstGeom>
        </p:spPr>
      </p:pic>
      <p:grpSp>
        <p:nvGrpSpPr>
          <p:cNvPr id="23" name="Groupe 22">
            <a:extLst>
              <a:ext uri="{FF2B5EF4-FFF2-40B4-BE49-F238E27FC236}">
                <a16:creationId xmlns:a16="http://schemas.microsoft.com/office/drawing/2014/main" id="{5889C219-CD56-4DC2-A001-F4717BE06876}"/>
              </a:ext>
            </a:extLst>
          </p:cNvPr>
          <p:cNvGrpSpPr/>
          <p:nvPr userDrawn="1"/>
        </p:nvGrpSpPr>
        <p:grpSpPr>
          <a:xfrm>
            <a:off x="0" y="5627283"/>
            <a:ext cx="500895" cy="500895"/>
            <a:chOff x="2240707" y="2568953"/>
            <a:chExt cx="500895" cy="500895"/>
          </a:xfrm>
        </p:grpSpPr>
        <p:sp>
          <p:nvSpPr>
            <p:cNvPr id="24" name="Rectangle 23">
              <a:extLst>
                <a:ext uri="{FF2B5EF4-FFF2-40B4-BE49-F238E27FC236}">
                  <a16:creationId xmlns:a16="http://schemas.microsoft.com/office/drawing/2014/main" id="{22B1C4C7-D87A-4099-B50A-B10BA5624579}"/>
                </a:ext>
              </a:extLst>
            </p:cNvPr>
            <p:cNvSpPr/>
            <p:nvPr userDrawn="1"/>
          </p:nvSpPr>
          <p:spPr>
            <a:xfrm>
              <a:off x="2240707" y="2568953"/>
              <a:ext cx="500895" cy="5008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a:extLst>
                <a:ext uri="{FF2B5EF4-FFF2-40B4-BE49-F238E27FC236}">
                  <a16:creationId xmlns:a16="http://schemas.microsoft.com/office/drawing/2014/main" id="{819E1EF9-219C-4BEA-9897-843E271F46A7}"/>
                </a:ext>
              </a:extLst>
            </p:cNvPr>
            <p:cNvPicPr>
              <a:picLocks noChangeAspect="1"/>
            </p:cNvPicPr>
            <p:nvPr userDrawn="1"/>
          </p:nvPicPr>
          <p:blipFill>
            <a:blip r:embed="rId3"/>
            <a:stretch>
              <a:fillRect/>
            </a:stretch>
          </p:blipFill>
          <p:spPr>
            <a:xfrm>
              <a:off x="2409036" y="2666491"/>
              <a:ext cx="164236" cy="305819"/>
            </a:xfrm>
            <a:prstGeom prst="rect">
              <a:avLst/>
            </a:prstGeom>
          </p:spPr>
        </p:pic>
      </p:grpSp>
      <p:sp>
        <p:nvSpPr>
          <p:cNvPr id="28" name="Rectangle 27">
            <a:extLst>
              <a:ext uri="{FF2B5EF4-FFF2-40B4-BE49-F238E27FC236}">
                <a16:creationId xmlns:a16="http://schemas.microsoft.com/office/drawing/2014/main" id="{EC53ED49-A902-4F11-88B7-E28211E54A9C}"/>
              </a:ext>
            </a:extLst>
          </p:cNvPr>
          <p:cNvSpPr/>
          <p:nvPr userDrawn="1"/>
        </p:nvSpPr>
        <p:spPr>
          <a:xfrm>
            <a:off x="598014" y="5627282"/>
            <a:ext cx="74455" cy="50089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texte 2"/>
          <p:cNvSpPr>
            <a:spLocks noGrp="1"/>
          </p:cNvSpPr>
          <p:nvPr>
            <p:ph type="body" idx="15" hasCustomPrompt="1"/>
          </p:nvPr>
        </p:nvSpPr>
        <p:spPr>
          <a:xfrm>
            <a:off x="212986" y="6290886"/>
            <a:ext cx="11697014" cy="228610"/>
          </a:xfrm>
          <a:prstGeom prst="rect">
            <a:avLst/>
          </a:prstGeom>
        </p:spPr>
        <p:txBody>
          <a:bodyPr lIns="0" tIns="36000" rIns="0" bIns="36000" anchor="b">
            <a:noAutofit/>
          </a:bodyPr>
          <a:lstStyle>
            <a:lvl1pPr marL="0" indent="0" algn="l">
              <a:lnSpc>
                <a:spcPct val="100000"/>
              </a:lnSpc>
              <a:spcBef>
                <a:spcPts val="0"/>
              </a:spcBef>
              <a:buNone/>
              <a:defRPr sz="700" b="0" i="1">
                <a:solidFill>
                  <a:schemeClr val="tx1"/>
                </a:solidFill>
                <a:latin typeface="+mn-lt"/>
                <a:cs typeface="Arial" panose="020B0604020202020204" pitchFamily="34" charset="0"/>
              </a:defRPr>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fr-FR" dirty="0"/>
              <a:t>Source:</a:t>
            </a:r>
          </a:p>
        </p:txBody>
      </p:sp>
      <p:sp>
        <p:nvSpPr>
          <p:cNvPr id="20" name="Rectangle 19">
            <a:extLst>
              <a:ext uri="{FF2B5EF4-FFF2-40B4-BE49-F238E27FC236}">
                <a16:creationId xmlns:a16="http://schemas.microsoft.com/office/drawing/2014/main" id="{4FC14CC7-4BD9-4885-8C2F-6B09D6947561}"/>
              </a:ext>
            </a:extLst>
          </p:cNvPr>
          <p:cNvSpPr/>
          <p:nvPr userDrawn="1"/>
        </p:nvSpPr>
        <p:spPr>
          <a:xfrm>
            <a:off x="0" y="420960"/>
            <a:ext cx="74455" cy="792000"/>
          </a:xfrm>
          <a:prstGeom prst="rect">
            <a:avLst/>
          </a:prstGeom>
          <a:solidFill>
            <a:schemeClr val="tx2"/>
          </a:solidFill>
          <a:ln>
            <a:solidFill>
              <a:srgbClr val="6D23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4342728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ONTENT SLIDE WITH PAY OFF">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2986" y="420960"/>
            <a:ext cx="11627991" cy="792000"/>
          </a:xfrm>
          <a:prstGeom prst="rect">
            <a:avLst/>
          </a:prstGeom>
        </p:spPr>
        <p:txBody>
          <a:bodyPr lIns="72000" tIns="36000" rIns="72000" bIns="36000" anchor="ctr" anchorCtr="0">
            <a:noAutofit/>
          </a:bodyPr>
          <a:lstStyle>
            <a:lvl1pPr>
              <a:lnSpc>
                <a:spcPct val="100000"/>
              </a:lnSpc>
              <a:defRPr sz="2400" b="1">
                <a:solidFill>
                  <a:schemeClr val="bg2"/>
                </a:solidFill>
                <a:latin typeface="+mj-lt"/>
                <a:ea typeface="Open Sans"/>
                <a:cs typeface="Open Sans"/>
              </a:defRPr>
            </a:lvl1pPr>
          </a:lstStyle>
          <a:p>
            <a:r>
              <a:rPr lang="fr-FR" dirty="0"/>
              <a:t>Cliquez et modifiez le titre</a:t>
            </a:r>
            <a:endParaRPr lang="en-US" dirty="0"/>
          </a:p>
        </p:txBody>
      </p:sp>
      <p:sp>
        <p:nvSpPr>
          <p:cNvPr id="3" name="Content Placeholder 2"/>
          <p:cNvSpPr>
            <a:spLocks noGrp="1"/>
          </p:cNvSpPr>
          <p:nvPr>
            <p:ph idx="1" hasCustomPrompt="1"/>
          </p:nvPr>
        </p:nvSpPr>
        <p:spPr>
          <a:xfrm>
            <a:off x="212987" y="1851780"/>
            <a:ext cx="11697013" cy="3115327"/>
          </a:xfrm>
          <a:prstGeom prst="rect">
            <a:avLst/>
          </a:prstGeom>
        </p:spPr>
        <p:txBody>
          <a:bodyPr lIns="0" tIns="36000" rIns="0" bIns="36000"/>
          <a:lstStyle>
            <a:lvl1pPr marL="326921" indent="-326921">
              <a:lnSpc>
                <a:spcPct val="100000"/>
              </a:lnSpc>
              <a:spcBef>
                <a:spcPts val="0"/>
              </a:spcBef>
              <a:spcAft>
                <a:spcPts val="600"/>
              </a:spcAft>
              <a:buClr>
                <a:srgbClr val="6D2371"/>
              </a:buClr>
              <a:buSzPct val="80000"/>
              <a:buFont typeface="Wingdings 2" panose="05020102010507070707" pitchFamily="18" charset="2"/>
              <a:buChar char=""/>
              <a:defRPr sz="2000" b="1">
                <a:solidFill>
                  <a:srgbClr val="000000"/>
                </a:solidFill>
                <a:latin typeface="+mn-lt"/>
                <a:ea typeface="Open Sans" panose="020B0606030504020204"/>
                <a:cs typeface="Open Sans" panose="020B0606030504020204"/>
              </a:defRPr>
            </a:lvl1pPr>
            <a:lvl2pPr marL="652402" indent="-325481">
              <a:lnSpc>
                <a:spcPct val="100000"/>
              </a:lnSpc>
              <a:spcBef>
                <a:spcPts val="0"/>
              </a:spcBef>
              <a:spcAft>
                <a:spcPts val="600"/>
              </a:spcAft>
              <a:buClr>
                <a:srgbClr val="6D2371"/>
              </a:buClr>
              <a:buFontTx/>
              <a:buChar char="─"/>
              <a:defRPr sz="1800">
                <a:solidFill>
                  <a:srgbClr val="000000"/>
                </a:solidFill>
                <a:latin typeface="+mn-lt"/>
                <a:ea typeface="Open Sans" panose="020B0606030504020204"/>
                <a:cs typeface="Open Sans" panose="020B0606030504020204"/>
              </a:defRPr>
            </a:lvl2pPr>
            <a:lvl3pPr marL="908754" indent="-256352">
              <a:lnSpc>
                <a:spcPct val="100000"/>
              </a:lnSpc>
              <a:spcBef>
                <a:spcPts val="0"/>
              </a:spcBef>
              <a:spcAft>
                <a:spcPts val="600"/>
              </a:spcAft>
              <a:buClr>
                <a:srgbClr val="6D2371"/>
              </a:buClr>
              <a:buSzPct val="60000"/>
              <a:buFont typeface="Wingdings" panose="05000000000000000000" pitchFamily="2" charset="2"/>
              <a:buChar char=""/>
              <a:defRPr sz="1800">
                <a:solidFill>
                  <a:srgbClr val="000000"/>
                </a:solidFill>
                <a:latin typeface="+mn-lt"/>
                <a:ea typeface="Open Sans" panose="020B0606030504020204"/>
                <a:cs typeface="Open Sans" panose="020B0606030504020204"/>
              </a:defRPr>
            </a:lvl3pPr>
            <a:lvl4pPr marL="1306244" indent="-326921">
              <a:lnSpc>
                <a:spcPct val="100000"/>
              </a:lnSpc>
              <a:spcBef>
                <a:spcPts val="0"/>
              </a:spcBef>
              <a:spcAft>
                <a:spcPts val="600"/>
              </a:spcAft>
              <a:buClr>
                <a:srgbClr val="6D2371"/>
              </a:buClr>
              <a:buFontTx/>
              <a:buChar char="─"/>
              <a:defRPr sz="1800">
                <a:solidFill>
                  <a:srgbClr val="000000"/>
                </a:solidFill>
                <a:latin typeface="+mn-lt"/>
                <a:ea typeface="Open Sans" panose="020B0606030504020204"/>
                <a:cs typeface="Open Sans" panose="020B0606030504020204"/>
              </a:defRPr>
            </a:lvl4pPr>
            <a:lvl5pPr marL="1636044" indent="-329802">
              <a:lnSpc>
                <a:spcPct val="100000"/>
              </a:lnSpc>
              <a:spcBef>
                <a:spcPts val="0"/>
              </a:spcBef>
              <a:spcAft>
                <a:spcPts val="600"/>
              </a:spcAft>
              <a:buClr>
                <a:srgbClr val="6D2371"/>
              </a:buClr>
              <a:buSzPct val="60000"/>
              <a:buFont typeface="Courier New" panose="02070309020205020404" pitchFamily="49" charset="0"/>
              <a:buChar char="o"/>
              <a:defRPr sz="1800">
                <a:solidFill>
                  <a:srgbClr val="000000"/>
                </a:solidFill>
                <a:latin typeface="+mn-lt"/>
                <a:ea typeface="Open Sans" panose="020B0606030504020204"/>
                <a:cs typeface="Open Sans" panose="020B060603050402020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4"/>
          <p:cNvSpPr>
            <a:spLocks noGrp="1"/>
          </p:cNvSpPr>
          <p:nvPr>
            <p:ph type="ftr" sz="quarter" idx="11"/>
          </p:nvPr>
        </p:nvSpPr>
        <p:spPr>
          <a:xfrm>
            <a:off x="212986" y="6564073"/>
            <a:ext cx="2892981" cy="261268"/>
          </a:xfrm>
          <a:prstGeom prst="rect">
            <a:avLst/>
          </a:prstGeom>
        </p:spPr>
        <p:txBody>
          <a:bodyPr lIns="0" tIns="36000" rIns="36000" bIns="36000" anchor="ctr" anchorCtr="0"/>
          <a:lstStyle>
            <a:lvl1pPr algn="l">
              <a:defRPr sz="900" b="0">
                <a:solidFill>
                  <a:srgbClr val="706F6F"/>
                </a:solidFill>
                <a:latin typeface="+mn-lt"/>
              </a:defRPr>
            </a:lvl1pPr>
          </a:lstStyle>
          <a:p>
            <a:pPr>
              <a:defRPr/>
            </a:pPr>
            <a:r>
              <a:rPr lang="fr-FR" dirty="0"/>
              <a:t>Présentation Investisseurs │ Décembre 2020</a:t>
            </a:r>
          </a:p>
        </p:txBody>
      </p:sp>
      <p:sp>
        <p:nvSpPr>
          <p:cNvPr id="18" name="Slide Number Placeholder 5"/>
          <p:cNvSpPr>
            <a:spLocks noGrp="1"/>
          </p:cNvSpPr>
          <p:nvPr>
            <p:ph type="sldNum" sz="quarter" idx="12"/>
          </p:nvPr>
        </p:nvSpPr>
        <p:spPr>
          <a:xfrm>
            <a:off x="11088976" y="6564073"/>
            <a:ext cx="821024" cy="261268"/>
          </a:xfrm>
          <a:prstGeom prst="rect">
            <a:avLst/>
          </a:prstGeom>
          <a:noFill/>
          <a:ln>
            <a:noFill/>
          </a:ln>
        </p:spPr>
        <p:txBody>
          <a:bodyPr lIns="0" tIns="36000" rIns="0" bIns="36000" anchor="ctr" anchorCtr="0"/>
          <a:lstStyle>
            <a:lvl1pPr algn="r">
              <a:defRPr sz="900" b="0" smtClean="0">
                <a:solidFill>
                  <a:srgbClr val="706F6F"/>
                </a:solidFill>
                <a:latin typeface="+mn-lt"/>
              </a:defRPr>
            </a:lvl1pPr>
          </a:lstStyle>
          <a:p>
            <a:pPr>
              <a:defRPr/>
            </a:pPr>
            <a:fld id="{D9DF8CC8-2FEE-4E40-BA58-422935C57357}" type="slidenum">
              <a:rPr lang="en-US" smtClean="0"/>
              <a:pPr>
                <a:defRPr/>
              </a:pPr>
              <a:t>‹N°›</a:t>
            </a:fld>
            <a:endParaRPr lang="en-US" dirty="0"/>
          </a:p>
        </p:txBody>
      </p:sp>
      <p:sp>
        <p:nvSpPr>
          <p:cNvPr id="21" name="Espace réservé du contenu 2">
            <a:extLst>
              <a:ext uri="{FF2B5EF4-FFF2-40B4-BE49-F238E27FC236}">
                <a16:creationId xmlns:a16="http://schemas.microsoft.com/office/drawing/2014/main" id="{B8BF30DE-6973-4E87-8C45-4582415F9B76}"/>
              </a:ext>
            </a:extLst>
          </p:cNvPr>
          <p:cNvSpPr>
            <a:spLocks noGrp="1"/>
          </p:cNvSpPr>
          <p:nvPr>
            <p:ph idx="17" hasCustomPrompt="1"/>
          </p:nvPr>
        </p:nvSpPr>
        <p:spPr>
          <a:xfrm>
            <a:off x="212987" y="1293998"/>
            <a:ext cx="11628000" cy="476744"/>
          </a:xfrm>
          <a:prstGeom prst="rect">
            <a:avLst/>
          </a:prstGeom>
        </p:spPr>
        <p:txBody>
          <a:bodyPr lIns="0" tIns="36000" rIns="0" bIns="36000" anchor="ctr" anchorCtr="0"/>
          <a:lstStyle>
            <a:lvl1pPr marL="0" indent="0">
              <a:spcBef>
                <a:spcPts val="0"/>
              </a:spcBef>
              <a:spcAft>
                <a:spcPts val="600"/>
              </a:spcAft>
              <a:buClr>
                <a:schemeClr val="accent6"/>
              </a:buClr>
              <a:buFontTx/>
              <a:buNone/>
              <a:defRPr sz="2000" b="0" i="1">
                <a:solidFill>
                  <a:srgbClr val="0F0E57"/>
                </a:solidFill>
                <a:latin typeface="+mj-lt"/>
              </a:defRPr>
            </a:lvl1pPr>
            <a:lvl2pPr marL="714375" indent="-352425">
              <a:spcBef>
                <a:spcPts val="0"/>
              </a:spcBef>
              <a:spcAft>
                <a:spcPts val="600"/>
              </a:spcAft>
              <a:buFont typeface="Palatino Linotype" panose="02040502050505030304" pitchFamily="18" charset="0"/>
              <a:buChar char="—"/>
              <a:defRPr sz="1600">
                <a:latin typeface="+mj-lt"/>
              </a:defRPr>
            </a:lvl2pPr>
            <a:lvl3pPr marL="1076325" indent="-361950">
              <a:spcBef>
                <a:spcPts val="0"/>
              </a:spcBef>
              <a:spcAft>
                <a:spcPts val="600"/>
              </a:spcAft>
              <a:buFont typeface="Wingdings 2" panose="05020102010507070707" pitchFamily="18" charset="2"/>
              <a:buChar char=""/>
              <a:defRPr sz="1600">
                <a:latin typeface="+mj-lt"/>
              </a:defRPr>
            </a:lvl3pPr>
            <a:lvl4pPr marL="1438275" indent="-361950">
              <a:spcBef>
                <a:spcPts val="0"/>
              </a:spcBef>
              <a:spcAft>
                <a:spcPts val="600"/>
              </a:spcAft>
              <a:buSzPct val="80000"/>
              <a:buFont typeface="Arial" panose="020B0604020202020204" pitchFamily="34" charset="0"/>
              <a:buChar char="►"/>
              <a:defRPr sz="1600">
                <a:latin typeface="+mj-lt"/>
              </a:defRPr>
            </a:lvl4pPr>
            <a:lvl5pPr marL="1790700" indent="-352425">
              <a:spcBef>
                <a:spcPts val="0"/>
              </a:spcBef>
              <a:spcAft>
                <a:spcPts val="600"/>
              </a:spcAft>
              <a:defRPr sz="1600">
                <a:latin typeface="+mj-lt"/>
              </a:defRPr>
            </a:lvl5pPr>
          </a:lstStyle>
          <a:p>
            <a:pPr lvl="0"/>
            <a:r>
              <a:rPr lang="fr-FR" dirty="0" err="1"/>
              <a:t>Sub-heading</a:t>
            </a:r>
            <a:endParaRPr lang="fr-FR" dirty="0"/>
          </a:p>
        </p:txBody>
      </p:sp>
      <p:pic>
        <p:nvPicPr>
          <p:cNvPr id="11" name="Image 10">
            <a:extLst>
              <a:ext uri="{FF2B5EF4-FFF2-40B4-BE49-F238E27FC236}">
                <a16:creationId xmlns:a16="http://schemas.microsoft.com/office/drawing/2014/main" id="{FF682488-AC6E-460F-B307-E20CA33B741D}"/>
              </a:ext>
            </a:extLst>
          </p:cNvPr>
          <p:cNvPicPr>
            <a:picLocks noChangeAspect="1"/>
          </p:cNvPicPr>
          <p:nvPr userDrawn="1"/>
        </p:nvPicPr>
        <p:blipFill>
          <a:blip r:embed="rId2">
            <a:alphaModFix amt="10000"/>
          </a:blip>
          <a:stretch>
            <a:fillRect/>
          </a:stretch>
        </p:blipFill>
        <p:spPr>
          <a:xfrm>
            <a:off x="9260541" y="4252474"/>
            <a:ext cx="2822275" cy="2496342"/>
          </a:xfrm>
          <a:prstGeom prst="rect">
            <a:avLst/>
          </a:prstGeom>
        </p:spPr>
      </p:pic>
      <p:sp>
        <p:nvSpPr>
          <p:cNvPr id="14" name="Rectangle 13">
            <a:extLst>
              <a:ext uri="{FF2B5EF4-FFF2-40B4-BE49-F238E27FC236}">
                <a16:creationId xmlns:a16="http://schemas.microsoft.com/office/drawing/2014/main" id="{00145ABA-674C-44C3-B663-18E0AB0F1305}"/>
              </a:ext>
            </a:extLst>
          </p:cNvPr>
          <p:cNvSpPr/>
          <p:nvPr userDrawn="1"/>
        </p:nvSpPr>
        <p:spPr>
          <a:xfrm>
            <a:off x="0" y="420960"/>
            <a:ext cx="74455" cy="792000"/>
          </a:xfrm>
          <a:prstGeom prst="rect">
            <a:avLst/>
          </a:prstGeom>
          <a:solidFill>
            <a:schemeClr val="tx2"/>
          </a:solidFill>
          <a:ln>
            <a:solidFill>
              <a:srgbClr val="6D23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18">
            <a:extLst>
              <a:ext uri="{FF2B5EF4-FFF2-40B4-BE49-F238E27FC236}">
                <a16:creationId xmlns:a16="http://schemas.microsoft.com/office/drawing/2014/main" id="{8443A1D2-84F4-4164-9637-6F61F4893840}"/>
              </a:ext>
            </a:extLst>
          </p:cNvPr>
          <p:cNvCxnSpPr>
            <a:cxnSpLocks/>
          </p:cNvCxnSpPr>
          <p:nvPr userDrawn="1"/>
        </p:nvCxnSpPr>
        <p:spPr>
          <a:xfrm>
            <a:off x="212986" y="6512933"/>
            <a:ext cx="11697014" cy="0"/>
          </a:xfrm>
          <a:prstGeom prst="line">
            <a:avLst/>
          </a:prstGeom>
          <a:ln>
            <a:solidFill>
              <a:srgbClr val="6D2371"/>
            </a:solidFill>
          </a:ln>
        </p:spPr>
        <p:style>
          <a:lnRef idx="1">
            <a:schemeClr val="accent1"/>
          </a:lnRef>
          <a:fillRef idx="0">
            <a:schemeClr val="accent1"/>
          </a:fillRef>
          <a:effectRef idx="0">
            <a:schemeClr val="accent1"/>
          </a:effectRef>
          <a:fontRef idx="minor">
            <a:schemeClr val="tx1"/>
          </a:fontRef>
        </p:style>
      </p:cxnSp>
      <p:sp>
        <p:nvSpPr>
          <p:cNvPr id="20" name="Espace réservé du texte 2">
            <a:extLst>
              <a:ext uri="{FF2B5EF4-FFF2-40B4-BE49-F238E27FC236}">
                <a16:creationId xmlns:a16="http://schemas.microsoft.com/office/drawing/2014/main" id="{8E192685-F23C-48BD-ACB6-C1275FC1FA2E}"/>
              </a:ext>
            </a:extLst>
          </p:cNvPr>
          <p:cNvSpPr>
            <a:spLocks noGrp="1"/>
          </p:cNvSpPr>
          <p:nvPr>
            <p:ph type="body" idx="15" hasCustomPrompt="1"/>
          </p:nvPr>
        </p:nvSpPr>
        <p:spPr>
          <a:xfrm>
            <a:off x="212986" y="6290886"/>
            <a:ext cx="11697014" cy="228610"/>
          </a:xfrm>
          <a:prstGeom prst="rect">
            <a:avLst/>
          </a:prstGeom>
        </p:spPr>
        <p:txBody>
          <a:bodyPr lIns="0" tIns="36000" rIns="0" bIns="36000" anchor="b">
            <a:noAutofit/>
          </a:bodyPr>
          <a:lstStyle>
            <a:lvl1pPr marL="0" indent="0" algn="l">
              <a:lnSpc>
                <a:spcPct val="100000"/>
              </a:lnSpc>
              <a:spcBef>
                <a:spcPts val="0"/>
              </a:spcBef>
              <a:buNone/>
              <a:defRPr sz="700" b="0" i="1">
                <a:solidFill>
                  <a:schemeClr val="tx1"/>
                </a:solidFill>
                <a:latin typeface="+mn-lt"/>
                <a:cs typeface="Arial" panose="020B0604020202020204" pitchFamily="34" charset="0"/>
              </a:defRPr>
            </a:lvl1pPr>
            <a:lvl2pPr marL="414772" indent="0">
              <a:buNone/>
              <a:defRPr sz="1814" b="1"/>
            </a:lvl2pPr>
            <a:lvl3pPr marL="829544" indent="0">
              <a:buNone/>
              <a:defRPr sz="1633" b="1"/>
            </a:lvl3pPr>
            <a:lvl4pPr marL="1244316" indent="0">
              <a:buNone/>
              <a:defRPr sz="1452" b="1"/>
            </a:lvl4pPr>
            <a:lvl5pPr marL="1659087" indent="0">
              <a:buNone/>
              <a:defRPr sz="1452" b="1"/>
            </a:lvl5pPr>
            <a:lvl6pPr marL="2073859" indent="0">
              <a:buNone/>
              <a:defRPr sz="1452" b="1"/>
            </a:lvl6pPr>
            <a:lvl7pPr marL="2488631" indent="0">
              <a:buNone/>
              <a:defRPr sz="1452" b="1"/>
            </a:lvl7pPr>
            <a:lvl8pPr marL="2903403" indent="0">
              <a:buNone/>
              <a:defRPr sz="1452" b="1"/>
            </a:lvl8pPr>
            <a:lvl9pPr marL="3318175" indent="0">
              <a:buNone/>
              <a:defRPr sz="1452" b="1"/>
            </a:lvl9pPr>
          </a:lstStyle>
          <a:p>
            <a:pPr lvl="0"/>
            <a:r>
              <a:rPr lang="fr-FR" dirty="0"/>
              <a:t>Source:</a:t>
            </a:r>
          </a:p>
        </p:txBody>
      </p:sp>
    </p:spTree>
    <p:extLst>
      <p:ext uri="{BB962C8B-B14F-4D97-AF65-F5344CB8AC3E}">
        <p14:creationId xmlns:p14="http://schemas.microsoft.com/office/powerpoint/2010/main" val="141910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47754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585644"/>
      </p:ext>
    </p:extLst>
  </p:cSld>
  <p:clrMap bg1="lt1" tx1="dk1" bg2="lt2" tx2="dk2" accent1="accent1" accent2="accent2" accent3="accent3" accent4="accent4" accent5="accent5" accent6="accent6" hlink="hlink" folHlink="folHlink"/>
  <p:sldLayoutIdLst>
    <p:sldLayoutId id="2147483689" r:id="rId1"/>
    <p:sldLayoutId id="2147483711" r:id="rId2"/>
    <p:sldLayoutId id="2147483714" r:id="rId3"/>
    <p:sldLayoutId id="2147483712" r:id="rId4"/>
    <p:sldLayoutId id="2147483713" r:id="rId5"/>
    <p:sldLayoutId id="2147483701"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56.sv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10" Type="http://schemas.microsoft.com/office/2007/relationships/hdphoto" Target="../media/hdphoto1.wdp"/><Relationship Id="rId4" Type="http://schemas.openxmlformats.org/officeDocument/2006/relationships/image" Target="../media/image57.jpeg"/><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63.png"/><Relationship Id="rId5" Type="http://schemas.openxmlformats.org/officeDocument/2006/relationships/image" Target="../media/image39.jpg"/><Relationship Id="rId4" Type="http://schemas.openxmlformats.org/officeDocument/2006/relationships/hyperlink" Target="https://www.who.int/fr/news/item/27-02-2017-who-publishes-list-of-bacteria-for-which-new-antibiotics-are-urgently-neede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30.pn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65.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image" Target="../media/image66.png"/><Relationship Id="rId1" Type="http://schemas.openxmlformats.org/officeDocument/2006/relationships/slideLayout" Target="../slideLayouts/slideLayout4.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31.png"/><Relationship Id="rId10" Type="http://schemas.openxmlformats.org/officeDocument/2006/relationships/image" Target="../media/image72.emf"/><Relationship Id="rId4" Type="http://schemas.openxmlformats.org/officeDocument/2006/relationships/image" Target="../media/image30.png"/><Relationship Id="rId9"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5.xml"/><Relationship Id="rId1" Type="http://schemas.openxmlformats.org/officeDocument/2006/relationships/tags" Target="../tags/tag3.xml"/><Relationship Id="rId5" Type="http://schemas.openxmlformats.org/officeDocument/2006/relationships/image" Target="../media/image74.png"/><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6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6.emf"/><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 Type="http://schemas.openxmlformats.org/officeDocument/2006/relationships/image" Target="../media/image14.jpg"/><Relationship Id="rId16"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17.gif"/><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jp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eg"/><Relationship Id="rId1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56259" y="1905000"/>
            <a:ext cx="4588764" cy="777239"/>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665824" y="5521249"/>
            <a:ext cx="6596110" cy="1177245"/>
          </a:xfrm>
          <a:prstGeom prst="rect">
            <a:avLst/>
          </a:prstGeom>
        </p:spPr>
        <p:txBody>
          <a:bodyPr vert="horz" wrap="square" lIns="0" tIns="0" rIns="0" bIns="0" rtlCol="0">
            <a:spAutoFit/>
          </a:bodyPr>
          <a:lstStyle/>
          <a:p>
            <a:pPr marL="12700">
              <a:lnSpc>
                <a:spcPts val="3145"/>
              </a:lnSpc>
            </a:pPr>
            <a:r>
              <a:rPr lang="fr-FR" sz="3200" b="1" dirty="0">
                <a:solidFill>
                  <a:srgbClr val="FFFFFF"/>
                </a:solidFill>
                <a:latin typeface="Arial" panose="020B0604020202020204" pitchFamily="34" charset="0"/>
                <a:cs typeface="Arial" panose="020B0604020202020204" pitchFamily="34" charset="0"/>
              </a:rPr>
              <a:t>A l’avant-garde du combat contre les infections bactériennes</a:t>
            </a:r>
          </a:p>
          <a:p>
            <a:pPr marL="12700">
              <a:lnSpc>
                <a:spcPct val="100000"/>
              </a:lnSpc>
              <a:spcBef>
                <a:spcPts val="130"/>
              </a:spcBef>
            </a:pPr>
            <a:r>
              <a:rPr lang="fr-FR" sz="1200" spc="-5" dirty="0" err="1">
                <a:solidFill>
                  <a:srgbClr val="7E7E7E"/>
                </a:solidFill>
                <a:latin typeface="Arial" panose="020B0604020202020204" pitchFamily="34" charset="0"/>
                <a:cs typeface="Arial" panose="020B0604020202020204" pitchFamily="34" charset="0"/>
              </a:rPr>
              <a:t>Adebiotech</a:t>
            </a:r>
            <a:r>
              <a:rPr lang="fr-FR" sz="1200" spc="-5" dirty="0">
                <a:solidFill>
                  <a:srgbClr val="7E7E7E"/>
                </a:solidFill>
                <a:latin typeface="Arial" panose="020B0604020202020204" pitchFamily="34" charset="0"/>
                <a:cs typeface="Arial" panose="020B0604020202020204" pitchFamily="34" charset="0"/>
              </a:rPr>
              <a:t>:  Approches innovantes en santé humaine, animale et environnementale dans la lutte contre l’antibiorésistance-16 septembre 2021</a:t>
            </a:r>
            <a:endParaRPr lang="fr-FR" sz="1200"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21EE1C-A32E-4FA2-9262-E1CD14E914BF}"/>
              </a:ext>
            </a:extLst>
          </p:cNvPr>
          <p:cNvSpPr>
            <a:spLocks noGrp="1"/>
          </p:cNvSpPr>
          <p:nvPr>
            <p:ph type="title"/>
          </p:nvPr>
        </p:nvSpPr>
        <p:spPr/>
        <p:txBody>
          <a:bodyPr/>
          <a:lstStyle/>
          <a:p>
            <a:r>
              <a:rPr lang="fr-FR" dirty="0">
                <a:solidFill>
                  <a:schemeClr val="tx2"/>
                </a:solidFill>
              </a:rPr>
              <a:t>Intérêt scientifique et médiatique croissants </a:t>
            </a:r>
            <a:r>
              <a:rPr lang="fr-FR" dirty="0"/>
              <a:t>pour la phagothérapie</a:t>
            </a:r>
            <a:endParaRPr lang="en-GB" dirty="0"/>
          </a:p>
        </p:txBody>
      </p:sp>
      <p:sp>
        <p:nvSpPr>
          <p:cNvPr id="6" name="Espace réservé du pied de page 5">
            <a:extLst>
              <a:ext uri="{FF2B5EF4-FFF2-40B4-BE49-F238E27FC236}">
                <a16:creationId xmlns:a16="http://schemas.microsoft.com/office/drawing/2014/main" id="{FC0CEE64-156F-49E8-8A97-3F89CE217175}"/>
              </a:ext>
            </a:extLst>
          </p:cNvPr>
          <p:cNvSpPr>
            <a:spLocks noGrp="1"/>
          </p:cNvSpPr>
          <p:nvPr>
            <p:ph type="ftr" sz="quarter" idx="11"/>
          </p:nvPr>
        </p:nvSpPr>
        <p:spPr>
          <a:xfrm>
            <a:off x="212986" y="6564073"/>
            <a:ext cx="3911818" cy="277816"/>
          </a:xfrm>
        </p:spPr>
        <p:txBody>
          <a:bodyPr/>
          <a:lstStyle/>
          <a:p>
            <a:pPr marL="12700">
              <a:lnSpc>
                <a:spcPct val="100000"/>
              </a:lnSpc>
              <a:spcBef>
                <a:spcPts val="130"/>
              </a:spcBef>
            </a:pPr>
            <a:r>
              <a:rPr lang="fr-FR" sz="900" spc="-5" dirty="0" err="1">
                <a:solidFill>
                  <a:srgbClr val="7E7E7E"/>
                </a:solidFill>
                <a:latin typeface="Arial" panose="020B0604020202020204" pitchFamily="34" charset="0"/>
                <a:cs typeface="Arial" panose="020B0604020202020204" pitchFamily="34" charset="0"/>
              </a:rPr>
              <a:t>Adebiotech</a:t>
            </a:r>
            <a:r>
              <a:rPr lang="fr-FR" sz="900" spc="-5" dirty="0">
                <a:solidFill>
                  <a:srgbClr val="7E7E7E"/>
                </a:solidFill>
                <a:latin typeface="Arial" panose="020B0604020202020204" pitchFamily="34" charset="0"/>
                <a:cs typeface="Arial" panose="020B0604020202020204" pitchFamily="34" charset="0"/>
              </a:rPr>
              <a:t>:  Approches innovantes en santé humaine, animale et environnementale dans la lutte contre l’antibiorésistance-16 septembre 2021</a:t>
            </a:r>
            <a:endParaRPr lang="fr-FR" sz="900" dirty="0">
              <a:latin typeface="Arial" panose="020B0604020202020204" pitchFamily="34" charset="0"/>
              <a:cs typeface="Arial" panose="020B0604020202020204" pitchFamily="34" charset="0"/>
            </a:endParaRPr>
          </a:p>
        </p:txBody>
      </p:sp>
      <p:sp>
        <p:nvSpPr>
          <p:cNvPr id="7" name="Espace réservé du numéro de diapositive 6">
            <a:extLst>
              <a:ext uri="{FF2B5EF4-FFF2-40B4-BE49-F238E27FC236}">
                <a16:creationId xmlns:a16="http://schemas.microsoft.com/office/drawing/2014/main" id="{36122D9A-8D53-46BD-9593-8D08D7F085E0}"/>
              </a:ext>
            </a:extLst>
          </p:cNvPr>
          <p:cNvSpPr>
            <a:spLocks noGrp="1"/>
          </p:cNvSpPr>
          <p:nvPr>
            <p:ph type="sldNum" sz="quarter" idx="12"/>
          </p:nvPr>
        </p:nvSpPr>
        <p:spPr/>
        <p:txBody>
          <a:bodyPr/>
          <a:lstStyle/>
          <a:p>
            <a:pPr>
              <a:defRPr/>
            </a:pPr>
            <a:fld id="{D9DF8CC8-2FEE-4E40-BA58-422935C57357}" type="slidenum">
              <a:rPr lang="en-US" smtClean="0"/>
              <a:pPr>
                <a:defRPr/>
              </a:pPr>
              <a:t>10</a:t>
            </a:fld>
            <a:endParaRPr lang="en-US" dirty="0"/>
          </a:p>
        </p:txBody>
      </p:sp>
      <p:sp>
        <p:nvSpPr>
          <p:cNvPr id="8" name="Espace réservé du texte 7">
            <a:extLst>
              <a:ext uri="{FF2B5EF4-FFF2-40B4-BE49-F238E27FC236}">
                <a16:creationId xmlns:a16="http://schemas.microsoft.com/office/drawing/2014/main" id="{83824A78-5CEE-4F2C-A8F7-6B10EE52525D}"/>
              </a:ext>
            </a:extLst>
          </p:cNvPr>
          <p:cNvSpPr>
            <a:spLocks noGrp="1"/>
          </p:cNvSpPr>
          <p:nvPr>
            <p:ph type="body" idx="15"/>
          </p:nvPr>
        </p:nvSpPr>
        <p:spPr/>
        <p:txBody>
          <a:bodyPr/>
          <a:lstStyle/>
          <a:p>
            <a:r>
              <a:rPr lang="fr-FR" sz="700" i="1" dirty="0">
                <a:cs typeface="Arial" panose="020B0604020202020204" pitchFamily="34" charset="0"/>
              </a:rPr>
              <a:t>Source : Société sur la base des publications de PubMed</a:t>
            </a:r>
          </a:p>
        </p:txBody>
      </p:sp>
      <p:grpSp>
        <p:nvGrpSpPr>
          <p:cNvPr id="32" name="Groupe 31">
            <a:extLst>
              <a:ext uri="{FF2B5EF4-FFF2-40B4-BE49-F238E27FC236}">
                <a16:creationId xmlns:a16="http://schemas.microsoft.com/office/drawing/2014/main" id="{F1A06FC5-AA5F-40C1-B558-39A5E3CC91BC}"/>
              </a:ext>
            </a:extLst>
          </p:cNvPr>
          <p:cNvGrpSpPr/>
          <p:nvPr/>
        </p:nvGrpSpPr>
        <p:grpSpPr>
          <a:xfrm>
            <a:off x="292589" y="1330895"/>
            <a:ext cx="5256000" cy="477571"/>
            <a:chOff x="292589" y="1864152"/>
            <a:chExt cx="3672000" cy="477571"/>
          </a:xfrm>
        </p:grpSpPr>
        <p:sp>
          <p:nvSpPr>
            <p:cNvPr id="33" name="TextBox 27">
              <a:extLst>
                <a:ext uri="{FF2B5EF4-FFF2-40B4-BE49-F238E27FC236}">
                  <a16:creationId xmlns:a16="http://schemas.microsoft.com/office/drawing/2014/main" id="{30526A22-56F1-47D9-B386-11D4C5FDB504}"/>
                </a:ext>
              </a:extLst>
            </p:cNvPr>
            <p:cNvSpPr txBox="1"/>
            <p:nvPr/>
          </p:nvSpPr>
          <p:spPr>
            <a:xfrm>
              <a:off x="309970" y="1864152"/>
              <a:ext cx="3654619" cy="468000"/>
            </a:xfrm>
            <a:prstGeom prst="rect">
              <a:avLst/>
            </a:prstGeom>
            <a:noFill/>
          </p:spPr>
          <p:txBody>
            <a:bodyPr wrap="square" lIns="72000" rtlCol="0" anchor="b" anchorCtr="0">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FR" sz="1400" b="1" i="0" u="none" strike="noStrike" kern="0" cap="none" spc="0" normalizeH="0" baseline="0" noProof="0" dirty="0">
                  <a:ln>
                    <a:noFill/>
                  </a:ln>
                  <a:solidFill>
                    <a:srgbClr val="6D2371"/>
                  </a:solidFill>
                  <a:effectLst/>
                  <a:uLnTx/>
                  <a:uFillTx/>
                  <a:cs typeface="Arial" pitchFamily="34" charset="0"/>
                </a:rPr>
                <a:t>Croissance exponentielle </a:t>
              </a:r>
              <a:br>
                <a:rPr kumimoji="0" lang="fr-FR" sz="1400" b="1" i="0" u="none" strike="noStrike" kern="0" cap="none" spc="0" normalizeH="0" baseline="0" noProof="0" dirty="0">
                  <a:ln>
                    <a:noFill/>
                  </a:ln>
                  <a:solidFill>
                    <a:srgbClr val="6D2371"/>
                  </a:solidFill>
                  <a:effectLst/>
                  <a:uLnTx/>
                  <a:uFillTx/>
                  <a:cs typeface="Arial" pitchFamily="34" charset="0"/>
                </a:rPr>
              </a:br>
              <a:r>
                <a:rPr kumimoji="0" lang="fr-FR" sz="1400" b="1" i="0" u="none" strike="noStrike" kern="0" cap="none" spc="0" normalizeH="0" baseline="0" noProof="0" dirty="0">
                  <a:ln>
                    <a:noFill/>
                  </a:ln>
                  <a:solidFill>
                    <a:srgbClr val="6D2371"/>
                  </a:solidFill>
                  <a:effectLst/>
                  <a:uLnTx/>
                  <a:uFillTx/>
                  <a:cs typeface="Arial" pitchFamily="34" charset="0"/>
                </a:rPr>
                <a:t>du nombre de publications scientifiques</a:t>
              </a:r>
            </a:p>
          </p:txBody>
        </p:sp>
        <p:cxnSp>
          <p:nvCxnSpPr>
            <p:cNvPr id="34" name="Straight Connector 17">
              <a:extLst>
                <a:ext uri="{FF2B5EF4-FFF2-40B4-BE49-F238E27FC236}">
                  <a16:creationId xmlns:a16="http://schemas.microsoft.com/office/drawing/2014/main" id="{9D538DD4-4A33-4F79-A584-716047156935}"/>
                </a:ext>
              </a:extLst>
            </p:cNvPr>
            <p:cNvCxnSpPr>
              <a:cxnSpLocks/>
            </p:cNvCxnSpPr>
            <p:nvPr/>
          </p:nvCxnSpPr>
          <p:spPr bwMode="auto">
            <a:xfrm>
              <a:off x="292589" y="2341723"/>
              <a:ext cx="3672000" cy="0"/>
            </a:xfrm>
            <a:prstGeom prst="line">
              <a:avLst/>
            </a:prstGeom>
            <a:solidFill>
              <a:srgbClr val="3B3838"/>
            </a:solidFill>
            <a:ln w="19050" cap="flat" cmpd="sng" algn="ctr">
              <a:solidFill>
                <a:srgbClr val="6D2371"/>
              </a:solidFill>
              <a:prstDash val="solid"/>
            </a:ln>
            <a:effectLst/>
          </p:spPr>
        </p:cxnSp>
      </p:grpSp>
      <p:grpSp>
        <p:nvGrpSpPr>
          <p:cNvPr id="35" name="Groupe 34">
            <a:extLst>
              <a:ext uri="{FF2B5EF4-FFF2-40B4-BE49-F238E27FC236}">
                <a16:creationId xmlns:a16="http://schemas.microsoft.com/office/drawing/2014/main" id="{1B2ACE6E-81D0-4BB0-B4E9-4405459BD43A}"/>
              </a:ext>
            </a:extLst>
          </p:cNvPr>
          <p:cNvGrpSpPr/>
          <p:nvPr/>
        </p:nvGrpSpPr>
        <p:grpSpPr>
          <a:xfrm>
            <a:off x="6653435" y="1330895"/>
            <a:ext cx="5256000" cy="477571"/>
            <a:chOff x="292589" y="1864152"/>
            <a:chExt cx="3672000" cy="477571"/>
          </a:xfrm>
        </p:grpSpPr>
        <p:sp>
          <p:nvSpPr>
            <p:cNvPr id="36" name="TextBox 27">
              <a:extLst>
                <a:ext uri="{FF2B5EF4-FFF2-40B4-BE49-F238E27FC236}">
                  <a16:creationId xmlns:a16="http://schemas.microsoft.com/office/drawing/2014/main" id="{3C0C0E6C-5AA2-4DD2-B21C-6253669FFEC7}"/>
                </a:ext>
              </a:extLst>
            </p:cNvPr>
            <p:cNvSpPr txBox="1"/>
            <p:nvPr/>
          </p:nvSpPr>
          <p:spPr>
            <a:xfrm>
              <a:off x="309970" y="1864152"/>
              <a:ext cx="3654619" cy="468000"/>
            </a:xfrm>
            <a:prstGeom prst="rect">
              <a:avLst/>
            </a:prstGeom>
            <a:noFill/>
          </p:spPr>
          <p:txBody>
            <a:bodyPr wrap="square" lIns="72000" rtlCol="0" anchor="b" anchorCtr="0">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FR" sz="1400" b="1" i="0" u="none" strike="noStrike" kern="0" cap="none" spc="0" normalizeH="0" baseline="0" noProof="0" dirty="0">
                  <a:ln>
                    <a:noFill/>
                  </a:ln>
                  <a:solidFill>
                    <a:srgbClr val="6D2371"/>
                  </a:solidFill>
                  <a:effectLst/>
                  <a:uLnTx/>
                  <a:uFillTx/>
                  <a:cs typeface="Arial" pitchFamily="34" charset="0"/>
                </a:rPr>
                <a:t>Intérêt thérapeutique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fr-FR" sz="1400" b="1" i="0" u="none" strike="noStrike" kern="0" cap="none" spc="0" normalizeH="0" baseline="0" noProof="0" dirty="0">
                  <a:ln>
                    <a:noFill/>
                  </a:ln>
                  <a:solidFill>
                    <a:srgbClr val="6D2371"/>
                  </a:solidFill>
                  <a:effectLst/>
                  <a:uLnTx/>
                  <a:uFillTx/>
                  <a:cs typeface="Arial" pitchFamily="34" charset="0"/>
                </a:rPr>
                <a:t>des phages largement médiatisé</a:t>
              </a:r>
            </a:p>
          </p:txBody>
        </p:sp>
        <p:cxnSp>
          <p:nvCxnSpPr>
            <p:cNvPr id="37" name="Straight Connector 17">
              <a:extLst>
                <a:ext uri="{FF2B5EF4-FFF2-40B4-BE49-F238E27FC236}">
                  <a16:creationId xmlns:a16="http://schemas.microsoft.com/office/drawing/2014/main" id="{A1BF9BAF-F98B-4CCB-8794-7D64C2D79713}"/>
                </a:ext>
              </a:extLst>
            </p:cNvPr>
            <p:cNvCxnSpPr>
              <a:cxnSpLocks/>
            </p:cNvCxnSpPr>
            <p:nvPr/>
          </p:nvCxnSpPr>
          <p:spPr bwMode="auto">
            <a:xfrm>
              <a:off x="292589" y="2341723"/>
              <a:ext cx="3672000" cy="0"/>
            </a:xfrm>
            <a:prstGeom prst="line">
              <a:avLst/>
            </a:prstGeom>
            <a:solidFill>
              <a:srgbClr val="3B3838"/>
            </a:solidFill>
            <a:ln w="19050" cap="flat" cmpd="sng" algn="ctr">
              <a:solidFill>
                <a:srgbClr val="6D2371"/>
              </a:solidFill>
              <a:prstDash val="solid"/>
            </a:ln>
            <a:effectLst/>
          </p:spPr>
        </p:cxnSp>
      </p:grpSp>
      <p:grpSp>
        <p:nvGrpSpPr>
          <p:cNvPr id="3" name="Groupe 2">
            <a:extLst>
              <a:ext uri="{FF2B5EF4-FFF2-40B4-BE49-F238E27FC236}">
                <a16:creationId xmlns:a16="http://schemas.microsoft.com/office/drawing/2014/main" id="{F6BD7C37-38F0-43AA-8C76-CDF39EB489F6}"/>
              </a:ext>
            </a:extLst>
          </p:cNvPr>
          <p:cNvGrpSpPr/>
          <p:nvPr/>
        </p:nvGrpSpPr>
        <p:grpSpPr>
          <a:xfrm>
            <a:off x="6605138" y="1925208"/>
            <a:ext cx="5304650" cy="4446456"/>
            <a:chOff x="6601576" y="1924215"/>
            <a:chExt cx="4827125" cy="4046183"/>
          </a:xfrm>
        </p:grpSpPr>
        <p:pic>
          <p:nvPicPr>
            <p:cNvPr id="64" name="Image 63">
              <a:extLst>
                <a:ext uri="{FF2B5EF4-FFF2-40B4-BE49-F238E27FC236}">
                  <a16:creationId xmlns:a16="http://schemas.microsoft.com/office/drawing/2014/main" id="{CBB66013-6A85-4DCE-847D-AF1DC6FE750E}"/>
                </a:ext>
              </a:extLst>
            </p:cNvPr>
            <p:cNvPicPr>
              <a:picLocks noChangeAspect="1"/>
            </p:cNvPicPr>
            <p:nvPr/>
          </p:nvPicPr>
          <p:blipFill rotWithShape="1">
            <a:blip r:embed="rId2"/>
            <a:srcRect l="33333" t="12099" r="43785" b="64713"/>
            <a:stretch/>
          </p:blipFill>
          <p:spPr>
            <a:xfrm>
              <a:off x="9841406" y="3015487"/>
              <a:ext cx="1586973" cy="904640"/>
            </a:xfrm>
            <a:prstGeom prst="rect">
              <a:avLst/>
            </a:prstGeom>
            <a:effectLst>
              <a:outerShdw blurRad="50800" dist="38100" dir="2700000" algn="tl" rotWithShape="0">
                <a:prstClr val="black">
                  <a:alpha val="40000"/>
                </a:prstClr>
              </a:outerShdw>
            </a:effectLst>
          </p:spPr>
        </p:pic>
        <p:pic>
          <p:nvPicPr>
            <p:cNvPr id="65" name="Image 64">
              <a:extLst>
                <a:ext uri="{FF2B5EF4-FFF2-40B4-BE49-F238E27FC236}">
                  <a16:creationId xmlns:a16="http://schemas.microsoft.com/office/drawing/2014/main" id="{FFC41D6A-61B2-4116-841D-A6FDAF7C6A8A}"/>
                </a:ext>
              </a:extLst>
            </p:cNvPr>
            <p:cNvPicPr>
              <a:picLocks noChangeAspect="1"/>
            </p:cNvPicPr>
            <p:nvPr/>
          </p:nvPicPr>
          <p:blipFill rotWithShape="1">
            <a:blip r:embed="rId3"/>
            <a:srcRect r="4789" b="59189"/>
            <a:stretch/>
          </p:blipFill>
          <p:spPr>
            <a:xfrm>
              <a:off x="6673862" y="1994154"/>
              <a:ext cx="1738550" cy="915760"/>
            </a:xfrm>
            <a:prstGeom prst="rect">
              <a:avLst/>
            </a:prstGeom>
            <a:effectLst>
              <a:outerShdw blurRad="50800" dist="38100" dir="2700000" algn="tl" rotWithShape="0">
                <a:prstClr val="black">
                  <a:alpha val="40000"/>
                </a:prstClr>
              </a:outerShdw>
            </a:effectLst>
          </p:spPr>
        </p:pic>
        <p:pic>
          <p:nvPicPr>
            <p:cNvPr id="66" name="Image 65">
              <a:extLst>
                <a:ext uri="{FF2B5EF4-FFF2-40B4-BE49-F238E27FC236}">
                  <a16:creationId xmlns:a16="http://schemas.microsoft.com/office/drawing/2014/main" id="{B60595EE-B774-43FC-AACE-5350945F091A}"/>
                </a:ext>
              </a:extLst>
            </p:cNvPr>
            <p:cNvPicPr>
              <a:picLocks noChangeAspect="1"/>
            </p:cNvPicPr>
            <p:nvPr/>
          </p:nvPicPr>
          <p:blipFill>
            <a:blip r:embed="rId4"/>
            <a:stretch>
              <a:fillRect/>
            </a:stretch>
          </p:blipFill>
          <p:spPr>
            <a:xfrm>
              <a:off x="9741662" y="1998327"/>
              <a:ext cx="1686717" cy="904640"/>
            </a:xfrm>
            <a:prstGeom prst="rect">
              <a:avLst/>
            </a:prstGeom>
            <a:effectLst>
              <a:outerShdw blurRad="50800" dist="38100" dir="2700000" algn="tl" rotWithShape="0">
                <a:prstClr val="black">
                  <a:alpha val="40000"/>
                </a:prstClr>
              </a:outerShdw>
            </a:effectLst>
          </p:spPr>
        </p:pic>
        <p:pic>
          <p:nvPicPr>
            <p:cNvPr id="67" name="Picture 2" descr="M6 — Wikipédia">
              <a:extLst>
                <a:ext uri="{FF2B5EF4-FFF2-40B4-BE49-F238E27FC236}">
                  <a16:creationId xmlns:a16="http://schemas.microsoft.com/office/drawing/2014/main" id="{76513E22-5F11-42EC-A160-4E06D3B7E8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78673" y="1924215"/>
              <a:ext cx="349706" cy="261937"/>
            </a:xfrm>
            <a:prstGeom prst="rect">
              <a:avLst/>
            </a:prstGeom>
            <a:noFill/>
            <a:extLst>
              <a:ext uri="{909E8E84-426E-40DD-AFC4-6F175D3DCCD1}">
                <a14:hiddenFill xmlns:a14="http://schemas.microsoft.com/office/drawing/2010/main">
                  <a:solidFill>
                    <a:srgbClr val="FFFFFF"/>
                  </a:solidFill>
                </a14:hiddenFill>
              </a:ext>
            </a:extLst>
          </p:spPr>
        </p:pic>
        <p:pic>
          <p:nvPicPr>
            <p:cNvPr id="68" name="Image 67">
              <a:extLst>
                <a:ext uri="{FF2B5EF4-FFF2-40B4-BE49-F238E27FC236}">
                  <a16:creationId xmlns:a16="http://schemas.microsoft.com/office/drawing/2014/main" id="{4DC0F2D1-5A96-4B35-B1CA-F0830DD7E903}"/>
                </a:ext>
              </a:extLst>
            </p:cNvPr>
            <p:cNvPicPr>
              <a:picLocks noChangeAspect="1"/>
            </p:cNvPicPr>
            <p:nvPr/>
          </p:nvPicPr>
          <p:blipFill rotWithShape="1">
            <a:blip r:embed="rId6"/>
            <a:srcRect l="31181" t="8294" r="30000" b="75010"/>
            <a:stretch/>
          </p:blipFill>
          <p:spPr>
            <a:xfrm>
              <a:off x="6645527" y="3036780"/>
              <a:ext cx="2354442" cy="569600"/>
            </a:xfrm>
            <a:prstGeom prst="rect">
              <a:avLst/>
            </a:prstGeom>
            <a:effectLst>
              <a:outerShdw blurRad="50800" dist="38100" dir="2700000" algn="tl" rotWithShape="0">
                <a:prstClr val="black">
                  <a:alpha val="40000"/>
                </a:prstClr>
              </a:outerShdw>
            </a:effectLst>
          </p:spPr>
        </p:pic>
        <p:grpSp>
          <p:nvGrpSpPr>
            <p:cNvPr id="69" name="Groupe 68">
              <a:extLst>
                <a:ext uri="{FF2B5EF4-FFF2-40B4-BE49-F238E27FC236}">
                  <a16:creationId xmlns:a16="http://schemas.microsoft.com/office/drawing/2014/main" id="{DF6AC6D7-35F2-462D-85DD-BAA56AFFA7F3}"/>
                </a:ext>
              </a:extLst>
            </p:cNvPr>
            <p:cNvGrpSpPr/>
            <p:nvPr/>
          </p:nvGrpSpPr>
          <p:grpSpPr>
            <a:xfrm>
              <a:off x="8455183" y="2099028"/>
              <a:ext cx="1438318" cy="810885"/>
              <a:chOff x="6804619" y="1837651"/>
              <a:chExt cx="3205093" cy="1302141"/>
            </a:xfrm>
          </p:grpSpPr>
          <p:pic>
            <p:nvPicPr>
              <p:cNvPr id="70" name="Image 69">
                <a:extLst>
                  <a:ext uri="{FF2B5EF4-FFF2-40B4-BE49-F238E27FC236}">
                    <a16:creationId xmlns:a16="http://schemas.microsoft.com/office/drawing/2014/main" id="{7B20A104-9AD4-4397-94D0-DB8622B277D0}"/>
                  </a:ext>
                </a:extLst>
              </p:cNvPr>
              <p:cNvPicPr>
                <a:picLocks noChangeAspect="1"/>
              </p:cNvPicPr>
              <p:nvPr/>
            </p:nvPicPr>
            <p:blipFill rotWithShape="1">
              <a:blip r:embed="rId7"/>
              <a:srcRect l="28737" t="28447" r="42608" b="57585"/>
              <a:stretch/>
            </p:blipFill>
            <p:spPr>
              <a:xfrm>
                <a:off x="6824822" y="2266528"/>
                <a:ext cx="3184890" cy="873264"/>
              </a:xfrm>
              <a:prstGeom prst="rect">
                <a:avLst/>
              </a:prstGeom>
              <a:effectLst>
                <a:outerShdw blurRad="50800" dist="38100" dir="2700000" algn="tl" rotWithShape="0">
                  <a:prstClr val="black">
                    <a:alpha val="40000"/>
                  </a:prstClr>
                </a:outerShdw>
              </a:effectLst>
            </p:spPr>
          </p:pic>
          <p:pic>
            <p:nvPicPr>
              <p:cNvPr id="71" name="Image 70">
                <a:extLst>
                  <a:ext uri="{FF2B5EF4-FFF2-40B4-BE49-F238E27FC236}">
                    <a16:creationId xmlns:a16="http://schemas.microsoft.com/office/drawing/2014/main" id="{18B91095-19B1-4DA7-B59B-54858DAAE0A6}"/>
                  </a:ext>
                </a:extLst>
              </p:cNvPr>
              <p:cNvPicPr>
                <a:picLocks noChangeAspect="1"/>
              </p:cNvPicPr>
              <p:nvPr/>
            </p:nvPicPr>
            <p:blipFill rotWithShape="1">
              <a:blip r:embed="rId7"/>
              <a:srcRect l="45214" t="12190" r="43357" b="80953"/>
              <a:stretch/>
            </p:blipFill>
            <p:spPr>
              <a:xfrm>
                <a:off x="6804619" y="1837651"/>
                <a:ext cx="1270204" cy="428695"/>
              </a:xfrm>
              <a:prstGeom prst="rect">
                <a:avLst/>
              </a:prstGeom>
              <a:effectLst>
                <a:outerShdw blurRad="50800" dist="38100" dir="2700000" algn="tl" rotWithShape="0">
                  <a:prstClr val="black">
                    <a:alpha val="40000"/>
                  </a:prstClr>
                </a:outerShdw>
              </a:effectLst>
            </p:spPr>
          </p:pic>
        </p:grpSp>
        <p:pic>
          <p:nvPicPr>
            <p:cNvPr id="72" name="Image 71">
              <a:extLst>
                <a:ext uri="{FF2B5EF4-FFF2-40B4-BE49-F238E27FC236}">
                  <a16:creationId xmlns:a16="http://schemas.microsoft.com/office/drawing/2014/main" id="{12DF913F-BDF7-4303-BEC2-B76CC72DD169}"/>
                </a:ext>
              </a:extLst>
            </p:cNvPr>
            <p:cNvPicPr>
              <a:picLocks noChangeAspect="1"/>
            </p:cNvPicPr>
            <p:nvPr/>
          </p:nvPicPr>
          <p:blipFill rotWithShape="1">
            <a:blip r:embed="rId8"/>
            <a:srcRect l="2885" r="20445" b="47939"/>
            <a:stretch/>
          </p:blipFill>
          <p:spPr>
            <a:xfrm>
              <a:off x="6601576" y="4171801"/>
              <a:ext cx="2376332" cy="453981"/>
            </a:xfrm>
            <a:prstGeom prst="rect">
              <a:avLst/>
            </a:prstGeom>
            <a:effectLst>
              <a:outerShdw blurRad="50800" dist="38100" dir="2700000" algn="tl" rotWithShape="0">
                <a:prstClr val="black">
                  <a:alpha val="40000"/>
                </a:prstClr>
              </a:outerShdw>
            </a:effectLst>
          </p:spPr>
        </p:pic>
        <p:pic>
          <p:nvPicPr>
            <p:cNvPr id="73" name="Image 72">
              <a:extLst>
                <a:ext uri="{FF2B5EF4-FFF2-40B4-BE49-F238E27FC236}">
                  <a16:creationId xmlns:a16="http://schemas.microsoft.com/office/drawing/2014/main" id="{E92B196D-D4E2-4BA0-90CB-FD4A0EB1553B}"/>
                </a:ext>
              </a:extLst>
            </p:cNvPr>
            <p:cNvPicPr>
              <a:picLocks noChangeAspect="1"/>
            </p:cNvPicPr>
            <p:nvPr/>
          </p:nvPicPr>
          <p:blipFill rotWithShape="1">
            <a:blip r:embed="rId9"/>
            <a:srcRect l="1368" t="10710" r="31605" b="53134"/>
            <a:stretch/>
          </p:blipFill>
          <p:spPr>
            <a:xfrm>
              <a:off x="6617968" y="3749064"/>
              <a:ext cx="2246320" cy="304801"/>
            </a:xfrm>
            <a:prstGeom prst="rect">
              <a:avLst/>
            </a:prstGeom>
            <a:effectLst>
              <a:outerShdw blurRad="50800" dist="38100" dir="2700000" algn="tl" rotWithShape="0">
                <a:prstClr val="black">
                  <a:alpha val="40000"/>
                </a:prstClr>
              </a:outerShdw>
            </a:effectLst>
          </p:spPr>
        </p:pic>
        <p:pic>
          <p:nvPicPr>
            <p:cNvPr id="74" name="Image 73">
              <a:extLst>
                <a:ext uri="{FF2B5EF4-FFF2-40B4-BE49-F238E27FC236}">
                  <a16:creationId xmlns:a16="http://schemas.microsoft.com/office/drawing/2014/main" id="{C26A7AFE-7179-4747-BB05-893FDFBE3BBB}"/>
                </a:ext>
              </a:extLst>
            </p:cNvPr>
            <p:cNvPicPr>
              <a:picLocks noChangeAspect="1"/>
            </p:cNvPicPr>
            <p:nvPr/>
          </p:nvPicPr>
          <p:blipFill rotWithShape="1">
            <a:blip r:embed="rId10"/>
            <a:srcRect t="9492" r="24043" b="46740"/>
            <a:stretch/>
          </p:blipFill>
          <p:spPr>
            <a:xfrm>
              <a:off x="9182060" y="4009001"/>
              <a:ext cx="2246320" cy="321142"/>
            </a:xfrm>
            <a:prstGeom prst="rect">
              <a:avLst/>
            </a:prstGeom>
            <a:effectLst>
              <a:outerShdw blurRad="50800" dist="38100" dir="2700000" algn="tl" rotWithShape="0">
                <a:prstClr val="black">
                  <a:alpha val="40000"/>
                </a:prstClr>
              </a:outerShdw>
            </a:effectLst>
          </p:spPr>
        </p:pic>
        <p:grpSp>
          <p:nvGrpSpPr>
            <p:cNvPr id="75" name="Groupe 74">
              <a:extLst>
                <a:ext uri="{FF2B5EF4-FFF2-40B4-BE49-F238E27FC236}">
                  <a16:creationId xmlns:a16="http://schemas.microsoft.com/office/drawing/2014/main" id="{62A522F5-4CCE-4FD0-80AC-027F0F032753}"/>
                </a:ext>
              </a:extLst>
            </p:cNvPr>
            <p:cNvGrpSpPr/>
            <p:nvPr/>
          </p:nvGrpSpPr>
          <p:grpSpPr>
            <a:xfrm>
              <a:off x="8970212" y="4005176"/>
              <a:ext cx="2458489" cy="1965222"/>
              <a:chOff x="971886" y="2733678"/>
              <a:chExt cx="8772428" cy="4490291"/>
            </a:xfrm>
          </p:grpSpPr>
          <p:pic>
            <p:nvPicPr>
              <p:cNvPr id="76" name="Image 75">
                <a:extLst>
                  <a:ext uri="{FF2B5EF4-FFF2-40B4-BE49-F238E27FC236}">
                    <a16:creationId xmlns:a16="http://schemas.microsoft.com/office/drawing/2014/main" id="{F980E395-B0CE-4E08-BF61-51E1DFCC4D5C}"/>
                  </a:ext>
                </a:extLst>
              </p:cNvPr>
              <p:cNvPicPr>
                <a:picLocks noChangeAspect="1"/>
              </p:cNvPicPr>
              <p:nvPr/>
            </p:nvPicPr>
            <p:blipFill rotWithShape="1">
              <a:blip r:embed="rId11"/>
              <a:srcRect l="23608" t="44507" r="25678" b="5587"/>
              <a:stretch/>
            </p:blipFill>
            <p:spPr>
              <a:xfrm>
                <a:off x="4147452" y="4125985"/>
                <a:ext cx="5596862" cy="3097984"/>
              </a:xfrm>
              <a:prstGeom prst="rect">
                <a:avLst/>
              </a:prstGeom>
              <a:ln>
                <a:noFill/>
              </a:ln>
              <a:effectLst>
                <a:outerShdw blurRad="190500" algn="tl" rotWithShape="0">
                  <a:srgbClr val="000000">
                    <a:alpha val="70000"/>
                  </a:srgbClr>
                </a:outerShdw>
              </a:effectLst>
            </p:spPr>
          </p:pic>
          <p:pic>
            <p:nvPicPr>
              <p:cNvPr id="77" name="Image 76">
                <a:extLst>
                  <a:ext uri="{FF2B5EF4-FFF2-40B4-BE49-F238E27FC236}">
                    <a16:creationId xmlns:a16="http://schemas.microsoft.com/office/drawing/2014/main" id="{B8FB0E50-53FA-45E1-888D-D679BE762CC9}"/>
                  </a:ext>
                </a:extLst>
              </p:cNvPr>
              <p:cNvPicPr>
                <a:picLocks noChangeAspect="1"/>
              </p:cNvPicPr>
              <p:nvPr/>
            </p:nvPicPr>
            <p:blipFill rotWithShape="1">
              <a:blip r:embed="rId11"/>
              <a:srcRect l="45429" t="13460" r="46142" b="78921"/>
              <a:stretch/>
            </p:blipFill>
            <p:spPr>
              <a:xfrm>
                <a:off x="971886" y="2733678"/>
                <a:ext cx="1027613" cy="522513"/>
              </a:xfrm>
              <a:prstGeom prst="rect">
                <a:avLst/>
              </a:prstGeom>
              <a:ln>
                <a:noFill/>
              </a:ln>
              <a:effectLst>
                <a:outerShdw blurRad="190500" algn="tl" rotWithShape="0">
                  <a:srgbClr val="000000">
                    <a:alpha val="70000"/>
                  </a:srgbClr>
                </a:outerShdw>
              </a:effectLst>
            </p:spPr>
          </p:pic>
        </p:grpSp>
        <p:pic>
          <p:nvPicPr>
            <p:cNvPr id="78" name="Image 77">
              <a:extLst>
                <a:ext uri="{FF2B5EF4-FFF2-40B4-BE49-F238E27FC236}">
                  <a16:creationId xmlns:a16="http://schemas.microsoft.com/office/drawing/2014/main" id="{B86E191E-D367-442E-A446-D42D7F3247ED}"/>
                </a:ext>
              </a:extLst>
            </p:cNvPr>
            <p:cNvPicPr>
              <a:picLocks noChangeAspect="1"/>
            </p:cNvPicPr>
            <p:nvPr/>
          </p:nvPicPr>
          <p:blipFill rotWithShape="1">
            <a:blip r:embed="rId12"/>
            <a:srcRect l="33357" t="8746" r="29214" b="28778"/>
            <a:stretch/>
          </p:blipFill>
          <p:spPr>
            <a:xfrm>
              <a:off x="8414337" y="4728832"/>
              <a:ext cx="1295835" cy="1216701"/>
            </a:xfrm>
            <a:prstGeom prst="rect">
              <a:avLst/>
            </a:prstGeom>
            <a:ln>
              <a:noFill/>
            </a:ln>
            <a:effectLst>
              <a:outerShdw blurRad="190500" algn="tl" rotWithShape="0">
                <a:srgbClr val="000000">
                  <a:alpha val="70000"/>
                </a:srgbClr>
              </a:outerShdw>
            </a:effectLst>
          </p:spPr>
        </p:pic>
        <p:pic>
          <p:nvPicPr>
            <p:cNvPr id="79" name="Image 78">
              <a:extLst>
                <a:ext uri="{FF2B5EF4-FFF2-40B4-BE49-F238E27FC236}">
                  <a16:creationId xmlns:a16="http://schemas.microsoft.com/office/drawing/2014/main" id="{4E53A2DB-AC2D-4871-BF20-1A1FF7FF62BB}"/>
                </a:ext>
              </a:extLst>
            </p:cNvPr>
            <p:cNvPicPr>
              <a:picLocks noChangeAspect="1"/>
            </p:cNvPicPr>
            <p:nvPr/>
          </p:nvPicPr>
          <p:blipFill rotWithShape="1">
            <a:blip r:embed="rId13"/>
            <a:srcRect l="35018" t="9548" r="32054" b="50833"/>
            <a:stretch/>
          </p:blipFill>
          <p:spPr>
            <a:xfrm>
              <a:off x="6601576" y="4791943"/>
              <a:ext cx="1703791" cy="1153109"/>
            </a:xfrm>
            <a:prstGeom prst="rect">
              <a:avLst/>
            </a:prstGeom>
            <a:ln>
              <a:noFill/>
            </a:ln>
            <a:effectLst>
              <a:outerShdw blurRad="190500" algn="tl" rotWithShape="0">
                <a:srgbClr val="000000">
                  <a:alpha val="70000"/>
                </a:srgbClr>
              </a:outerShdw>
            </a:effectLst>
          </p:spPr>
        </p:pic>
      </p:grpSp>
      <p:grpSp>
        <p:nvGrpSpPr>
          <p:cNvPr id="4" name="Groupe 3">
            <a:extLst>
              <a:ext uri="{FF2B5EF4-FFF2-40B4-BE49-F238E27FC236}">
                <a16:creationId xmlns:a16="http://schemas.microsoft.com/office/drawing/2014/main" id="{95F43B24-33CC-4036-AD7B-E2B0E8FB5A09}"/>
              </a:ext>
            </a:extLst>
          </p:cNvPr>
          <p:cNvGrpSpPr/>
          <p:nvPr/>
        </p:nvGrpSpPr>
        <p:grpSpPr>
          <a:xfrm>
            <a:off x="328901" y="1973724"/>
            <a:ext cx="5211139" cy="3994769"/>
            <a:chOff x="328901" y="1973724"/>
            <a:chExt cx="5211139" cy="3994769"/>
          </a:xfrm>
        </p:grpSpPr>
        <p:pic>
          <p:nvPicPr>
            <p:cNvPr id="81" name="Picture 2">
              <a:extLst>
                <a:ext uri="{FF2B5EF4-FFF2-40B4-BE49-F238E27FC236}">
                  <a16:creationId xmlns:a16="http://schemas.microsoft.com/office/drawing/2014/main" id="{0FAAB91E-402E-4EDA-9514-D3286AB2A67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0739" t="1596" r="10070" b="5724"/>
            <a:stretch/>
          </p:blipFill>
          <p:spPr bwMode="auto">
            <a:xfrm>
              <a:off x="328901" y="1973724"/>
              <a:ext cx="5211139" cy="3994769"/>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82" name="Connecteur droit 81">
              <a:extLst>
                <a:ext uri="{FF2B5EF4-FFF2-40B4-BE49-F238E27FC236}">
                  <a16:creationId xmlns:a16="http://schemas.microsoft.com/office/drawing/2014/main" id="{DA4041B7-033C-46D4-B288-9DF7C1106B69}"/>
                </a:ext>
              </a:extLst>
            </p:cNvPr>
            <p:cNvCxnSpPr>
              <a:cxnSpLocks/>
            </p:cNvCxnSpPr>
            <p:nvPr/>
          </p:nvCxnSpPr>
          <p:spPr bwMode="auto">
            <a:xfrm flipV="1">
              <a:off x="3764804" y="2414664"/>
              <a:ext cx="0" cy="2304000"/>
            </a:xfrm>
            <a:prstGeom prst="line">
              <a:avLst/>
            </a:prstGeom>
            <a:solidFill>
              <a:schemeClr val="accent1"/>
            </a:solidFill>
            <a:ln w="19050" cap="flat" cmpd="sng" algn="ctr">
              <a:solidFill>
                <a:srgbClr val="6D2371"/>
              </a:solidFill>
              <a:prstDash val="solid"/>
              <a:round/>
              <a:headEnd type="triangle" w="med" len="med"/>
              <a:tailEnd type="none" w="sm" len="sm"/>
            </a:ln>
            <a:effectLst/>
          </p:spPr>
        </p:cxnSp>
        <p:sp>
          <p:nvSpPr>
            <p:cNvPr id="83" name="ZoneTexte 82">
              <a:extLst>
                <a:ext uri="{FF2B5EF4-FFF2-40B4-BE49-F238E27FC236}">
                  <a16:creationId xmlns:a16="http://schemas.microsoft.com/office/drawing/2014/main" id="{629E1C89-6105-4BB4-87FA-56FB70C9D56B}"/>
                </a:ext>
              </a:extLst>
            </p:cNvPr>
            <p:cNvSpPr txBox="1"/>
            <p:nvPr/>
          </p:nvSpPr>
          <p:spPr>
            <a:xfrm>
              <a:off x="3404804" y="2181033"/>
              <a:ext cx="720000" cy="360000"/>
            </a:xfrm>
            <a:prstGeom prst="roundRect">
              <a:avLst>
                <a:gd name="adj" fmla="val 50000"/>
              </a:avLst>
            </a:prstGeom>
            <a:solidFill>
              <a:srgbClr val="6D2371"/>
            </a:solidFill>
          </p:spPr>
          <p:txBody>
            <a:bodyPr wrap="square" rtlCol="0" anchor="ctr">
              <a:noAutofit/>
            </a:bodyPr>
            <a:lstStyle/>
            <a:p>
              <a:pPr algn="ctr"/>
              <a:r>
                <a:rPr lang="fr-FR" sz="1400" b="1" dirty="0">
                  <a:solidFill>
                    <a:schemeClr val="bg1"/>
                  </a:solidFill>
                  <a:latin typeface="Arial" pitchFamily="34" charset="0"/>
                  <a:cs typeface="Arial" pitchFamily="34" charset="0"/>
                </a:rPr>
                <a:t>2000</a:t>
              </a:r>
              <a:endParaRPr lang="en-GB" sz="1400" b="1" dirty="0">
                <a:solidFill>
                  <a:schemeClr val="bg1"/>
                </a:solidFill>
                <a:latin typeface="Arial" pitchFamily="34" charset="0"/>
                <a:cs typeface="Arial" pitchFamily="34" charset="0"/>
              </a:endParaRPr>
            </a:p>
          </p:txBody>
        </p:sp>
        <p:sp>
          <p:nvSpPr>
            <p:cNvPr id="85" name="ZoneTexte 84">
              <a:extLst>
                <a:ext uri="{FF2B5EF4-FFF2-40B4-BE49-F238E27FC236}">
                  <a16:creationId xmlns:a16="http://schemas.microsoft.com/office/drawing/2014/main" id="{FE9C99F1-920C-42F2-8394-359A4FA723C2}"/>
                </a:ext>
              </a:extLst>
            </p:cNvPr>
            <p:cNvSpPr txBox="1"/>
            <p:nvPr/>
          </p:nvSpPr>
          <p:spPr>
            <a:xfrm>
              <a:off x="1306098" y="4817141"/>
              <a:ext cx="720000" cy="360000"/>
            </a:xfrm>
            <a:prstGeom prst="roundRect">
              <a:avLst>
                <a:gd name="adj" fmla="val 50000"/>
              </a:avLst>
            </a:prstGeom>
            <a:solidFill>
              <a:srgbClr val="6D2371"/>
            </a:solidFill>
          </p:spPr>
          <p:txBody>
            <a:bodyPr wrap="square" rtlCol="0" anchor="ctr">
              <a:noAutofit/>
            </a:bodyPr>
            <a:lstStyle/>
            <a:p>
              <a:pPr algn="ctr"/>
              <a:r>
                <a:rPr lang="fr-FR" sz="1400" b="1" dirty="0">
                  <a:solidFill>
                    <a:schemeClr val="bg1"/>
                  </a:solidFill>
                  <a:latin typeface="Arial" pitchFamily="34" charset="0"/>
                  <a:cs typeface="Arial" pitchFamily="34" charset="0"/>
                </a:rPr>
                <a:t>1960</a:t>
              </a:r>
              <a:endParaRPr lang="en-GB" sz="1400" b="1" dirty="0">
                <a:solidFill>
                  <a:schemeClr val="bg1"/>
                </a:solidFill>
                <a:latin typeface="Arial" pitchFamily="34" charset="0"/>
                <a:cs typeface="Arial" pitchFamily="34" charset="0"/>
              </a:endParaRPr>
            </a:p>
          </p:txBody>
        </p:sp>
        <p:cxnSp>
          <p:nvCxnSpPr>
            <p:cNvPr id="87" name="Connecteur droit 86">
              <a:extLst>
                <a:ext uri="{FF2B5EF4-FFF2-40B4-BE49-F238E27FC236}">
                  <a16:creationId xmlns:a16="http://schemas.microsoft.com/office/drawing/2014/main" id="{B9D97866-C1F5-4AD6-91C8-EBDC41410CC3}"/>
                </a:ext>
              </a:extLst>
            </p:cNvPr>
            <p:cNvCxnSpPr>
              <a:cxnSpLocks/>
            </p:cNvCxnSpPr>
            <p:nvPr/>
          </p:nvCxnSpPr>
          <p:spPr bwMode="auto">
            <a:xfrm flipV="1">
              <a:off x="1659476" y="5177141"/>
              <a:ext cx="0" cy="511193"/>
            </a:xfrm>
            <a:prstGeom prst="line">
              <a:avLst/>
            </a:prstGeom>
            <a:solidFill>
              <a:schemeClr val="accent1"/>
            </a:solidFill>
            <a:ln w="19050" cap="flat" cmpd="sng" algn="ctr">
              <a:solidFill>
                <a:srgbClr val="6D2371"/>
              </a:solidFill>
              <a:prstDash val="solid"/>
              <a:round/>
              <a:headEnd type="triangle" w="med" len="med"/>
              <a:tailEnd type="none" w="sm" len="sm"/>
            </a:ln>
            <a:effectLst/>
          </p:spPr>
        </p:cxnSp>
      </p:grpSp>
    </p:spTree>
    <p:extLst>
      <p:ext uri="{BB962C8B-B14F-4D97-AF65-F5344CB8AC3E}">
        <p14:creationId xmlns:p14="http://schemas.microsoft.com/office/powerpoint/2010/main" val="1980761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7D64D61B-D88C-46D9-AAC6-1D3AF31EBD7F}"/>
              </a:ext>
            </a:extLst>
          </p:cNvPr>
          <p:cNvSpPr>
            <a:spLocks noGrp="1"/>
          </p:cNvSpPr>
          <p:nvPr>
            <p:ph type="body" idx="1"/>
          </p:nvPr>
        </p:nvSpPr>
        <p:spPr/>
        <p:txBody>
          <a:bodyPr>
            <a:noAutofit/>
          </a:bodyPr>
          <a:lstStyle/>
          <a:p>
            <a:r>
              <a:rPr lang="fr-FR" sz="4000" dirty="0">
                <a:latin typeface="+mj-lt"/>
              </a:rPr>
              <a:t>02</a:t>
            </a:r>
          </a:p>
        </p:txBody>
      </p:sp>
      <p:sp>
        <p:nvSpPr>
          <p:cNvPr id="6" name="Titre 5">
            <a:extLst>
              <a:ext uri="{FF2B5EF4-FFF2-40B4-BE49-F238E27FC236}">
                <a16:creationId xmlns:a16="http://schemas.microsoft.com/office/drawing/2014/main" id="{84ACB960-4646-48AC-A625-4C8281862311}"/>
              </a:ext>
            </a:extLst>
          </p:cNvPr>
          <p:cNvSpPr>
            <a:spLocks noGrp="1"/>
          </p:cNvSpPr>
          <p:nvPr>
            <p:ph type="title"/>
          </p:nvPr>
        </p:nvSpPr>
        <p:spPr>
          <a:xfrm>
            <a:off x="310932" y="3905697"/>
            <a:ext cx="10878178" cy="574851"/>
          </a:xfrm>
        </p:spPr>
        <p:txBody>
          <a:bodyPr/>
          <a:lstStyle/>
          <a:p>
            <a:r>
              <a:rPr lang="fr-FR" dirty="0"/>
              <a:t>La phagothérapie de précision de Pherecydes : une approche innovante</a:t>
            </a:r>
            <a:endParaRPr lang="fr-FR" dirty="0">
              <a:solidFill>
                <a:schemeClr val="bg1"/>
              </a:solidFill>
            </a:endParaRPr>
          </a:p>
        </p:txBody>
      </p:sp>
    </p:spTree>
    <p:extLst>
      <p:ext uri="{BB962C8B-B14F-4D97-AF65-F5344CB8AC3E}">
        <p14:creationId xmlns:p14="http://schemas.microsoft.com/office/powerpoint/2010/main" val="3273984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314C61-D31A-4095-8D92-6FFF396AA1E2}"/>
              </a:ext>
            </a:extLst>
          </p:cNvPr>
          <p:cNvSpPr>
            <a:spLocks noGrp="1"/>
          </p:cNvSpPr>
          <p:nvPr>
            <p:ph type="title"/>
          </p:nvPr>
        </p:nvSpPr>
        <p:spPr/>
        <p:txBody>
          <a:bodyPr/>
          <a:lstStyle/>
          <a:p>
            <a:r>
              <a:rPr lang="fr-FR" dirty="0"/>
              <a:t>Phagothérapie de précision : un </a:t>
            </a:r>
            <a:r>
              <a:rPr lang="fr-FR" dirty="0">
                <a:solidFill>
                  <a:schemeClr val="tx2"/>
                </a:solidFill>
              </a:rPr>
              <a:t>concept unique </a:t>
            </a:r>
            <a:r>
              <a:rPr lang="fr-FR" dirty="0"/>
              <a:t>développé par Pherecydes</a:t>
            </a:r>
          </a:p>
        </p:txBody>
      </p:sp>
      <p:sp>
        <p:nvSpPr>
          <p:cNvPr id="4" name="Espace réservé du texte 3">
            <a:extLst>
              <a:ext uri="{FF2B5EF4-FFF2-40B4-BE49-F238E27FC236}">
                <a16:creationId xmlns:a16="http://schemas.microsoft.com/office/drawing/2014/main" id="{B0A45068-C43C-47C4-BD47-FDEB89510365}"/>
              </a:ext>
            </a:extLst>
          </p:cNvPr>
          <p:cNvSpPr>
            <a:spLocks noGrp="1"/>
          </p:cNvSpPr>
          <p:nvPr>
            <p:ph type="body" sz="quarter" idx="16"/>
          </p:nvPr>
        </p:nvSpPr>
        <p:spPr/>
        <p:txBody>
          <a:bodyPr/>
          <a:lstStyle/>
          <a:p>
            <a:r>
              <a:rPr lang="fr-FR" dirty="0"/>
              <a:t>Approche réplicable à un nombre illimité de cibles bactériennes </a:t>
            </a:r>
          </a:p>
        </p:txBody>
      </p:sp>
      <p:sp>
        <p:nvSpPr>
          <p:cNvPr id="6" name="Espace réservé du pied de page 5">
            <a:extLst>
              <a:ext uri="{FF2B5EF4-FFF2-40B4-BE49-F238E27FC236}">
                <a16:creationId xmlns:a16="http://schemas.microsoft.com/office/drawing/2014/main" id="{F50ECAF5-9FBC-49EC-9383-66F3D58A1E75}"/>
              </a:ext>
            </a:extLst>
          </p:cNvPr>
          <p:cNvSpPr>
            <a:spLocks noGrp="1"/>
          </p:cNvSpPr>
          <p:nvPr>
            <p:ph type="ftr" sz="quarter" idx="11"/>
          </p:nvPr>
        </p:nvSpPr>
        <p:spPr>
          <a:xfrm>
            <a:off x="212986" y="6564072"/>
            <a:ext cx="3897375" cy="293927"/>
          </a:xfrm>
        </p:spPr>
        <p:txBody>
          <a:bodyPr/>
          <a:lstStyle/>
          <a:p>
            <a:pPr marL="12700">
              <a:lnSpc>
                <a:spcPct val="100000"/>
              </a:lnSpc>
              <a:spcBef>
                <a:spcPts val="130"/>
              </a:spcBef>
            </a:pPr>
            <a:r>
              <a:rPr lang="fr-FR" sz="900" spc="-5" dirty="0" err="1">
                <a:solidFill>
                  <a:srgbClr val="7E7E7E"/>
                </a:solidFill>
                <a:latin typeface="Arial" panose="020B0604020202020204" pitchFamily="34" charset="0"/>
                <a:cs typeface="Arial" panose="020B0604020202020204" pitchFamily="34" charset="0"/>
              </a:rPr>
              <a:t>Adebiotech</a:t>
            </a:r>
            <a:r>
              <a:rPr lang="fr-FR" sz="900" spc="-5" dirty="0">
                <a:solidFill>
                  <a:srgbClr val="7E7E7E"/>
                </a:solidFill>
                <a:latin typeface="Arial" panose="020B0604020202020204" pitchFamily="34" charset="0"/>
                <a:cs typeface="Arial" panose="020B0604020202020204" pitchFamily="34" charset="0"/>
              </a:rPr>
              <a:t>:  Approches innovantes en santé humaine, animale et environnementale dans la lutte contre l’antibiorésistance-16 septembre 2021</a:t>
            </a:r>
            <a:endParaRPr lang="fr-FR" sz="900" dirty="0">
              <a:latin typeface="Arial" panose="020B0604020202020204" pitchFamily="34" charset="0"/>
              <a:cs typeface="Arial" panose="020B0604020202020204" pitchFamily="34" charset="0"/>
            </a:endParaRPr>
          </a:p>
        </p:txBody>
      </p:sp>
      <p:sp>
        <p:nvSpPr>
          <p:cNvPr id="7" name="Espace réservé du numéro de diapositive 6">
            <a:extLst>
              <a:ext uri="{FF2B5EF4-FFF2-40B4-BE49-F238E27FC236}">
                <a16:creationId xmlns:a16="http://schemas.microsoft.com/office/drawing/2014/main" id="{231DC3ED-22C2-439F-A7B5-52D9E4639FEF}"/>
              </a:ext>
            </a:extLst>
          </p:cNvPr>
          <p:cNvSpPr>
            <a:spLocks noGrp="1"/>
          </p:cNvSpPr>
          <p:nvPr>
            <p:ph type="sldNum" sz="quarter" idx="12"/>
          </p:nvPr>
        </p:nvSpPr>
        <p:spPr/>
        <p:txBody>
          <a:bodyPr/>
          <a:lstStyle/>
          <a:p>
            <a:pPr>
              <a:defRPr/>
            </a:pPr>
            <a:fld id="{D9DF8CC8-2FEE-4E40-BA58-422935C57357}" type="slidenum">
              <a:rPr lang="en-US" smtClean="0"/>
              <a:pPr>
                <a:defRPr/>
              </a:pPr>
              <a:t>12</a:t>
            </a:fld>
            <a:endParaRPr lang="en-US" dirty="0"/>
          </a:p>
        </p:txBody>
      </p:sp>
      <p:sp>
        <p:nvSpPr>
          <p:cNvPr id="10" name="Rectangle: Rounded Corners 62">
            <a:extLst>
              <a:ext uri="{FF2B5EF4-FFF2-40B4-BE49-F238E27FC236}">
                <a16:creationId xmlns:a16="http://schemas.microsoft.com/office/drawing/2014/main" id="{6F9AD6CB-7AC3-4EE8-93B9-AB7301CD6DF1}"/>
              </a:ext>
            </a:extLst>
          </p:cNvPr>
          <p:cNvSpPr/>
          <p:nvPr/>
        </p:nvSpPr>
        <p:spPr bwMode="auto">
          <a:xfrm>
            <a:off x="7134709" y="1212960"/>
            <a:ext cx="4727306" cy="1075855"/>
          </a:xfrm>
          <a:prstGeom prst="round2SameRect">
            <a:avLst>
              <a:gd name="adj1" fmla="val 23440"/>
              <a:gd name="adj2" fmla="val 0"/>
            </a:avLst>
          </a:prstGeom>
          <a:solidFill>
            <a:srgbClr val="6D2371"/>
          </a:solidFill>
          <a:ln w="6350" cap="flat" cmpd="sng" algn="ctr">
            <a:noFill/>
            <a:prstDash val="solid"/>
            <a:round/>
            <a:headEnd type="none" w="med" len="med"/>
            <a:tailEnd type="none" w="sm" len="sm"/>
          </a:ln>
          <a:effectLst/>
        </p:spPr>
        <p:txBody>
          <a:bodyPr rot="0" spcFirstLastPara="0" vertOverflow="overflow" horzOverflow="overflow" vert="horz" wrap="square" lIns="72000" tIns="72000" rIns="72000" bIns="144000" numCol="1" spcCol="0" rtlCol="0" fromWordArt="0" anchor="b" anchorCtr="0" forceAA="0" compatLnSpc="1">
            <a:prstTxWarp prst="textNoShape">
              <a:avLst/>
            </a:prstTxWarp>
            <a:noAutofit/>
          </a:bodyPr>
          <a:lstStyle/>
          <a:p>
            <a:pPr algn="ctr" eaLnBrk="0" hangingPunct="0"/>
            <a:r>
              <a:rPr lang="fr-FR" sz="1400" b="1" dirty="0">
                <a:solidFill>
                  <a:schemeClr val="bg1"/>
                </a:solidFill>
              </a:rPr>
              <a:t>Phagogramme – sélection des phages “sur-mesure”</a:t>
            </a:r>
          </a:p>
        </p:txBody>
      </p:sp>
      <p:sp>
        <p:nvSpPr>
          <p:cNvPr id="11" name="Rectangle: Rounded Corners 76">
            <a:extLst>
              <a:ext uri="{FF2B5EF4-FFF2-40B4-BE49-F238E27FC236}">
                <a16:creationId xmlns:a16="http://schemas.microsoft.com/office/drawing/2014/main" id="{62558A76-C83D-4FF0-8881-4C8D8FDFFEBE}"/>
              </a:ext>
            </a:extLst>
          </p:cNvPr>
          <p:cNvSpPr/>
          <p:nvPr/>
        </p:nvSpPr>
        <p:spPr bwMode="auto">
          <a:xfrm>
            <a:off x="7134709" y="1212961"/>
            <a:ext cx="4727305" cy="4258566"/>
          </a:xfrm>
          <a:prstGeom prst="roundRect">
            <a:avLst>
              <a:gd name="adj" fmla="val 5903"/>
            </a:avLst>
          </a:prstGeom>
          <a:noFill/>
          <a:ln w="38100" cap="flat" cmpd="sng" algn="ctr">
            <a:solidFill>
              <a:srgbClr val="6D2371"/>
            </a:solid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noAutofit/>
          </a:bodyPr>
          <a:lstStyle/>
          <a:p>
            <a:pPr eaLnBrk="0" hangingPunct="0">
              <a:spcBef>
                <a:spcPts val="0"/>
              </a:spcBef>
            </a:pPr>
            <a:endParaRPr lang="fr-FR" dirty="0"/>
          </a:p>
        </p:txBody>
      </p:sp>
      <p:grpSp>
        <p:nvGrpSpPr>
          <p:cNvPr id="12" name="Groupe 11">
            <a:extLst>
              <a:ext uri="{FF2B5EF4-FFF2-40B4-BE49-F238E27FC236}">
                <a16:creationId xmlns:a16="http://schemas.microsoft.com/office/drawing/2014/main" id="{AB267AAC-C682-43C0-AFD2-864C18F5CF09}"/>
              </a:ext>
            </a:extLst>
          </p:cNvPr>
          <p:cNvGrpSpPr/>
          <p:nvPr/>
        </p:nvGrpSpPr>
        <p:grpSpPr>
          <a:xfrm>
            <a:off x="7395366" y="2516761"/>
            <a:ext cx="4205990" cy="720000"/>
            <a:chOff x="7431835" y="2584321"/>
            <a:chExt cx="4205990" cy="720000"/>
          </a:xfrm>
        </p:grpSpPr>
        <p:sp>
          <p:nvSpPr>
            <p:cNvPr id="42" name="Espace réservé du texte 2">
              <a:extLst>
                <a:ext uri="{FF2B5EF4-FFF2-40B4-BE49-F238E27FC236}">
                  <a16:creationId xmlns:a16="http://schemas.microsoft.com/office/drawing/2014/main" id="{6AB3819C-31FA-44B7-8C7B-087F0C4486D1}"/>
                </a:ext>
              </a:extLst>
            </p:cNvPr>
            <p:cNvSpPr txBox="1">
              <a:spLocks/>
            </p:cNvSpPr>
            <p:nvPr/>
          </p:nvSpPr>
          <p:spPr>
            <a:xfrm>
              <a:off x="8073825" y="2584321"/>
              <a:ext cx="3564000" cy="720000"/>
            </a:xfrm>
            <a:prstGeom prst="rect">
              <a:avLst/>
            </a:prstGeom>
          </p:spPr>
          <p:txBody>
            <a:bodyPr vert="horz" lIns="0" tIns="45720" rIns="0" bIns="45720" rtlCol="0" anchor="ctr" anchorCtr="0">
              <a:noAutofit/>
            </a:bodyPr>
            <a:lstStyle>
              <a:lvl1pPr marL="0" indent="0" algn="l" rtl="0" eaLnBrk="1" fontAlgn="base" hangingPunct="1">
                <a:spcBef>
                  <a:spcPts val="400"/>
                </a:spcBef>
                <a:spcAft>
                  <a:spcPct val="0"/>
                </a:spcAft>
                <a:defRPr lang="en-US" sz="1200" b="1" kern="1200" dirty="0" smtClean="0">
                  <a:solidFill>
                    <a:schemeClr val="tx1"/>
                  </a:solidFill>
                  <a:latin typeface="+mn-lt"/>
                  <a:ea typeface="+mn-ea"/>
                  <a:cs typeface="Arial" panose="020B0604020202020204" pitchFamily="34" charset="0"/>
                </a:defRPr>
              </a:lvl1pPr>
              <a:lvl2pPr marL="1588" indent="-1588" algn="l" rtl="0" eaLnBrk="1" fontAlgn="base" hangingPunct="1">
                <a:spcBef>
                  <a:spcPts val="400"/>
                </a:spcBef>
                <a:spcAft>
                  <a:spcPct val="0"/>
                </a:spcAft>
                <a:defRPr lang="en-US" sz="1100" b="0" kern="1200" dirty="0" smtClean="0">
                  <a:solidFill>
                    <a:schemeClr val="tx1"/>
                  </a:solidFill>
                  <a:latin typeface="+mn-lt"/>
                  <a:ea typeface="+mn-ea"/>
                  <a:cs typeface="Arial" panose="020B0604020202020204" pitchFamily="34" charset="0"/>
                </a:defRPr>
              </a:lvl2pPr>
              <a:lvl3pPr marL="190499" indent="-187324" algn="l" rtl="0" eaLnBrk="1" fontAlgn="base" hangingPunct="1">
                <a:spcBef>
                  <a:spcPts val="400"/>
                </a:spcBef>
                <a:spcAft>
                  <a:spcPct val="0"/>
                </a:spcAft>
                <a:buSzPct val="75000"/>
                <a:buFont typeface="Wingdings" pitchFamily="2" charset="2"/>
                <a:buChar char=""/>
                <a:defRPr lang="en-US" sz="1100" b="0" kern="1200" dirty="0" smtClean="0">
                  <a:solidFill>
                    <a:schemeClr val="tx1"/>
                  </a:solidFill>
                  <a:latin typeface="+mn-lt"/>
                  <a:ea typeface="+mn-ea"/>
                  <a:cs typeface="Arial" panose="020B0604020202020204" pitchFamily="34" charset="0"/>
                </a:defRPr>
              </a:lvl3pPr>
              <a:lvl4pPr marL="380998" indent="-188912" algn="l" rtl="0" eaLnBrk="1" fontAlgn="base" hangingPunct="1">
                <a:spcBef>
                  <a:spcPts val="400"/>
                </a:spcBef>
                <a:spcAft>
                  <a:spcPct val="0"/>
                </a:spcAft>
                <a:buChar char="–"/>
                <a:defRPr lang="en-US" sz="1100" b="0" kern="1200" dirty="0" smtClean="0">
                  <a:solidFill>
                    <a:schemeClr val="tx1"/>
                  </a:solidFill>
                  <a:latin typeface="+mn-lt"/>
                  <a:ea typeface="+mn-ea"/>
                  <a:cs typeface="Arial" panose="020B0604020202020204" pitchFamily="34" charset="0"/>
                </a:defRPr>
              </a:lvl4pPr>
              <a:lvl5pPr marL="571497" indent="-188912" algn="l" rtl="0" eaLnBrk="1" fontAlgn="base" hangingPunct="1">
                <a:spcBef>
                  <a:spcPts val="400"/>
                </a:spcBef>
                <a:spcAft>
                  <a:spcPct val="0"/>
                </a:spcAft>
                <a:buChar char="–"/>
                <a:defRPr lang="en-US" sz="1100" b="0" kern="1200" baseline="0" dirty="0" smtClean="0">
                  <a:solidFill>
                    <a:schemeClr val="tx1"/>
                  </a:solidFill>
                  <a:latin typeface="+mn-lt"/>
                  <a:ea typeface="+mn-ea"/>
                  <a:cs typeface="Arial" panose="020B0604020202020204" pitchFamily="34" charset="0"/>
                </a:defRPr>
              </a:lvl5pPr>
              <a:lvl6pPr marL="571497" indent="-188912" algn="l" rtl="0" eaLnBrk="1" fontAlgn="base" hangingPunct="1">
                <a:spcBef>
                  <a:spcPts val="400"/>
                </a:spcBef>
                <a:spcAft>
                  <a:spcPct val="0"/>
                </a:spcAft>
                <a:buChar char="–"/>
                <a:defRPr sz="1100" baseline="0">
                  <a:solidFill>
                    <a:schemeClr val="tx1"/>
                  </a:solidFill>
                  <a:latin typeface="+mn-lt"/>
                  <a:ea typeface="ＭＳ Ｐゴシック" pitchFamily="-112" charset="-128"/>
                </a:defRPr>
              </a:lvl6pPr>
              <a:lvl7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7pPr>
              <a:lvl8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8pPr>
              <a:lvl9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9pPr>
            </a:lstStyle>
            <a:p>
              <a:r>
                <a:rPr lang="fr-FR" sz="1400" b="0" dirty="0">
                  <a:solidFill>
                    <a:srgbClr val="0F0E57"/>
                  </a:solidFill>
                </a:rPr>
                <a:t>Mesure </a:t>
              </a:r>
              <a:r>
                <a:rPr lang="fr-FR" sz="1400" b="0" i="1" dirty="0">
                  <a:solidFill>
                    <a:srgbClr val="0F0E57"/>
                  </a:solidFill>
                </a:rPr>
                <a:t>in vitro </a:t>
              </a:r>
              <a:r>
                <a:rPr lang="fr-FR" sz="1400" b="0" dirty="0">
                  <a:solidFill>
                    <a:srgbClr val="0F0E57"/>
                  </a:solidFill>
                </a:rPr>
                <a:t>de l’activité des phages sur la souche bactérienne collectée</a:t>
              </a:r>
            </a:p>
          </p:txBody>
        </p:sp>
        <p:grpSp>
          <p:nvGrpSpPr>
            <p:cNvPr id="43" name="Groupe 42">
              <a:extLst>
                <a:ext uri="{FF2B5EF4-FFF2-40B4-BE49-F238E27FC236}">
                  <a16:creationId xmlns:a16="http://schemas.microsoft.com/office/drawing/2014/main" id="{C56E6FF7-4A8D-49C4-AF3B-7CC5AD5F5254}"/>
                </a:ext>
              </a:extLst>
            </p:cNvPr>
            <p:cNvGrpSpPr/>
            <p:nvPr/>
          </p:nvGrpSpPr>
          <p:grpSpPr>
            <a:xfrm>
              <a:off x="7431835" y="2664848"/>
              <a:ext cx="558946" cy="558946"/>
              <a:chOff x="5089194" y="2048351"/>
              <a:chExt cx="661238" cy="661238"/>
            </a:xfrm>
          </p:grpSpPr>
          <p:pic>
            <p:nvPicPr>
              <p:cNvPr id="44" name="Graphique 43" descr="Loupe">
                <a:extLst>
                  <a:ext uri="{FF2B5EF4-FFF2-40B4-BE49-F238E27FC236}">
                    <a16:creationId xmlns:a16="http://schemas.microsoft.com/office/drawing/2014/main" id="{98E7BC1B-9265-43EB-9C2D-5546F54B5A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5089194" y="2048351"/>
                <a:ext cx="661238" cy="661238"/>
              </a:xfrm>
              <a:prstGeom prst="rect">
                <a:avLst/>
              </a:prstGeom>
            </p:spPr>
          </p:pic>
          <p:sp>
            <p:nvSpPr>
              <p:cNvPr id="45" name="Ellipse 44">
                <a:extLst>
                  <a:ext uri="{FF2B5EF4-FFF2-40B4-BE49-F238E27FC236}">
                    <a16:creationId xmlns:a16="http://schemas.microsoft.com/office/drawing/2014/main" id="{169EAABB-8061-4583-9649-FBE2643D7F2A}"/>
                  </a:ext>
                </a:extLst>
              </p:cNvPr>
              <p:cNvSpPr>
                <a:spLocks noChangeAspect="1"/>
              </p:cNvSpPr>
              <p:nvPr/>
            </p:nvSpPr>
            <p:spPr bwMode="auto">
              <a:xfrm>
                <a:off x="5343327" y="2168138"/>
                <a:ext cx="288000" cy="288000"/>
              </a:xfrm>
              <a:prstGeom prst="ellipse">
                <a:avLst/>
              </a:prstGeom>
              <a:solidFill>
                <a:srgbClr val="0F0E57"/>
              </a:solid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600" b="1" i="0" u="none" strike="noStrike" cap="none" normalizeH="0" baseline="0" dirty="0">
                    <a:ln>
                      <a:noFill/>
                    </a:ln>
                    <a:solidFill>
                      <a:schemeClr val="bg1"/>
                    </a:solidFill>
                    <a:effectLst/>
                  </a:rPr>
                  <a:t>1</a:t>
                </a:r>
                <a:endParaRPr kumimoji="0" lang="fr-FR" sz="1600" b="0" i="0" u="none" strike="noStrike" cap="none" normalizeH="0" baseline="0" dirty="0">
                  <a:ln>
                    <a:noFill/>
                  </a:ln>
                  <a:solidFill>
                    <a:schemeClr val="bg1"/>
                  </a:solidFill>
                  <a:effectLst/>
                </a:endParaRPr>
              </a:p>
            </p:txBody>
          </p:sp>
        </p:grpSp>
      </p:grpSp>
      <p:grpSp>
        <p:nvGrpSpPr>
          <p:cNvPr id="13" name="Groupe 12">
            <a:extLst>
              <a:ext uri="{FF2B5EF4-FFF2-40B4-BE49-F238E27FC236}">
                <a16:creationId xmlns:a16="http://schemas.microsoft.com/office/drawing/2014/main" id="{3C37F2E0-19D4-4EE9-BF46-050D9A404B24}"/>
              </a:ext>
            </a:extLst>
          </p:cNvPr>
          <p:cNvGrpSpPr/>
          <p:nvPr/>
        </p:nvGrpSpPr>
        <p:grpSpPr>
          <a:xfrm>
            <a:off x="7383504" y="3504346"/>
            <a:ext cx="4229714" cy="720000"/>
            <a:chOff x="7419974" y="3583580"/>
            <a:chExt cx="4229714" cy="720000"/>
          </a:xfrm>
        </p:grpSpPr>
        <p:sp>
          <p:nvSpPr>
            <p:cNvPr id="38" name="Espace réservé du texte 2">
              <a:extLst>
                <a:ext uri="{FF2B5EF4-FFF2-40B4-BE49-F238E27FC236}">
                  <a16:creationId xmlns:a16="http://schemas.microsoft.com/office/drawing/2014/main" id="{2447E6B7-C970-42AB-9EC9-F476D8D05972}"/>
                </a:ext>
              </a:extLst>
            </p:cNvPr>
            <p:cNvSpPr txBox="1">
              <a:spLocks/>
            </p:cNvSpPr>
            <p:nvPr/>
          </p:nvSpPr>
          <p:spPr>
            <a:xfrm>
              <a:off x="8085687" y="3583580"/>
              <a:ext cx="3564001" cy="720000"/>
            </a:xfrm>
            <a:prstGeom prst="rect">
              <a:avLst/>
            </a:prstGeom>
          </p:spPr>
          <p:txBody>
            <a:bodyPr vert="horz" lIns="0" tIns="45720" rIns="0" bIns="45720" rtlCol="0" anchor="ctr" anchorCtr="0">
              <a:noAutofit/>
            </a:bodyPr>
            <a:lstStyle>
              <a:lvl1pPr marL="0" indent="0" algn="l" rtl="0" eaLnBrk="1" fontAlgn="base" hangingPunct="1">
                <a:spcBef>
                  <a:spcPts val="400"/>
                </a:spcBef>
                <a:spcAft>
                  <a:spcPct val="0"/>
                </a:spcAft>
                <a:defRPr lang="en-US" sz="1200" b="1" kern="1200" dirty="0" smtClean="0">
                  <a:solidFill>
                    <a:schemeClr val="tx1"/>
                  </a:solidFill>
                  <a:latin typeface="+mn-lt"/>
                  <a:ea typeface="+mn-ea"/>
                  <a:cs typeface="Arial" panose="020B0604020202020204" pitchFamily="34" charset="0"/>
                </a:defRPr>
              </a:lvl1pPr>
              <a:lvl2pPr marL="1588" indent="-1588" algn="l" rtl="0" eaLnBrk="1" fontAlgn="base" hangingPunct="1">
                <a:spcBef>
                  <a:spcPts val="400"/>
                </a:spcBef>
                <a:spcAft>
                  <a:spcPct val="0"/>
                </a:spcAft>
                <a:defRPr lang="en-US" sz="1100" b="0" kern="1200" dirty="0" smtClean="0">
                  <a:solidFill>
                    <a:schemeClr val="tx1"/>
                  </a:solidFill>
                  <a:latin typeface="+mn-lt"/>
                  <a:ea typeface="+mn-ea"/>
                  <a:cs typeface="Arial" panose="020B0604020202020204" pitchFamily="34" charset="0"/>
                </a:defRPr>
              </a:lvl2pPr>
              <a:lvl3pPr marL="190499" indent="-187324" algn="l" rtl="0" eaLnBrk="1" fontAlgn="base" hangingPunct="1">
                <a:spcBef>
                  <a:spcPts val="400"/>
                </a:spcBef>
                <a:spcAft>
                  <a:spcPct val="0"/>
                </a:spcAft>
                <a:buSzPct val="75000"/>
                <a:buFont typeface="Wingdings" pitchFamily="2" charset="2"/>
                <a:buChar char=""/>
                <a:defRPr lang="en-US" sz="1100" b="0" kern="1200" dirty="0" smtClean="0">
                  <a:solidFill>
                    <a:schemeClr val="tx1"/>
                  </a:solidFill>
                  <a:latin typeface="+mn-lt"/>
                  <a:ea typeface="+mn-ea"/>
                  <a:cs typeface="Arial" panose="020B0604020202020204" pitchFamily="34" charset="0"/>
                </a:defRPr>
              </a:lvl3pPr>
              <a:lvl4pPr marL="380998" indent="-188912" algn="l" rtl="0" eaLnBrk="1" fontAlgn="base" hangingPunct="1">
                <a:spcBef>
                  <a:spcPts val="400"/>
                </a:spcBef>
                <a:spcAft>
                  <a:spcPct val="0"/>
                </a:spcAft>
                <a:buChar char="–"/>
                <a:defRPr lang="en-US" sz="1100" b="0" kern="1200" dirty="0" smtClean="0">
                  <a:solidFill>
                    <a:schemeClr val="tx1"/>
                  </a:solidFill>
                  <a:latin typeface="+mn-lt"/>
                  <a:ea typeface="+mn-ea"/>
                  <a:cs typeface="Arial" panose="020B0604020202020204" pitchFamily="34" charset="0"/>
                </a:defRPr>
              </a:lvl4pPr>
              <a:lvl5pPr marL="571497" indent="-188912" algn="l" rtl="0" eaLnBrk="1" fontAlgn="base" hangingPunct="1">
                <a:spcBef>
                  <a:spcPts val="400"/>
                </a:spcBef>
                <a:spcAft>
                  <a:spcPct val="0"/>
                </a:spcAft>
                <a:buChar char="–"/>
                <a:defRPr lang="en-US" sz="1100" b="0" kern="1200" baseline="0" dirty="0" smtClean="0">
                  <a:solidFill>
                    <a:schemeClr val="tx1"/>
                  </a:solidFill>
                  <a:latin typeface="+mn-lt"/>
                  <a:ea typeface="+mn-ea"/>
                  <a:cs typeface="Arial" panose="020B0604020202020204" pitchFamily="34" charset="0"/>
                </a:defRPr>
              </a:lvl5pPr>
              <a:lvl6pPr marL="571497" indent="-188912" algn="l" rtl="0" eaLnBrk="1" fontAlgn="base" hangingPunct="1">
                <a:spcBef>
                  <a:spcPts val="400"/>
                </a:spcBef>
                <a:spcAft>
                  <a:spcPct val="0"/>
                </a:spcAft>
                <a:buChar char="–"/>
                <a:defRPr sz="1100" baseline="0">
                  <a:solidFill>
                    <a:schemeClr val="tx1"/>
                  </a:solidFill>
                  <a:latin typeface="+mn-lt"/>
                  <a:ea typeface="ＭＳ Ｐゴシック" pitchFamily="-112" charset="-128"/>
                </a:defRPr>
              </a:lvl6pPr>
              <a:lvl7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7pPr>
              <a:lvl8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8pPr>
              <a:lvl9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9pPr>
            </a:lstStyle>
            <a:p>
              <a:r>
                <a:rPr lang="fr-FR" sz="1400" b="0" dirty="0">
                  <a:solidFill>
                    <a:srgbClr val="0F0E57"/>
                  </a:solidFill>
                </a:rPr>
                <a:t>Sélection des phages les plus actifs sur la souche pathogène</a:t>
              </a:r>
            </a:p>
          </p:txBody>
        </p:sp>
        <p:grpSp>
          <p:nvGrpSpPr>
            <p:cNvPr id="39" name="Groupe 38">
              <a:extLst>
                <a:ext uri="{FF2B5EF4-FFF2-40B4-BE49-F238E27FC236}">
                  <a16:creationId xmlns:a16="http://schemas.microsoft.com/office/drawing/2014/main" id="{900759CD-FE7E-4A11-84A6-99D367EA7F1E}"/>
                </a:ext>
              </a:extLst>
            </p:cNvPr>
            <p:cNvGrpSpPr/>
            <p:nvPr/>
          </p:nvGrpSpPr>
          <p:grpSpPr>
            <a:xfrm>
              <a:off x="7419974" y="3664107"/>
              <a:ext cx="558946" cy="558946"/>
              <a:chOff x="5089194" y="2901695"/>
              <a:chExt cx="661238" cy="661238"/>
            </a:xfrm>
          </p:grpSpPr>
          <p:pic>
            <p:nvPicPr>
              <p:cNvPr id="40" name="Graphique 39" descr="Loupe">
                <a:extLst>
                  <a:ext uri="{FF2B5EF4-FFF2-40B4-BE49-F238E27FC236}">
                    <a16:creationId xmlns:a16="http://schemas.microsoft.com/office/drawing/2014/main" id="{699FB123-663F-4D9F-A1FE-6F8177175F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5089194" y="2901695"/>
                <a:ext cx="661238" cy="661238"/>
              </a:xfrm>
              <a:prstGeom prst="rect">
                <a:avLst/>
              </a:prstGeom>
            </p:spPr>
          </p:pic>
          <p:sp>
            <p:nvSpPr>
              <p:cNvPr id="41" name="Ellipse 40">
                <a:extLst>
                  <a:ext uri="{FF2B5EF4-FFF2-40B4-BE49-F238E27FC236}">
                    <a16:creationId xmlns:a16="http://schemas.microsoft.com/office/drawing/2014/main" id="{0A58CA44-7495-42A9-9722-21C7C60B18D7}"/>
                  </a:ext>
                </a:extLst>
              </p:cNvPr>
              <p:cNvSpPr>
                <a:spLocks noChangeAspect="1"/>
              </p:cNvSpPr>
              <p:nvPr/>
            </p:nvSpPr>
            <p:spPr bwMode="auto">
              <a:xfrm>
                <a:off x="5343327" y="3021482"/>
                <a:ext cx="288000" cy="288000"/>
              </a:xfrm>
              <a:prstGeom prst="ellipse">
                <a:avLst/>
              </a:prstGeom>
              <a:solidFill>
                <a:srgbClr val="0F0E57"/>
              </a:solid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600" b="1" i="0" u="none" strike="noStrike" cap="none" normalizeH="0" baseline="0" dirty="0">
                    <a:ln>
                      <a:noFill/>
                    </a:ln>
                    <a:solidFill>
                      <a:schemeClr val="bg1"/>
                    </a:solidFill>
                    <a:effectLst/>
                  </a:rPr>
                  <a:t>2</a:t>
                </a:r>
                <a:endParaRPr kumimoji="0" lang="fr-FR" sz="1600" b="0" i="0" u="none" strike="noStrike" cap="none" normalizeH="0" baseline="0" dirty="0">
                  <a:ln>
                    <a:noFill/>
                  </a:ln>
                  <a:solidFill>
                    <a:schemeClr val="bg1"/>
                  </a:solidFill>
                  <a:effectLst/>
                </a:endParaRPr>
              </a:p>
            </p:txBody>
          </p:sp>
        </p:grpSp>
      </p:grpSp>
      <p:grpSp>
        <p:nvGrpSpPr>
          <p:cNvPr id="14" name="Groupe 13">
            <a:extLst>
              <a:ext uri="{FF2B5EF4-FFF2-40B4-BE49-F238E27FC236}">
                <a16:creationId xmlns:a16="http://schemas.microsoft.com/office/drawing/2014/main" id="{17BFF2A4-08F4-4449-BEF6-59D55CBEA00B}"/>
              </a:ext>
            </a:extLst>
          </p:cNvPr>
          <p:cNvGrpSpPr/>
          <p:nvPr/>
        </p:nvGrpSpPr>
        <p:grpSpPr>
          <a:xfrm>
            <a:off x="7389435" y="4452292"/>
            <a:ext cx="4217853" cy="720000"/>
            <a:chOff x="7419975" y="4350983"/>
            <a:chExt cx="4217853" cy="720000"/>
          </a:xfrm>
        </p:grpSpPr>
        <p:grpSp>
          <p:nvGrpSpPr>
            <p:cNvPr id="34" name="Groupe 33">
              <a:extLst>
                <a:ext uri="{FF2B5EF4-FFF2-40B4-BE49-F238E27FC236}">
                  <a16:creationId xmlns:a16="http://schemas.microsoft.com/office/drawing/2014/main" id="{7E73C613-2923-4C91-A508-F7DFA9AF7EB1}"/>
                </a:ext>
              </a:extLst>
            </p:cNvPr>
            <p:cNvGrpSpPr/>
            <p:nvPr/>
          </p:nvGrpSpPr>
          <p:grpSpPr>
            <a:xfrm>
              <a:off x="7419975" y="4431510"/>
              <a:ext cx="558946" cy="558946"/>
              <a:chOff x="5089195" y="2901695"/>
              <a:chExt cx="661238" cy="661238"/>
            </a:xfrm>
          </p:grpSpPr>
          <p:pic>
            <p:nvPicPr>
              <p:cNvPr id="36" name="Graphique 35" descr="Loupe">
                <a:extLst>
                  <a:ext uri="{FF2B5EF4-FFF2-40B4-BE49-F238E27FC236}">
                    <a16:creationId xmlns:a16="http://schemas.microsoft.com/office/drawing/2014/main" id="{1FE2BB58-35F3-46C5-B078-162A4D09E5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5089195" y="2901695"/>
                <a:ext cx="661238" cy="661238"/>
              </a:xfrm>
              <a:prstGeom prst="rect">
                <a:avLst/>
              </a:prstGeom>
            </p:spPr>
          </p:pic>
          <p:sp>
            <p:nvSpPr>
              <p:cNvPr id="37" name="Ellipse 36">
                <a:extLst>
                  <a:ext uri="{FF2B5EF4-FFF2-40B4-BE49-F238E27FC236}">
                    <a16:creationId xmlns:a16="http://schemas.microsoft.com/office/drawing/2014/main" id="{0A88386D-E848-42A7-B0B6-96BCAC5BB9EF}"/>
                  </a:ext>
                </a:extLst>
              </p:cNvPr>
              <p:cNvSpPr>
                <a:spLocks noChangeAspect="1"/>
              </p:cNvSpPr>
              <p:nvPr/>
            </p:nvSpPr>
            <p:spPr bwMode="auto">
              <a:xfrm>
                <a:off x="5343327" y="3021482"/>
                <a:ext cx="288000" cy="288000"/>
              </a:xfrm>
              <a:prstGeom prst="ellipse">
                <a:avLst/>
              </a:prstGeom>
              <a:solidFill>
                <a:srgbClr val="0F0E57"/>
              </a:solid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600" b="1" i="0" u="none" strike="noStrike" cap="none" normalizeH="0" baseline="0" dirty="0">
                    <a:ln>
                      <a:noFill/>
                    </a:ln>
                    <a:solidFill>
                      <a:schemeClr val="bg1"/>
                    </a:solidFill>
                    <a:effectLst/>
                  </a:rPr>
                  <a:t>3</a:t>
                </a:r>
                <a:endParaRPr kumimoji="0" lang="fr-FR" sz="1600" b="0" i="0" u="none" strike="noStrike" cap="none" normalizeH="0" baseline="0" dirty="0">
                  <a:ln>
                    <a:noFill/>
                  </a:ln>
                  <a:solidFill>
                    <a:schemeClr val="bg1"/>
                  </a:solidFill>
                  <a:effectLst/>
                </a:endParaRPr>
              </a:p>
            </p:txBody>
          </p:sp>
        </p:grpSp>
        <p:sp>
          <p:nvSpPr>
            <p:cNvPr id="35" name="Espace réservé du texte 2">
              <a:extLst>
                <a:ext uri="{FF2B5EF4-FFF2-40B4-BE49-F238E27FC236}">
                  <a16:creationId xmlns:a16="http://schemas.microsoft.com/office/drawing/2014/main" id="{B13DFCD3-BD08-487C-876F-9469C0EB4781}"/>
                </a:ext>
              </a:extLst>
            </p:cNvPr>
            <p:cNvSpPr txBox="1">
              <a:spLocks/>
            </p:cNvSpPr>
            <p:nvPr/>
          </p:nvSpPr>
          <p:spPr>
            <a:xfrm>
              <a:off x="8085689" y="4350983"/>
              <a:ext cx="3552139" cy="720000"/>
            </a:xfrm>
            <a:prstGeom prst="rect">
              <a:avLst/>
            </a:prstGeom>
          </p:spPr>
          <p:txBody>
            <a:bodyPr vert="horz" lIns="0" tIns="45720" rIns="0" bIns="45720" rtlCol="0" anchor="ctr" anchorCtr="0">
              <a:noAutofit/>
            </a:bodyPr>
            <a:lstStyle>
              <a:lvl1pPr marL="0" indent="0" algn="l" rtl="0" eaLnBrk="1" fontAlgn="base" hangingPunct="1">
                <a:spcBef>
                  <a:spcPts val="400"/>
                </a:spcBef>
                <a:spcAft>
                  <a:spcPct val="0"/>
                </a:spcAft>
                <a:defRPr lang="en-US" sz="1200" b="1" kern="1200" dirty="0" smtClean="0">
                  <a:solidFill>
                    <a:schemeClr val="tx1"/>
                  </a:solidFill>
                  <a:latin typeface="+mn-lt"/>
                  <a:ea typeface="+mn-ea"/>
                  <a:cs typeface="Arial" panose="020B0604020202020204" pitchFamily="34" charset="0"/>
                </a:defRPr>
              </a:lvl1pPr>
              <a:lvl2pPr marL="1588" indent="-1588" algn="l" rtl="0" eaLnBrk="1" fontAlgn="base" hangingPunct="1">
                <a:spcBef>
                  <a:spcPts val="400"/>
                </a:spcBef>
                <a:spcAft>
                  <a:spcPct val="0"/>
                </a:spcAft>
                <a:defRPr lang="en-US" sz="1100" b="0" kern="1200" dirty="0" smtClean="0">
                  <a:solidFill>
                    <a:schemeClr val="tx1"/>
                  </a:solidFill>
                  <a:latin typeface="+mn-lt"/>
                  <a:ea typeface="+mn-ea"/>
                  <a:cs typeface="Arial" panose="020B0604020202020204" pitchFamily="34" charset="0"/>
                </a:defRPr>
              </a:lvl2pPr>
              <a:lvl3pPr marL="190499" indent="-187324" algn="l" rtl="0" eaLnBrk="1" fontAlgn="base" hangingPunct="1">
                <a:spcBef>
                  <a:spcPts val="400"/>
                </a:spcBef>
                <a:spcAft>
                  <a:spcPct val="0"/>
                </a:spcAft>
                <a:buSzPct val="75000"/>
                <a:buFont typeface="Wingdings" pitchFamily="2" charset="2"/>
                <a:buChar char=""/>
                <a:defRPr lang="en-US" sz="1100" b="0" kern="1200" dirty="0" smtClean="0">
                  <a:solidFill>
                    <a:schemeClr val="tx1"/>
                  </a:solidFill>
                  <a:latin typeface="+mn-lt"/>
                  <a:ea typeface="+mn-ea"/>
                  <a:cs typeface="Arial" panose="020B0604020202020204" pitchFamily="34" charset="0"/>
                </a:defRPr>
              </a:lvl3pPr>
              <a:lvl4pPr marL="380998" indent="-188912" algn="l" rtl="0" eaLnBrk="1" fontAlgn="base" hangingPunct="1">
                <a:spcBef>
                  <a:spcPts val="400"/>
                </a:spcBef>
                <a:spcAft>
                  <a:spcPct val="0"/>
                </a:spcAft>
                <a:buChar char="–"/>
                <a:defRPr lang="en-US" sz="1100" b="0" kern="1200" dirty="0" smtClean="0">
                  <a:solidFill>
                    <a:schemeClr val="tx1"/>
                  </a:solidFill>
                  <a:latin typeface="+mn-lt"/>
                  <a:ea typeface="+mn-ea"/>
                  <a:cs typeface="Arial" panose="020B0604020202020204" pitchFamily="34" charset="0"/>
                </a:defRPr>
              </a:lvl4pPr>
              <a:lvl5pPr marL="571497" indent="-188912" algn="l" rtl="0" eaLnBrk="1" fontAlgn="base" hangingPunct="1">
                <a:spcBef>
                  <a:spcPts val="400"/>
                </a:spcBef>
                <a:spcAft>
                  <a:spcPct val="0"/>
                </a:spcAft>
                <a:buChar char="–"/>
                <a:defRPr lang="en-US" sz="1100" b="0" kern="1200" baseline="0" dirty="0" smtClean="0">
                  <a:solidFill>
                    <a:schemeClr val="tx1"/>
                  </a:solidFill>
                  <a:latin typeface="+mn-lt"/>
                  <a:ea typeface="+mn-ea"/>
                  <a:cs typeface="Arial" panose="020B0604020202020204" pitchFamily="34" charset="0"/>
                </a:defRPr>
              </a:lvl5pPr>
              <a:lvl6pPr marL="571497" indent="-188912" algn="l" rtl="0" eaLnBrk="1" fontAlgn="base" hangingPunct="1">
                <a:spcBef>
                  <a:spcPts val="400"/>
                </a:spcBef>
                <a:spcAft>
                  <a:spcPct val="0"/>
                </a:spcAft>
                <a:buChar char="–"/>
                <a:defRPr sz="1100" baseline="0">
                  <a:solidFill>
                    <a:schemeClr val="tx1"/>
                  </a:solidFill>
                  <a:latin typeface="+mn-lt"/>
                  <a:ea typeface="ＭＳ Ｐゴシック" pitchFamily="-112" charset="-128"/>
                </a:defRPr>
              </a:lvl6pPr>
              <a:lvl7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7pPr>
              <a:lvl8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8pPr>
              <a:lvl9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9pPr>
            </a:lstStyle>
            <a:p>
              <a:r>
                <a:rPr lang="fr-FR" sz="1400" b="0" dirty="0">
                  <a:solidFill>
                    <a:srgbClr val="0F0E57"/>
                  </a:solidFill>
                </a:rPr>
                <a:t>Assemblage des phages sélectionnés par la pharmacie hospitalière</a:t>
              </a:r>
            </a:p>
          </p:txBody>
        </p:sp>
      </p:grpSp>
      <p:grpSp>
        <p:nvGrpSpPr>
          <p:cNvPr id="15" name="Groupe 14">
            <a:extLst>
              <a:ext uri="{FF2B5EF4-FFF2-40B4-BE49-F238E27FC236}">
                <a16:creationId xmlns:a16="http://schemas.microsoft.com/office/drawing/2014/main" id="{57AA3D31-A118-4261-A37B-13FA3B06DE71}"/>
              </a:ext>
            </a:extLst>
          </p:cNvPr>
          <p:cNvGrpSpPr/>
          <p:nvPr/>
        </p:nvGrpSpPr>
        <p:grpSpPr>
          <a:xfrm>
            <a:off x="628051" y="1212960"/>
            <a:ext cx="5825889" cy="900000"/>
            <a:chOff x="634863" y="1252696"/>
            <a:chExt cx="5825889" cy="900000"/>
          </a:xfrm>
        </p:grpSpPr>
        <p:sp>
          <p:nvSpPr>
            <p:cNvPr id="31" name="Rectangle: Rounded Corners 75">
              <a:extLst>
                <a:ext uri="{FF2B5EF4-FFF2-40B4-BE49-F238E27FC236}">
                  <a16:creationId xmlns:a16="http://schemas.microsoft.com/office/drawing/2014/main" id="{D40F47CC-3F40-40C1-932E-89664CCDB8A8}"/>
                </a:ext>
              </a:extLst>
            </p:cNvPr>
            <p:cNvSpPr/>
            <p:nvPr/>
          </p:nvSpPr>
          <p:spPr bwMode="auto">
            <a:xfrm>
              <a:off x="795374" y="1252696"/>
              <a:ext cx="5664420" cy="900000"/>
            </a:xfrm>
            <a:prstGeom prst="roundRect">
              <a:avLst>
                <a:gd name="adj" fmla="val 11660"/>
              </a:avLst>
            </a:prstGeom>
            <a:noFill/>
            <a:ln w="12700" cap="flat" cmpd="sng" algn="ctr">
              <a:solidFill>
                <a:schemeClr val="bg1">
                  <a:lumMod val="75000"/>
                </a:schemeClr>
              </a:solidFill>
              <a:prstDash val="solid"/>
              <a:round/>
              <a:headEnd type="none" w="med" len="med"/>
              <a:tailEnd type="none" w="sm" len="sm"/>
            </a:ln>
            <a:effectLst/>
          </p:spPr>
          <p:txBody>
            <a:bodyPr vert="horz" wrap="square" lIns="180000" tIns="0" rIns="1008000" bIns="0" numCol="1" rtlCol="0" anchor="t" anchorCtr="0" compatLnSpc="1">
              <a:prstTxWarp prst="textNoShape">
                <a:avLst/>
              </a:prstTxWarp>
              <a:noAutofit/>
            </a:bodyPr>
            <a:lstStyle/>
            <a:p>
              <a:pPr eaLnBrk="0" hangingPunct="0">
                <a:spcBef>
                  <a:spcPct val="50000"/>
                </a:spcBef>
              </a:pPr>
              <a:r>
                <a:rPr kumimoji="0" lang="fr-FR" b="1" i="0" u="none" strike="noStrike" cap="none" normalizeH="0" baseline="0" dirty="0">
                  <a:ln>
                    <a:noFill/>
                  </a:ln>
                  <a:effectLst/>
                  <a:latin typeface="+mj-lt"/>
                </a:rPr>
                <a:t>Médecins</a:t>
              </a:r>
            </a:p>
            <a:p>
              <a:pPr eaLnBrk="0" hangingPunct="0">
                <a:spcBef>
                  <a:spcPts val="0"/>
                </a:spcBef>
              </a:pPr>
              <a:r>
                <a:rPr kumimoji="0" lang="fr-FR" sz="1400" i="0" u="none" strike="noStrike" cap="none" normalizeH="0" baseline="0" dirty="0">
                  <a:ln>
                    <a:noFill/>
                  </a:ln>
                  <a:effectLst/>
                </a:rPr>
                <a:t>Envoi de la souche bactérienne du</a:t>
              </a:r>
              <a:br>
                <a:rPr kumimoji="0" lang="fr-FR" sz="1400" i="0" u="none" strike="noStrike" cap="none" normalizeH="0" baseline="0" dirty="0">
                  <a:ln>
                    <a:noFill/>
                  </a:ln>
                  <a:effectLst/>
                </a:rPr>
              </a:br>
              <a:r>
                <a:rPr kumimoji="0" lang="fr-FR" sz="1400" i="0" u="none" strike="noStrike" cap="none" normalizeH="0" baseline="0" dirty="0">
                  <a:ln>
                    <a:noFill/>
                  </a:ln>
                  <a:effectLst/>
                </a:rPr>
                <a:t>patient avec l’accord de l’ANSM</a:t>
              </a:r>
            </a:p>
          </p:txBody>
        </p:sp>
        <p:pic>
          <p:nvPicPr>
            <p:cNvPr id="32" name="Picture 4" descr="Résultat de recherche d'images pour &quot;strain bacteria&quot;&quot;">
              <a:extLst>
                <a:ext uri="{FF2B5EF4-FFF2-40B4-BE49-F238E27FC236}">
                  <a16:creationId xmlns:a16="http://schemas.microsoft.com/office/drawing/2014/main" id="{5E0E8C0F-E00A-45C9-935F-7707DC4E19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6044" y="1255674"/>
              <a:ext cx="1594708" cy="897022"/>
            </a:xfrm>
            <a:prstGeom prst="roundRect">
              <a:avLst>
                <a:gd name="adj" fmla="val 8594"/>
              </a:avLst>
            </a:prstGeom>
            <a:solidFill>
              <a:srgbClr val="FFFFFF">
                <a:shade val="85000"/>
              </a:srgbClr>
            </a:solidFill>
            <a:ln>
              <a:noFill/>
            </a:ln>
            <a:effectLst/>
            <a:extLst>
              <a:ext uri="{909E8E84-426E-40dd-AFC4-6F175D3DCCD1}">
                <a14:hiddenFill xmlns:a14="http://schemas.microsoft.com/office/drawing/2010/main" xmlns="">
                  <a:solidFill>
                    <a:srgbClr val="FFFFFF"/>
                  </a:solidFill>
                </a14:hiddenFill>
              </a:ext>
            </a:extLst>
          </p:spPr>
        </p:pic>
        <p:sp>
          <p:nvSpPr>
            <p:cNvPr id="33" name="Ellipse 32">
              <a:extLst>
                <a:ext uri="{FF2B5EF4-FFF2-40B4-BE49-F238E27FC236}">
                  <a16:creationId xmlns:a16="http://schemas.microsoft.com/office/drawing/2014/main" id="{D7CC0B66-D4F5-4371-986C-B2A5A539E8E2}"/>
                </a:ext>
              </a:extLst>
            </p:cNvPr>
            <p:cNvSpPr>
              <a:spLocks noChangeAspect="1"/>
            </p:cNvSpPr>
            <p:nvPr/>
          </p:nvSpPr>
          <p:spPr bwMode="auto">
            <a:xfrm>
              <a:off x="634863" y="1546343"/>
              <a:ext cx="312707" cy="312707"/>
            </a:xfrm>
            <a:prstGeom prst="ellipse">
              <a:avLst/>
            </a:prstGeom>
            <a:solidFill>
              <a:srgbClr val="706F6F"/>
            </a:solid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algn="ctr" eaLnBrk="0" hangingPunct="0">
                <a:spcBef>
                  <a:spcPct val="50000"/>
                </a:spcBef>
              </a:pPr>
              <a:r>
                <a:rPr lang="fr-FR" sz="1600" b="1" dirty="0">
                  <a:solidFill>
                    <a:schemeClr val="bg1"/>
                  </a:solidFill>
                </a:rPr>
                <a:t>1</a:t>
              </a:r>
            </a:p>
          </p:txBody>
        </p:sp>
      </p:grpSp>
      <p:grpSp>
        <p:nvGrpSpPr>
          <p:cNvPr id="16" name="Groupe 15">
            <a:extLst>
              <a:ext uri="{FF2B5EF4-FFF2-40B4-BE49-F238E27FC236}">
                <a16:creationId xmlns:a16="http://schemas.microsoft.com/office/drawing/2014/main" id="{7C484FF1-6BED-464E-B151-94E85A91DFCC}"/>
              </a:ext>
            </a:extLst>
          </p:cNvPr>
          <p:cNvGrpSpPr/>
          <p:nvPr/>
        </p:nvGrpSpPr>
        <p:grpSpPr>
          <a:xfrm>
            <a:off x="628051" y="3342730"/>
            <a:ext cx="5828972" cy="904941"/>
            <a:chOff x="634863" y="3494962"/>
            <a:chExt cx="5828972" cy="904941"/>
          </a:xfrm>
        </p:grpSpPr>
        <p:sp>
          <p:nvSpPr>
            <p:cNvPr id="28" name="Rectangle: Rounded Corners 77">
              <a:extLst>
                <a:ext uri="{FF2B5EF4-FFF2-40B4-BE49-F238E27FC236}">
                  <a16:creationId xmlns:a16="http://schemas.microsoft.com/office/drawing/2014/main" id="{85D6979C-A96F-4444-8906-07BD06393AC2}"/>
                </a:ext>
              </a:extLst>
            </p:cNvPr>
            <p:cNvSpPr/>
            <p:nvPr/>
          </p:nvSpPr>
          <p:spPr bwMode="auto">
            <a:xfrm>
              <a:off x="795374" y="3494962"/>
              <a:ext cx="5664420" cy="900000"/>
            </a:xfrm>
            <a:prstGeom prst="roundRect">
              <a:avLst>
                <a:gd name="adj" fmla="val 5550"/>
              </a:avLst>
            </a:prstGeom>
            <a:noFill/>
            <a:ln w="12700" cap="flat" cmpd="sng" algn="ctr">
              <a:solidFill>
                <a:schemeClr val="bg1">
                  <a:lumMod val="75000"/>
                </a:schemeClr>
              </a:solidFill>
              <a:prstDash val="solid"/>
              <a:round/>
              <a:headEnd type="none" w="med" len="med"/>
              <a:tailEnd type="none" w="sm" len="sm"/>
            </a:ln>
            <a:effectLst/>
          </p:spPr>
          <p:txBody>
            <a:bodyPr vert="horz" wrap="square" lIns="180000" tIns="0" rIns="1008000" bIns="0" numCol="1" rtlCol="0" anchor="t" anchorCtr="0" compatLnSpc="1">
              <a:prstTxWarp prst="textNoShape">
                <a:avLst/>
              </a:prstTxWarp>
              <a:noAutofit/>
            </a:bodyPr>
            <a:lstStyle/>
            <a:p>
              <a:pPr eaLnBrk="0" hangingPunct="0">
                <a:spcBef>
                  <a:spcPts val="0"/>
                </a:spcBef>
              </a:pPr>
              <a:r>
                <a:rPr kumimoji="0" lang="fr-FR" b="1" i="0" u="none" strike="noStrike" cap="none" normalizeH="0" baseline="0" dirty="0">
                  <a:ln>
                    <a:noFill/>
                  </a:ln>
                  <a:effectLst/>
                  <a:latin typeface="+mj-lt"/>
                </a:rPr>
                <a:t>Pharmaciens</a:t>
              </a:r>
              <a:endParaRPr kumimoji="0" lang="fr-FR" b="1" i="0" u="none" strike="noStrike" cap="none" normalizeH="0" baseline="0" dirty="0">
                <a:ln>
                  <a:noFill/>
                </a:ln>
                <a:effectLst/>
              </a:endParaRPr>
            </a:p>
            <a:p>
              <a:pPr eaLnBrk="0" hangingPunct="0"/>
              <a:r>
                <a:rPr lang="fr-FR" sz="1400" dirty="0"/>
                <a:t>Les phages sont assemblés dans des conditions  stériles dans une solution physiologique</a:t>
              </a:r>
            </a:p>
          </p:txBody>
        </p:sp>
        <p:pic>
          <p:nvPicPr>
            <p:cNvPr id="29" name="Image 4">
              <a:extLst>
                <a:ext uri="{FF2B5EF4-FFF2-40B4-BE49-F238E27FC236}">
                  <a16:creationId xmlns:a16="http://schemas.microsoft.com/office/drawing/2014/main" id="{73299C20-3D43-45DF-A731-290908D23638}"/>
                </a:ext>
              </a:extLst>
            </p:cNvPr>
            <p:cNvPicPr>
              <a:picLocks noChangeAspect="1"/>
            </p:cNvPicPr>
            <p:nvPr/>
          </p:nvPicPr>
          <p:blipFill>
            <a:blip r:embed="rId5"/>
            <a:stretch>
              <a:fillRect/>
            </a:stretch>
          </p:blipFill>
          <p:spPr>
            <a:xfrm>
              <a:off x="4957052" y="3499904"/>
              <a:ext cx="1506783" cy="899999"/>
            </a:xfrm>
            <a:prstGeom prst="roundRect">
              <a:avLst>
                <a:gd name="adj" fmla="val 8594"/>
              </a:avLst>
            </a:prstGeom>
            <a:solidFill>
              <a:srgbClr val="FFFFFF">
                <a:shade val="85000"/>
              </a:srgbClr>
            </a:solidFill>
            <a:ln>
              <a:noFill/>
            </a:ln>
            <a:effectLst/>
          </p:spPr>
        </p:pic>
        <p:sp>
          <p:nvSpPr>
            <p:cNvPr id="30" name="Ellipse 29">
              <a:extLst>
                <a:ext uri="{FF2B5EF4-FFF2-40B4-BE49-F238E27FC236}">
                  <a16:creationId xmlns:a16="http://schemas.microsoft.com/office/drawing/2014/main" id="{D4A5C874-50E6-41A5-9435-7F015C1B13BA}"/>
                </a:ext>
              </a:extLst>
            </p:cNvPr>
            <p:cNvSpPr>
              <a:spLocks noChangeAspect="1"/>
            </p:cNvSpPr>
            <p:nvPr/>
          </p:nvSpPr>
          <p:spPr bwMode="auto">
            <a:xfrm>
              <a:off x="634863" y="3788609"/>
              <a:ext cx="312707" cy="312707"/>
            </a:xfrm>
            <a:prstGeom prst="ellipse">
              <a:avLst/>
            </a:prstGeom>
            <a:solidFill>
              <a:srgbClr val="706F6F"/>
            </a:solid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algn="ctr" eaLnBrk="0" hangingPunct="0">
                <a:spcBef>
                  <a:spcPct val="50000"/>
                </a:spcBef>
              </a:pPr>
              <a:r>
                <a:rPr lang="fr-FR" sz="1600" b="1" dirty="0">
                  <a:solidFill>
                    <a:schemeClr val="bg1"/>
                  </a:solidFill>
                </a:rPr>
                <a:t>3</a:t>
              </a:r>
            </a:p>
          </p:txBody>
        </p:sp>
      </p:grpSp>
      <p:grpSp>
        <p:nvGrpSpPr>
          <p:cNvPr id="17" name="Groupe 16">
            <a:extLst>
              <a:ext uri="{FF2B5EF4-FFF2-40B4-BE49-F238E27FC236}">
                <a16:creationId xmlns:a16="http://schemas.microsoft.com/office/drawing/2014/main" id="{7ACFDBDB-5D8A-47B8-B7A4-2C9BEB8805B4}"/>
              </a:ext>
            </a:extLst>
          </p:cNvPr>
          <p:cNvGrpSpPr/>
          <p:nvPr/>
        </p:nvGrpSpPr>
        <p:grpSpPr>
          <a:xfrm>
            <a:off x="628051" y="4407615"/>
            <a:ext cx="5824931" cy="900000"/>
            <a:chOff x="634863" y="4447351"/>
            <a:chExt cx="5824931" cy="900000"/>
          </a:xfrm>
        </p:grpSpPr>
        <p:sp>
          <p:nvSpPr>
            <p:cNvPr id="25" name="Rectangle: Rounded Corners 78">
              <a:extLst>
                <a:ext uri="{FF2B5EF4-FFF2-40B4-BE49-F238E27FC236}">
                  <a16:creationId xmlns:a16="http://schemas.microsoft.com/office/drawing/2014/main" id="{C283828C-4C33-4F9D-9A47-57B9355A5DAD}"/>
                </a:ext>
              </a:extLst>
            </p:cNvPr>
            <p:cNvSpPr/>
            <p:nvPr/>
          </p:nvSpPr>
          <p:spPr bwMode="auto">
            <a:xfrm>
              <a:off x="795374" y="4447351"/>
              <a:ext cx="5664420" cy="900000"/>
            </a:xfrm>
            <a:prstGeom prst="roundRect">
              <a:avLst>
                <a:gd name="adj" fmla="val 9783"/>
              </a:avLst>
            </a:prstGeom>
            <a:noFill/>
            <a:ln w="12700" cap="flat" cmpd="sng" algn="ctr">
              <a:solidFill>
                <a:schemeClr val="bg1">
                  <a:lumMod val="75000"/>
                </a:schemeClr>
              </a:solidFill>
              <a:prstDash val="solid"/>
              <a:round/>
              <a:headEnd type="none" w="med" len="med"/>
              <a:tailEnd type="none" w="sm" len="sm"/>
            </a:ln>
            <a:effectLst/>
          </p:spPr>
          <p:txBody>
            <a:bodyPr vert="horz" wrap="square" lIns="180000" tIns="0" rIns="1008000" bIns="0" numCol="1" rtlCol="0" anchor="t" anchorCtr="0" compatLnSpc="1">
              <a:prstTxWarp prst="textNoShape">
                <a:avLst/>
              </a:prstTxWarp>
              <a:noAutofit/>
            </a:bodyPr>
            <a:lstStyle/>
            <a:p>
              <a:pPr eaLnBrk="0" hangingPunct="0">
                <a:spcBef>
                  <a:spcPts val="0"/>
                </a:spcBef>
              </a:pPr>
              <a:r>
                <a:rPr kumimoji="0" lang="fr-FR" b="1" i="0" u="none" strike="noStrike" cap="none" normalizeH="0" baseline="0" dirty="0">
                  <a:ln>
                    <a:noFill/>
                  </a:ln>
                  <a:effectLst/>
                  <a:latin typeface="+mj-lt"/>
                </a:rPr>
                <a:t>Patients</a:t>
              </a:r>
              <a:endParaRPr kumimoji="0" lang="fr-FR" i="0" u="none" strike="noStrike" cap="none" normalizeH="0" baseline="0" dirty="0">
                <a:ln>
                  <a:noFill/>
                </a:ln>
                <a:effectLst/>
              </a:endParaRPr>
            </a:p>
            <a:p>
              <a:pPr eaLnBrk="0" hangingPunct="0">
                <a:spcBef>
                  <a:spcPts val="0"/>
                </a:spcBef>
              </a:pPr>
              <a:r>
                <a:rPr lang="fr-FR" sz="1400" dirty="0"/>
                <a:t>Les phages sont administrés selon une procédure définie par le médecin et le pharmacien</a:t>
              </a:r>
            </a:p>
          </p:txBody>
        </p:sp>
        <p:pic>
          <p:nvPicPr>
            <p:cNvPr id="26" name="Image 6">
              <a:extLst>
                <a:ext uri="{FF2B5EF4-FFF2-40B4-BE49-F238E27FC236}">
                  <a16:creationId xmlns:a16="http://schemas.microsoft.com/office/drawing/2014/main" id="{8E0EAEE5-A615-4239-9887-160982847D6E}"/>
                </a:ext>
              </a:extLst>
            </p:cNvPr>
            <p:cNvPicPr>
              <a:picLocks noChangeAspect="1"/>
            </p:cNvPicPr>
            <p:nvPr/>
          </p:nvPicPr>
          <p:blipFill>
            <a:blip r:embed="rId6"/>
            <a:stretch>
              <a:fillRect/>
            </a:stretch>
          </p:blipFill>
          <p:spPr>
            <a:xfrm rot="3512906">
              <a:off x="5500964" y="4293671"/>
              <a:ext cx="249919" cy="1217182"/>
            </a:xfrm>
            <a:prstGeom prst="rect">
              <a:avLst/>
            </a:prstGeom>
          </p:spPr>
        </p:pic>
        <p:sp>
          <p:nvSpPr>
            <p:cNvPr id="27" name="Ellipse 26">
              <a:extLst>
                <a:ext uri="{FF2B5EF4-FFF2-40B4-BE49-F238E27FC236}">
                  <a16:creationId xmlns:a16="http://schemas.microsoft.com/office/drawing/2014/main" id="{57B6A503-9F5E-4E5E-93ED-F6FBCA14544C}"/>
                </a:ext>
              </a:extLst>
            </p:cNvPr>
            <p:cNvSpPr>
              <a:spLocks noChangeAspect="1"/>
            </p:cNvSpPr>
            <p:nvPr/>
          </p:nvSpPr>
          <p:spPr bwMode="auto">
            <a:xfrm>
              <a:off x="634863" y="4740997"/>
              <a:ext cx="312707" cy="312707"/>
            </a:xfrm>
            <a:prstGeom prst="ellipse">
              <a:avLst/>
            </a:prstGeom>
            <a:solidFill>
              <a:srgbClr val="706F6F"/>
            </a:solid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algn="ctr" eaLnBrk="0" hangingPunct="0">
                <a:spcBef>
                  <a:spcPct val="50000"/>
                </a:spcBef>
              </a:pPr>
              <a:r>
                <a:rPr lang="fr-FR" sz="1600" b="1" dirty="0">
                  <a:solidFill>
                    <a:schemeClr val="bg1"/>
                  </a:solidFill>
                </a:rPr>
                <a:t>4</a:t>
              </a:r>
            </a:p>
          </p:txBody>
        </p:sp>
      </p:grpSp>
      <p:grpSp>
        <p:nvGrpSpPr>
          <p:cNvPr id="19" name="Groupe 18">
            <a:extLst>
              <a:ext uri="{FF2B5EF4-FFF2-40B4-BE49-F238E27FC236}">
                <a16:creationId xmlns:a16="http://schemas.microsoft.com/office/drawing/2014/main" id="{22D40335-8865-47C1-AFA2-7F236FE41E00}"/>
              </a:ext>
            </a:extLst>
          </p:cNvPr>
          <p:cNvGrpSpPr/>
          <p:nvPr/>
        </p:nvGrpSpPr>
        <p:grpSpPr>
          <a:xfrm>
            <a:off x="527904" y="2277845"/>
            <a:ext cx="5925078" cy="900000"/>
            <a:chOff x="534716" y="2373830"/>
            <a:chExt cx="5925078" cy="900000"/>
          </a:xfrm>
        </p:grpSpPr>
        <p:sp>
          <p:nvSpPr>
            <p:cNvPr id="21" name="Rectangle: Rounded Corners 76">
              <a:extLst>
                <a:ext uri="{FF2B5EF4-FFF2-40B4-BE49-F238E27FC236}">
                  <a16:creationId xmlns:a16="http://schemas.microsoft.com/office/drawing/2014/main" id="{39D97F7D-4326-4F9C-A582-64BAEAD060EC}"/>
                </a:ext>
              </a:extLst>
            </p:cNvPr>
            <p:cNvSpPr/>
            <p:nvPr/>
          </p:nvSpPr>
          <p:spPr bwMode="auto">
            <a:xfrm>
              <a:off x="795374" y="2373830"/>
              <a:ext cx="5664420" cy="900000"/>
            </a:xfrm>
            <a:prstGeom prst="roundRect">
              <a:avLst>
                <a:gd name="adj" fmla="val 5550"/>
              </a:avLst>
            </a:prstGeom>
            <a:solidFill>
              <a:schemeClr val="bg1"/>
            </a:solidFill>
            <a:ln w="31750" cap="flat" cmpd="sng" algn="ctr">
              <a:solidFill>
                <a:srgbClr val="6D2371"/>
              </a:solidFill>
              <a:prstDash val="solid"/>
              <a:round/>
              <a:headEnd type="none" w="med" len="med"/>
              <a:tailEnd type="none" w="sm" len="sm"/>
            </a:ln>
            <a:effectLst/>
          </p:spPr>
          <p:txBody>
            <a:bodyPr vert="horz" wrap="square" lIns="180000" tIns="0" rIns="1008000" bIns="0" numCol="1" rtlCol="0" anchor="ctr" anchorCtr="0" compatLnSpc="1">
              <a:prstTxWarp prst="textNoShape">
                <a:avLst/>
              </a:prstTxWarp>
              <a:noAutofit/>
            </a:bodyPr>
            <a:lstStyle/>
            <a:p>
              <a:pPr marL="190499" lvl="2" indent="-187324" eaLnBrk="0" hangingPunct="0">
                <a:spcBef>
                  <a:spcPts val="0"/>
                </a:spcBef>
                <a:spcAft>
                  <a:spcPts val="0"/>
                </a:spcAft>
                <a:buFont typeface="Wingdings" panose="05000000000000000000" pitchFamily="2" charset="2"/>
                <a:buChar char=""/>
                <a:defRPr/>
              </a:pPr>
              <a:endParaRPr lang="fr-FR" sz="900" dirty="0"/>
            </a:p>
            <a:p>
              <a:pPr marL="190499" lvl="2" indent="-187324" eaLnBrk="0" hangingPunct="0">
                <a:spcBef>
                  <a:spcPts val="0"/>
                </a:spcBef>
                <a:spcAft>
                  <a:spcPts val="0"/>
                </a:spcAft>
                <a:buFont typeface="Wingdings" panose="05000000000000000000" pitchFamily="2" charset="2"/>
                <a:buChar char=""/>
                <a:defRPr/>
              </a:pPr>
              <a:endParaRPr lang="fr-FR" sz="900" dirty="0"/>
            </a:p>
            <a:p>
              <a:pPr marL="285750" lvl="2" indent="-285750" eaLnBrk="0" hangingPunct="0">
                <a:spcAft>
                  <a:spcPts val="0"/>
                </a:spcAft>
                <a:buClr>
                  <a:srgbClr val="6D2371"/>
                </a:buClr>
                <a:buSzPct val="60000"/>
                <a:buFont typeface="Wingdings 2" panose="05020102010507070707" pitchFamily="18" charset="2"/>
                <a:buChar char="Â"/>
                <a:defRPr/>
              </a:pPr>
              <a:r>
                <a:rPr lang="fr-FR" sz="1400" dirty="0"/>
                <a:t>Analyse par Phagogramme  (&lt;48h)</a:t>
              </a:r>
            </a:p>
            <a:p>
              <a:pPr marL="285750" lvl="2" indent="-285750" eaLnBrk="0" hangingPunct="0">
                <a:spcAft>
                  <a:spcPts val="0"/>
                </a:spcAft>
                <a:buClr>
                  <a:srgbClr val="6D2371"/>
                </a:buClr>
                <a:buSzPct val="60000"/>
                <a:buFont typeface="Wingdings 2" panose="05020102010507070707" pitchFamily="18" charset="2"/>
                <a:buChar char="Â"/>
                <a:defRPr/>
              </a:pPr>
              <a:r>
                <a:rPr lang="fr-FR" sz="1400" dirty="0"/>
                <a:t>Seuls les phages actifs sont sélectionnés</a:t>
              </a:r>
            </a:p>
          </p:txBody>
        </p:sp>
        <p:pic>
          <p:nvPicPr>
            <p:cNvPr id="22" name="Image 11">
              <a:extLst>
                <a:ext uri="{FF2B5EF4-FFF2-40B4-BE49-F238E27FC236}">
                  <a16:creationId xmlns:a16="http://schemas.microsoft.com/office/drawing/2014/main" id="{E3BA444A-6F64-44B8-A4B1-B90F74750155}"/>
                </a:ext>
              </a:extLst>
            </p:cNvPr>
            <p:cNvPicPr>
              <a:picLocks noChangeAspect="1"/>
            </p:cNvPicPr>
            <p:nvPr/>
          </p:nvPicPr>
          <p:blipFill>
            <a:blip r:embed="rId7"/>
            <a:stretch>
              <a:fillRect/>
            </a:stretch>
          </p:blipFill>
          <p:spPr>
            <a:xfrm flipH="1">
              <a:off x="5363507" y="2382456"/>
              <a:ext cx="1095961" cy="876719"/>
            </a:xfrm>
            <a:prstGeom prst="roundRect">
              <a:avLst>
                <a:gd name="adj" fmla="val 5987"/>
              </a:avLst>
            </a:prstGeom>
            <a:solidFill>
              <a:srgbClr val="FFFFFF">
                <a:shade val="85000"/>
              </a:srgbClr>
            </a:solidFill>
            <a:ln>
              <a:noFill/>
            </a:ln>
            <a:effectLst/>
          </p:spPr>
        </p:pic>
        <p:sp>
          <p:nvSpPr>
            <p:cNvPr id="23" name="Ellipse 22">
              <a:extLst>
                <a:ext uri="{FF2B5EF4-FFF2-40B4-BE49-F238E27FC236}">
                  <a16:creationId xmlns:a16="http://schemas.microsoft.com/office/drawing/2014/main" id="{2BEE628E-2788-409E-A9BE-BC50444D6076}"/>
                </a:ext>
              </a:extLst>
            </p:cNvPr>
            <p:cNvSpPr>
              <a:spLocks noChangeAspect="1"/>
            </p:cNvSpPr>
            <p:nvPr/>
          </p:nvSpPr>
          <p:spPr bwMode="auto">
            <a:xfrm>
              <a:off x="534716" y="2597043"/>
              <a:ext cx="432000" cy="432000"/>
            </a:xfrm>
            <a:prstGeom prst="ellipse">
              <a:avLst/>
            </a:prstGeom>
            <a:solidFill>
              <a:srgbClr val="6D2371"/>
            </a:solid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algn="ctr" eaLnBrk="0" hangingPunct="0">
                <a:spcBef>
                  <a:spcPct val="50000"/>
                </a:spcBef>
              </a:pPr>
              <a:r>
                <a:rPr lang="fr-FR" sz="1600" b="1" dirty="0">
                  <a:solidFill>
                    <a:schemeClr val="bg1"/>
                  </a:solidFill>
                </a:rPr>
                <a:t>2</a:t>
              </a:r>
            </a:p>
          </p:txBody>
        </p:sp>
        <p:pic>
          <p:nvPicPr>
            <p:cNvPr id="24" name="Picture 2">
              <a:extLst>
                <a:ext uri="{FF2B5EF4-FFF2-40B4-BE49-F238E27FC236}">
                  <a16:creationId xmlns:a16="http://schemas.microsoft.com/office/drawing/2014/main" id="{277E9E84-BF9C-47D8-BF07-B857D5191B4A}"/>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189725" y="2417979"/>
              <a:ext cx="1763350" cy="298794"/>
            </a:xfrm>
            <a:prstGeom prst="rect">
              <a:avLst/>
            </a:prstGeom>
            <a:noFill/>
            <a:extLst>
              <a:ext uri="{909E8E84-426E-40DD-AFC4-6F175D3DCCD1}">
                <a14:hiddenFill xmlns:a14="http://schemas.microsoft.com/office/drawing/2010/main">
                  <a:solidFill>
                    <a:srgbClr val="FFFFFF"/>
                  </a:solidFill>
                </a14:hiddenFill>
              </a:ext>
            </a:extLst>
          </p:spPr>
        </p:pic>
      </p:grpSp>
      <p:pic>
        <p:nvPicPr>
          <p:cNvPr id="47" name="Picture 2">
            <a:extLst>
              <a:ext uri="{FF2B5EF4-FFF2-40B4-BE49-F238E27FC236}">
                <a16:creationId xmlns:a16="http://schemas.microsoft.com/office/drawing/2014/main" id="{97D4CAB8-1735-4AE8-B538-0C389D6F80DE}"/>
              </a:ext>
            </a:extLst>
          </p:cNvPr>
          <p:cNvPicPr>
            <a:picLocks noChangeAspect="1" noChangeArrowheads="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saturation sat="0"/>
                    </a14:imgEffect>
                    <a14:imgEffect>
                      <a14:brightnessContrast bright="45000" contrast="26000"/>
                    </a14:imgEffect>
                  </a14:imgLayer>
                </a14:imgProps>
              </a:ext>
              <a:ext uri="{28A0092B-C50C-407E-A947-70E740481C1C}">
                <a14:useLocalDpi xmlns:a14="http://schemas.microsoft.com/office/drawing/2010/main" val="0"/>
              </a:ext>
            </a:extLst>
          </a:blip>
          <a:srcRect l="-4170" r="-4170"/>
          <a:stretch/>
        </p:blipFill>
        <p:spPr bwMode="auto">
          <a:xfrm>
            <a:off x="8148732" y="1386473"/>
            <a:ext cx="2699261" cy="42217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cteur droit 4">
            <a:extLst>
              <a:ext uri="{FF2B5EF4-FFF2-40B4-BE49-F238E27FC236}">
                <a16:creationId xmlns:a16="http://schemas.microsoft.com/office/drawing/2014/main" id="{BD26D338-9958-4994-B702-2D29A565CA96}"/>
              </a:ext>
            </a:extLst>
          </p:cNvPr>
          <p:cNvCxnSpPr/>
          <p:nvPr/>
        </p:nvCxnSpPr>
        <p:spPr>
          <a:xfrm>
            <a:off x="6452656" y="2716180"/>
            <a:ext cx="682053" cy="0"/>
          </a:xfrm>
          <a:prstGeom prst="line">
            <a:avLst/>
          </a:prstGeom>
          <a:noFill/>
          <a:ln w="38100" cap="flat" cmpd="sng" algn="ctr">
            <a:solidFill>
              <a:srgbClr val="6D2371"/>
            </a:solidFill>
            <a:prstDash val="solid"/>
            <a:round/>
            <a:headEnd type="none" w="med" len="med"/>
            <a:tailEnd type="none" w="sm" len="sm"/>
          </a:ln>
          <a:effectLst/>
        </p:spPr>
      </p:cxnSp>
      <p:sp>
        <p:nvSpPr>
          <p:cNvPr id="48" name="ZoneTexte 47">
            <a:extLst>
              <a:ext uri="{FF2B5EF4-FFF2-40B4-BE49-F238E27FC236}">
                <a16:creationId xmlns:a16="http://schemas.microsoft.com/office/drawing/2014/main" id="{9E4C1789-DCDA-45D9-868A-EAAE4942CA34}"/>
              </a:ext>
            </a:extLst>
          </p:cNvPr>
          <p:cNvSpPr txBox="1"/>
          <p:nvPr/>
        </p:nvSpPr>
        <p:spPr>
          <a:xfrm>
            <a:off x="7316107" y="5180553"/>
            <a:ext cx="4364507" cy="276999"/>
          </a:xfrm>
          <a:prstGeom prst="rect">
            <a:avLst/>
          </a:prstGeom>
          <a:noFill/>
        </p:spPr>
        <p:txBody>
          <a:bodyPr wrap="square">
            <a:spAutoFit/>
          </a:bodyPr>
          <a:lstStyle/>
          <a:p>
            <a:pPr algn="ctr"/>
            <a:r>
              <a:rPr lang="fr-FR" sz="1200" i="1" dirty="0">
                <a:solidFill>
                  <a:srgbClr val="6D2371"/>
                </a:solidFill>
                <a:cs typeface="Arial" panose="020B0604020202020204" pitchFamily="34" charset="0"/>
              </a:rPr>
              <a:t>Actuellement internalisé et dans le futur en partenariat</a:t>
            </a:r>
          </a:p>
        </p:txBody>
      </p:sp>
    </p:spTree>
    <p:extLst>
      <p:ext uri="{BB962C8B-B14F-4D97-AF65-F5344CB8AC3E}">
        <p14:creationId xmlns:p14="http://schemas.microsoft.com/office/powerpoint/2010/main" val="3593351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CFBE36-058C-4932-BC5C-22CCD9390537}"/>
              </a:ext>
            </a:extLst>
          </p:cNvPr>
          <p:cNvSpPr>
            <a:spLocks noGrp="1"/>
          </p:cNvSpPr>
          <p:nvPr>
            <p:ph type="title"/>
          </p:nvPr>
        </p:nvSpPr>
        <p:spPr/>
        <p:txBody>
          <a:bodyPr/>
          <a:lstStyle/>
          <a:p>
            <a:r>
              <a:rPr lang="fr-FR" dirty="0"/>
              <a:t>Plateforme Pherecydes : </a:t>
            </a:r>
            <a:r>
              <a:rPr lang="fr-FR" dirty="0">
                <a:solidFill>
                  <a:schemeClr val="tx2"/>
                </a:solidFill>
              </a:rPr>
              <a:t>sélection</a:t>
            </a:r>
            <a:r>
              <a:rPr lang="fr-FR" dirty="0"/>
              <a:t> de phages alliant </a:t>
            </a:r>
            <a:r>
              <a:rPr lang="fr-FR" dirty="0">
                <a:solidFill>
                  <a:schemeClr val="tx2"/>
                </a:solidFill>
              </a:rPr>
              <a:t>efficacité thérapeutique </a:t>
            </a:r>
            <a:br>
              <a:rPr lang="fr-FR" dirty="0">
                <a:solidFill>
                  <a:schemeClr val="tx2"/>
                </a:solidFill>
              </a:rPr>
            </a:br>
            <a:r>
              <a:rPr lang="fr-FR" dirty="0"/>
              <a:t>et </a:t>
            </a:r>
            <a:r>
              <a:rPr lang="fr-FR" dirty="0">
                <a:solidFill>
                  <a:schemeClr val="tx2"/>
                </a:solidFill>
              </a:rPr>
              <a:t>industrielle</a:t>
            </a:r>
            <a:r>
              <a:rPr lang="fr-FR" dirty="0"/>
              <a:t> </a:t>
            </a:r>
            <a:endParaRPr lang="en-GB" dirty="0"/>
          </a:p>
        </p:txBody>
      </p:sp>
      <p:sp>
        <p:nvSpPr>
          <p:cNvPr id="5" name="Espace réservé du texte 4">
            <a:extLst>
              <a:ext uri="{FF2B5EF4-FFF2-40B4-BE49-F238E27FC236}">
                <a16:creationId xmlns:a16="http://schemas.microsoft.com/office/drawing/2014/main" id="{86B17F51-BB25-4C8E-BA5F-32E551CE0371}"/>
              </a:ext>
            </a:extLst>
          </p:cNvPr>
          <p:cNvSpPr>
            <a:spLocks noGrp="1"/>
          </p:cNvSpPr>
          <p:nvPr>
            <p:ph type="body" idx="15"/>
          </p:nvPr>
        </p:nvSpPr>
        <p:spPr/>
        <p:txBody>
          <a:bodyPr/>
          <a:lstStyle/>
          <a:p>
            <a:r>
              <a:rPr lang="fr-FR"/>
              <a:t>Note : * Panels utilisés : Staphyloccocus aureus : CNR Staphylococci; Pseudomonas : De Soyza; E. Coli : Donamur – centre national de référence des enterobactéries</a:t>
            </a:r>
          </a:p>
        </p:txBody>
      </p:sp>
      <p:sp>
        <p:nvSpPr>
          <p:cNvPr id="6" name="Espace réservé du pied de page 5">
            <a:extLst>
              <a:ext uri="{FF2B5EF4-FFF2-40B4-BE49-F238E27FC236}">
                <a16:creationId xmlns:a16="http://schemas.microsoft.com/office/drawing/2014/main" id="{7C234C38-6CCA-413B-B446-075A3CF19BCF}"/>
              </a:ext>
            </a:extLst>
          </p:cNvPr>
          <p:cNvSpPr>
            <a:spLocks noGrp="1"/>
          </p:cNvSpPr>
          <p:nvPr>
            <p:ph type="ftr" sz="quarter" idx="11"/>
          </p:nvPr>
        </p:nvSpPr>
        <p:spPr>
          <a:xfrm>
            <a:off x="212986" y="6564073"/>
            <a:ext cx="3965740" cy="261268"/>
          </a:xfrm>
        </p:spPr>
        <p:txBody>
          <a:bodyPr/>
          <a:lstStyle/>
          <a:p>
            <a:pPr marL="12700">
              <a:lnSpc>
                <a:spcPct val="100000"/>
              </a:lnSpc>
              <a:spcBef>
                <a:spcPts val="130"/>
              </a:spcBef>
            </a:pPr>
            <a:r>
              <a:rPr lang="fr-FR" sz="900" spc="-5" dirty="0" err="1">
                <a:solidFill>
                  <a:srgbClr val="7E7E7E"/>
                </a:solidFill>
                <a:latin typeface="Arial" panose="020B0604020202020204" pitchFamily="34" charset="0"/>
                <a:cs typeface="Arial" panose="020B0604020202020204" pitchFamily="34" charset="0"/>
              </a:rPr>
              <a:t>Adebiotech</a:t>
            </a:r>
            <a:r>
              <a:rPr lang="fr-FR" sz="900" spc="-5" dirty="0">
                <a:solidFill>
                  <a:srgbClr val="7E7E7E"/>
                </a:solidFill>
                <a:latin typeface="Arial" panose="020B0604020202020204" pitchFamily="34" charset="0"/>
                <a:cs typeface="Arial" panose="020B0604020202020204" pitchFamily="34" charset="0"/>
              </a:rPr>
              <a:t>:  Approches innovantes en santé humaine, animale et environnementale dans la lutte contre l’antibiorésistance-16 septembre 2021</a:t>
            </a:r>
            <a:endParaRPr lang="fr-FR" sz="900" dirty="0">
              <a:latin typeface="Arial" panose="020B0604020202020204" pitchFamily="34" charset="0"/>
              <a:cs typeface="Arial" panose="020B0604020202020204" pitchFamily="34" charset="0"/>
            </a:endParaRPr>
          </a:p>
        </p:txBody>
      </p:sp>
      <p:sp>
        <p:nvSpPr>
          <p:cNvPr id="7" name="Espace réservé du numéro de diapositive 6">
            <a:extLst>
              <a:ext uri="{FF2B5EF4-FFF2-40B4-BE49-F238E27FC236}">
                <a16:creationId xmlns:a16="http://schemas.microsoft.com/office/drawing/2014/main" id="{84339D41-8B0A-46B1-B5E3-44C309D5E1CA}"/>
              </a:ext>
            </a:extLst>
          </p:cNvPr>
          <p:cNvSpPr>
            <a:spLocks noGrp="1"/>
          </p:cNvSpPr>
          <p:nvPr>
            <p:ph type="sldNum" sz="quarter" idx="12"/>
          </p:nvPr>
        </p:nvSpPr>
        <p:spPr/>
        <p:txBody>
          <a:bodyPr/>
          <a:lstStyle/>
          <a:p>
            <a:pPr>
              <a:defRPr/>
            </a:pPr>
            <a:fld id="{D9DF8CC8-2FEE-4E40-BA58-422935C57357}" type="slidenum">
              <a:rPr lang="en-US" smtClean="0"/>
              <a:pPr>
                <a:defRPr/>
              </a:pPr>
              <a:t>13</a:t>
            </a:fld>
            <a:endParaRPr lang="en-US" dirty="0"/>
          </a:p>
        </p:txBody>
      </p:sp>
      <p:sp>
        <p:nvSpPr>
          <p:cNvPr id="40" name="Rectangle: Rounded Corners 37">
            <a:extLst>
              <a:ext uri="{FF2B5EF4-FFF2-40B4-BE49-F238E27FC236}">
                <a16:creationId xmlns:a16="http://schemas.microsoft.com/office/drawing/2014/main" id="{4093989A-2881-43CB-8E79-56999EC8233F}"/>
              </a:ext>
            </a:extLst>
          </p:cNvPr>
          <p:cNvSpPr/>
          <p:nvPr/>
        </p:nvSpPr>
        <p:spPr bwMode="auto">
          <a:xfrm>
            <a:off x="4620152" y="1621025"/>
            <a:ext cx="1976940" cy="483669"/>
          </a:xfrm>
          <a:prstGeom prst="roundRect">
            <a:avLst>
              <a:gd name="adj" fmla="val 12546"/>
            </a:avLst>
          </a:prstGeom>
          <a:solidFill>
            <a:schemeClr val="bg1">
              <a:lumMod val="85000"/>
            </a:schemeClr>
          </a:solidFill>
          <a:ln w="6350" cap="flat" cmpd="sng" algn="ctr">
            <a:noFill/>
            <a:prstDash val="solid"/>
            <a:round/>
            <a:headEnd type="none" w="med" len="med"/>
            <a:tailEnd type="none" w="sm" len="sm"/>
          </a:ln>
          <a:effectLst/>
        </p:spPr>
        <p:txBody>
          <a:bodyPr vert="horz" wrap="square" lIns="0" tIns="0" rIns="0" bIns="0" numCol="1" rtlCol="0" anchor="ctr" anchorCtr="0" compatLnSpc="1">
            <a:prstTxWarp prst="textNoShape">
              <a:avLst/>
            </a:prstTxWarp>
            <a:noAutofit/>
          </a:bodyPr>
          <a:lstStyle/>
          <a:p>
            <a:pPr marL="0" marR="0" lvl="0" indent="0" algn="ctr" defTabSz="914400" eaLnBrk="0" fontAlgn="base" latinLnBrk="0" hangingPunct="0">
              <a:lnSpc>
                <a:spcPct val="100000"/>
              </a:lnSpc>
              <a:spcAft>
                <a:spcPct val="0"/>
              </a:spcAft>
              <a:buClrTx/>
              <a:buSzTx/>
              <a:buFontTx/>
              <a:buNone/>
              <a:tabLst/>
              <a:defRPr/>
            </a:pPr>
            <a:r>
              <a:rPr kumimoji="0" lang="fr-FR" sz="1200" b="1" i="0" u="none" strike="noStrike" kern="0" cap="none" spc="0" normalizeH="0" baseline="0" noProof="0" dirty="0">
                <a:ln>
                  <a:noFill/>
                </a:ln>
                <a:solidFill>
                  <a:srgbClr val="003300"/>
                </a:solidFill>
                <a:effectLst/>
                <a:uLnTx/>
                <a:uFillTx/>
                <a:cs typeface="Arial" charset="0"/>
              </a:rPr>
              <a:t>Couverture du panel</a:t>
            </a:r>
          </a:p>
          <a:p>
            <a:pPr marL="0" marR="0" lvl="0" indent="0" algn="ctr" defTabSz="914400" eaLnBrk="0" fontAlgn="base" latinLnBrk="0" hangingPunct="0">
              <a:lnSpc>
                <a:spcPct val="100000"/>
              </a:lnSpc>
              <a:spcAft>
                <a:spcPct val="0"/>
              </a:spcAft>
              <a:buClrTx/>
              <a:buSzTx/>
              <a:buFontTx/>
              <a:buNone/>
              <a:tabLst/>
              <a:defRPr/>
            </a:pPr>
            <a:r>
              <a:rPr kumimoji="0" lang="fr-FR" sz="1200" b="1" i="0" u="none" strike="noStrike" kern="0" cap="none" spc="0" normalizeH="0" baseline="0" noProof="0" dirty="0">
                <a:ln>
                  <a:noFill/>
                </a:ln>
                <a:solidFill>
                  <a:srgbClr val="003300"/>
                </a:solidFill>
                <a:effectLst/>
                <a:uLnTx/>
                <a:uFillTx/>
                <a:cs typeface="Arial" charset="0"/>
              </a:rPr>
              <a:t>de référence*</a:t>
            </a:r>
          </a:p>
        </p:txBody>
      </p:sp>
      <p:sp>
        <p:nvSpPr>
          <p:cNvPr id="41" name="Rectangle: Rounded Corners 38">
            <a:extLst>
              <a:ext uri="{FF2B5EF4-FFF2-40B4-BE49-F238E27FC236}">
                <a16:creationId xmlns:a16="http://schemas.microsoft.com/office/drawing/2014/main" id="{55219B9B-D5A5-4D63-A9D1-18EAA99FF947}"/>
              </a:ext>
            </a:extLst>
          </p:cNvPr>
          <p:cNvSpPr/>
          <p:nvPr/>
        </p:nvSpPr>
        <p:spPr bwMode="auto">
          <a:xfrm>
            <a:off x="3171420" y="1621025"/>
            <a:ext cx="1296000" cy="483669"/>
          </a:xfrm>
          <a:prstGeom prst="roundRect">
            <a:avLst>
              <a:gd name="adj" fmla="val 10762"/>
            </a:avLst>
          </a:prstGeom>
          <a:solidFill>
            <a:schemeClr val="bg1">
              <a:lumMod val="85000"/>
            </a:schemeClr>
          </a:solidFill>
          <a:ln w="6350" cap="flat" cmpd="sng" algn="ctr">
            <a:noFill/>
            <a:prstDash val="solid"/>
            <a:round/>
            <a:headEnd type="none" w="med" len="med"/>
            <a:tailEnd type="none" w="sm" len="sm"/>
          </a:ln>
          <a:effectLst/>
        </p:spPr>
        <p:txBody>
          <a:bodyPr vert="horz" wrap="square" lIns="0" tIns="0" rIns="0" bIns="0" numCol="1" rtlCol="0" anchor="ctr" anchorCtr="0" compatLnSpc="1">
            <a:prstTxWarp prst="textNoShape">
              <a:avLst/>
            </a:prstTxWarp>
            <a:noAutofit/>
          </a:bodyPr>
          <a:lstStyle/>
          <a:p>
            <a:pPr algn="ctr" eaLnBrk="0" fontAlgn="base" hangingPunct="0">
              <a:spcAft>
                <a:spcPct val="0"/>
              </a:spcAft>
            </a:pPr>
            <a:r>
              <a:rPr lang="fr-FR" sz="1200" b="1" kern="0" dirty="0">
                <a:solidFill>
                  <a:srgbClr val="003300"/>
                </a:solidFill>
                <a:cs typeface="Arial" charset="0"/>
              </a:rPr>
              <a:t>Phages sélectionnés</a:t>
            </a:r>
          </a:p>
        </p:txBody>
      </p:sp>
      <p:sp>
        <p:nvSpPr>
          <p:cNvPr id="42" name="Rectangle: Rounded Corners 48">
            <a:extLst>
              <a:ext uri="{FF2B5EF4-FFF2-40B4-BE49-F238E27FC236}">
                <a16:creationId xmlns:a16="http://schemas.microsoft.com/office/drawing/2014/main" id="{3FB56C9F-685D-467A-B177-31916B961E96}"/>
              </a:ext>
            </a:extLst>
          </p:cNvPr>
          <p:cNvSpPr/>
          <p:nvPr/>
        </p:nvSpPr>
        <p:spPr bwMode="auto">
          <a:xfrm>
            <a:off x="6826651" y="1621025"/>
            <a:ext cx="2108197" cy="483669"/>
          </a:xfrm>
          <a:prstGeom prst="roundRect">
            <a:avLst>
              <a:gd name="adj" fmla="val 12546"/>
            </a:avLst>
          </a:prstGeom>
          <a:solidFill>
            <a:schemeClr val="bg1">
              <a:lumMod val="85000"/>
            </a:schemeClr>
          </a:solidFill>
          <a:ln w="6350" cap="flat" cmpd="sng" algn="ctr">
            <a:noFill/>
            <a:prstDash val="solid"/>
            <a:round/>
            <a:headEnd type="none" w="med" len="med"/>
            <a:tailEnd type="none" w="sm" len="sm"/>
          </a:ln>
          <a:effectLst/>
        </p:spPr>
        <p:txBody>
          <a:bodyPr vert="horz" wrap="square" lIns="0" tIns="0" rIns="0" bIns="0" numCol="1" rtlCol="0" anchor="ctr" anchorCtr="0" compatLnSpc="1">
            <a:prstTxWarp prst="textNoShape">
              <a:avLst/>
            </a:prstTxWarp>
            <a:noAutofit/>
          </a:bodyPr>
          <a:lstStyle/>
          <a:p>
            <a:pPr marL="0" marR="0" lvl="0" indent="0" algn="ctr" defTabSz="914400" eaLnBrk="0" fontAlgn="base" latinLnBrk="0" hangingPunct="0">
              <a:lnSpc>
                <a:spcPct val="100000"/>
              </a:lnSpc>
              <a:spcAft>
                <a:spcPct val="0"/>
              </a:spcAft>
              <a:buClrTx/>
              <a:buSzTx/>
              <a:buFontTx/>
              <a:buNone/>
              <a:tabLst/>
              <a:defRPr/>
            </a:pPr>
            <a:r>
              <a:rPr kumimoji="0" lang="fr-FR" sz="1200" b="1" i="0" u="none" strike="noStrike" kern="0" cap="none" spc="0" normalizeH="0" baseline="0" noProof="0" dirty="0">
                <a:ln>
                  <a:noFill/>
                </a:ln>
                <a:solidFill>
                  <a:srgbClr val="003300"/>
                </a:solidFill>
                <a:effectLst/>
                <a:uLnTx/>
                <a:uFillTx/>
                <a:cs typeface="Arial" charset="0"/>
              </a:rPr>
              <a:t>Activité sur souches cliniques </a:t>
            </a:r>
            <a:endParaRPr kumimoji="0" lang="fr-FR" sz="1200" b="0" i="0" u="none" strike="noStrike" kern="0" cap="none" spc="0" normalizeH="0" baseline="0" noProof="0" dirty="0">
              <a:ln>
                <a:noFill/>
              </a:ln>
              <a:solidFill>
                <a:srgbClr val="003300"/>
              </a:solidFill>
              <a:effectLst/>
              <a:uLnTx/>
              <a:uFillTx/>
              <a:cs typeface="Arial" charset="0"/>
            </a:endParaRPr>
          </a:p>
        </p:txBody>
      </p:sp>
      <p:sp>
        <p:nvSpPr>
          <p:cNvPr id="44" name="Rectangle: Rounded Corners 42">
            <a:extLst>
              <a:ext uri="{FF2B5EF4-FFF2-40B4-BE49-F238E27FC236}">
                <a16:creationId xmlns:a16="http://schemas.microsoft.com/office/drawing/2014/main" id="{CF8BC08E-F339-46B4-A872-FFD9248A1968}"/>
              </a:ext>
            </a:extLst>
          </p:cNvPr>
          <p:cNvSpPr/>
          <p:nvPr/>
        </p:nvSpPr>
        <p:spPr bwMode="auto">
          <a:xfrm>
            <a:off x="4620152" y="4167138"/>
            <a:ext cx="1976940" cy="432000"/>
          </a:xfrm>
          <a:prstGeom prst="roundRect">
            <a:avLst>
              <a:gd name="adj" fmla="val 20047"/>
            </a:avLst>
          </a:prstGeom>
          <a:noFill/>
          <a:ln w="12700" cap="flat" cmpd="sng" algn="ctr">
            <a:solidFill>
              <a:srgbClr val="0F0E57"/>
            </a:solidFill>
            <a:prstDash val="solid"/>
            <a:round/>
            <a:headEnd type="none" w="med" len="med"/>
            <a:tailEnd type="none" w="sm" len="sm"/>
          </a:ln>
          <a:effectLst/>
        </p:spPr>
        <p:txBody>
          <a:bodyPr vert="horz" wrap="square" lIns="0" tIns="0" rIns="0" bIns="0" numCol="1" rtlCol="0" anchor="ctr"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2000" b="1" i="0" u="none" strike="noStrike" kern="0" cap="none" spc="0" normalizeH="0" baseline="0" noProof="0" dirty="0">
                <a:ln>
                  <a:noFill/>
                </a:ln>
                <a:solidFill>
                  <a:srgbClr val="0F0E57"/>
                </a:solidFill>
                <a:effectLst/>
                <a:uLnTx/>
                <a:uFillTx/>
                <a:cs typeface="Arial" charset="0"/>
              </a:rPr>
              <a:t>91%</a:t>
            </a:r>
            <a:endParaRPr kumimoji="0" lang="fr-FR" sz="2000" b="0" i="0" u="none" strike="noStrike" kern="0" cap="none" spc="0" normalizeH="0" baseline="0" noProof="0" dirty="0">
              <a:ln>
                <a:noFill/>
              </a:ln>
              <a:solidFill>
                <a:srgbClr val="0F0E57"/>
              </a:solidFill>
              <a:effectLst/>
              <a:uLnTx/>
              <a:uFillTx/>
              <a:cs typeface="Arial" charset="0"/>
            </a:endParaRPr>
          </a:p>
        </p:txBody>
      </p:sp>
      <p:sp>
        <p:nvSpPr>
          <p:cNvPr id="49" name="Rectangle: Rounded Corners 43">
            <a:extLst>
              <a:ext uri="{FF2B5EF4-FFF2-40B4-BE49-F238E27FC236}">
                <a16:creationId xmlns:a16="http://schemas.microsoft.com/office/drawing/2014/main" id="{FC70C985-B983-485A-BBBA-5CD108E24E65}"/>
              </a:ext>
            </a:extLst>
          </p:cNvPr>
          <p:cNvSpPr/>
          <p:nvPr/>
        </p:nvSpPr>
        <p:spPr bwMode="auto">
          <a:xfrm>
            <a:off x="4620152" y="2806238"/>
            <a:ext cx="1976940" cy="432000"/>
          </a:xfrm>
          <a:prstGeom prst="roundRect">
            <a:avLst>
              <a:gd name="adj" fmla="val 20047"/>
            </a:avLst>
          </a:prstGeom>
          <a:noFill/>
          <a:ln w="12700" cap="flat" cmpd="sng" algn="ctr">
            <a:solidFill>
              <a:srgbClr val="6D2371"/>
            </a:solidFill>
            <a:prstDash val="solid"/>
            <a:round/>
            <a:headEnd type="none" w="med" len="med"/>
            <a:tailEnd type="none" w="sm" len="sm"/>
          </a:ln>
          <a:effectLst/>
        </p:spPr>
        <p:txBody>
          <a:bodyPr vert="horz" wrap="square" lIns="0" tIns="0" rIns="36000" bIns="0" numCol="1" rtlCol="0" anchor="ctr"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2000" b="1" i="0" u="none" strike="noStrike" kern="0" cap="none" spc="0" normalizeH="0" baseline="0" noProof="0" dirty="0">
                <a:ln>
                  <a:noFill/>
                </a:ln>
                <a:solidFill>
                  <a:srgbClr val="6D2371"/>
                </a:solidFill>
                <a:effectLst/>
                <a:uLnTx/>
                <a:uFillTx/>
                <a:cs typeface="Arial" charset="0"/>
              </a:rPr>
              <a:t>78%</a:t>
            </a:r>
            <a:endParaRPr kumimoji="0" lang="fr-FR" sz="2000" b="0" i="0" u="none" strike="noStrike" kern="0" cap="none" spc="0" normalizeH="0" baseline="0" noProof="0" dirty="0">
              <a:ln>
                <a:noFill/>
              </a:ln>
              <a:solidFill>
                <a:srgbClr val="6D2371"/>
              </a:solidFill>
              <a:effectLst/>
              <a:uLnTx/>
              <a:uFillTx/>
              <a:cs typeface="Arial" charset="0"/>
            </a:endParaRPr>
          </a:p>
        </p:txBody>
      </p:sp>
      <p:sp>
        <p:nvSpPr>
          <p:cNvPr id="52" name="Rectangle: Rounded Corners 38">
            <a:extLst>
              <a:ext uri="{FF2B5EF4-FFF2-40B4-BE49-F238E27FC236}">
                <a16:creationId xmlns:a16="http://schemas.microsoft.com/office/drawing/2014/main" id="{66FCDD52-A48D-401C-B03A-CE22E06F2E52}"/>
              </a:ext>
            </a:extLst>
          </p:cNvPr>
          <p:cNvSpPr/>
          <p:nvPr/>
        </p:nvSpPr>
        <p:spPr bwMode="auto">
          <a:xfrm>
            <a:off x="533194" y="1621025"/>
            <a:ext cx="2520000" cy="936763"/>
          </a:xfrm>
          <a:prstGeom prst="roundRect">
            <a:avLst>
              <a:gd name="adj" fmla="val 8979"/>
            </a:avLst>
          </a:prstGeom>
          <a:solidFill>
            <a:schemeClr val="bg1">
              <a:lumMod val="85000"/>
            </a:schemeClr>
          </a:solidFill>
          <a:ln w="6350" cap="flat" cmpd="sng" algn="ctr">
            <a:noFill/>
            <a:prstDash val="solid"/>
            <a:round/>
            <a:headEnd type="none" w="med" len="med"/>
            <a:tailEnd type="none" w="sm" len="sm"/>
          </a:ln>
          <a:effectLst/>
        </p:spPr>
        <p:txBody>
          <a:bodyPr vert="horz" wrap="square" lIns="0" tIns="0" rIns="0" bIns="0" numCol="1" rtlCol="0" anchor="ctr" anchorCtr="0" compatLnSpc="1">
            <a:prstTxWarp prst="textNoShape">
              <a:avLst/>
            </a:prstTxWarp>
            <a:noAutofit/>
          </a:bodyPr>
          <a:lstStyle/>
          <a:p>
            <a:pPr marL="0" marR="0" lvl="0" indent="0" algn="ctr" defTabSz="914400" eaLnBrk="0" fontAlgn="base" latinLnBrk="0" hangingPunct="0">
              <a:lnSpc>
                <a:spcPct val="100000"/>
              </a:lnSpc>
              <a:spcAft>
                <a:spcPct val="0"/>
              </a:spcAft>
              <a:buClrTx/>
              <a:buSzTx/>
              <a:buFontTx/>
              <a:buNone/>
              <a:tabLst/>
              <a:defRPr/>
            </a:pPr>
            <a:r>
              <a:rPr kumimoji="0" lang="fr-FR" sz="1200" b="1" i="0" u="none" strike="noStrike" kern="0" cap="none" spc="0" normalizeH="0" baseline="0" noProof="0" dirty="0">
                <a:ln>
                  <a:noFill/>
                </a:ln>
                <a:solidFill>
                  <a:srgbClr val="003300"/>
                </a:solidFill>
                <a:effectLst/>
                <a:uLnTx/>
                <a:uFillTx/>
                <a:cs typeface="Arial" charset="0"/>
              </a:rPr>
              <a:t>Cibles</a:t>
            </a:r>
          </a:p>
        </p:txBody>
      </p:sp>
      <p:sp>
        <p:nvSpPr>
          <p:cNvPr id="57" name="Rectangle: Rounded Corners 44">
            <a:extLst>
              <a:ext uri="{FF2B5EF4-FFF2-40B4-BE49-F238E27FC236}">
                <a16:creationId xmlns:a16="http://schemas.microsoft.com/office/drawing/2014/main" id="{71082B09-B7FD-4CC8-91CA-A94E22E681F6}"/>
              </a:ext>
            </a:extLst>
          </p:cNvPr>
          <p:cNvSpPr/>
          <p:nvPr/>
        </p:nvSpPr>
        <p:spPr bwMode="auto">
          <a:xfrm>
            <a:off x="4620152" y="3486688"/>
            <a:ext cx="1976940" cy="432000"/>
          </a:xfrm>
          <a:prstGeom prst="roundRect">
            <a:avLst>
              <a:gd name="adj" fmla="val 20047"/>
            </a:avLst>
          </a:prstGeom>
          <a:noFill/>
          <a:ln w="12700" cap="flat" cmpd="sng" algn="ctr">
            <a:solidFill>
              <a:srgbClr val="54A1D8"/>
            </a:solidFill>
            <a:prstDash val="solid"/>
            <a:round/>
            <a:headEnd type="none" w="med" len="med"/>
            <a:tailEnd type="none" w="sm" len="sm"/>
          </a:ln>
          <a:effectLst/>
        </p:spPr>
        <p:txBody>
          <a:bodyPr vert="horz" wrap="square" lIns="0" tIns="0" rIns="0" bIns="0" numCol="1" rtlCol="0" anchor="ctr"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2000" b="1" i="0" u="none" strike="noStrike" kern="0" cap="none" spc="0" normalizeH="0" baseline="0" noProof="0" dirty="0">
                <a:ln>
                  <a:noFill/>
                </a:ln>
                <a:solidFill>
                  <a:srgbClr val="54A1D8"/>
                </a:solidFill>
                <a:effectLst/>
                <a:uLnTx/>
                <a:uFillTx/>
                <a:cs typeface="Arial" charset="0"/>
              </a:rPr>
              <a:t>98%</a:t>
            </a:r>
            <a:endParaRPr kumimoji="0" lang="fr-FR" sz="2000" b="0" i="0" u="none" strike="noStrike" kern="0" cap="none" spc="0" normalizeH="0" baseline="0" noProof="0" dirty="0">
              <a:ln>
                <a:noFill/>
              </a:ln>
              <a:solidFill>
                <a:srgbClr val="54A1D8"/>
              </a:solidFill>
              <a:effectLst/>
              <a:uLnTx/>
              <a:uFillTx/>
              <a:cs typeface="Arial" charset="0"/>
            </a:endParaRPr>
          </a:p>
        </p:txBody>
      </p:sp>
      <p:sp>
        <p:nvSpPr>
          <p:cNvPr id="61" name="Rectangle: Rounded Corners 76">
            <a:extLst>
              <a:ext uri="{FF2B5EF4-FFF2-40B4-BE49-F238E27FC236}">
                <a16:creationId xmlns:a16="http://schemas.microsoft.com/office/drawing/2014/main" id="{2A571B5C-E107-4746-BAD9-0F0AD7300358}"/>
              </a:ext>
            </a:extLst>
          </p:cNvPr>
          <p:cNvSpPr/>
          <p:nvPr/>
        </p:nvSpPr>
        <p:spPr bwMode="auto">
          <a:xfrm>
            <a:off x="9563366" y="2361661"/>
            <a:ext cx="2437631" cy="1554653"/>
          </a:xfrm>
          <a:prstGeom prst="rect">
            <a:avLst/>
          </a:prstGeom>
          <a:noFill/>
          <a:ln w="190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noAutofit/>
          </a:bodyPr>
          <a:lstStyle/>
          <a:p>
            <a:pPr marL="0" lvl="2" eaLnBrk="0" fontAlgn="base" hangingPunct="0">
              <a:buClr>
                <a:srgbClr val="6D2371"/>
              </a:buClr>
              <a:buSzPct val="60000"/>
              <a:defRPr/>
            </a:pPr>
            <a:r>
              <a:rPr lang="fr-FR" sz="1400" b="1" dirty="0">
                <a:solidFill>
                  <a:srgbClr val="2F8889"/>
                </a:solidFill>
                <a:cs typeface="Arial" charset="0"/>
              </a:rPr>
              <a:t>Sélection de phages répondant aux critères :</a:t>
            </a:r>
          </a:p>
          <a:p>
            <a:pPr marL="268288" lvl="3" indent="-268288" fontAlgn="base">
              <a:spcBef>
                <a:spcPts val="600"/>
              </a:spcBef>
              <a:spcAft>
                <a:spcPts val="600"/>
              </a:spcAft>
              <a:buClr>
                <a:srgbClr val="6D2371"/>
              </a:buClr>
              <a:buSzPct val="80000"/>
              <a:buFont typeface="Wingdings 2" panose="05020102010507070707" pitchFamily="18" charset="2"/>
              <a:buChar char=""/>
              <a:defRPr/>
            </a:pPr>
            <a:r>
              <a:rPr lang="fr-FR" sz="1200" dirty="0">
                <a:cs typeface="Arial" panose="020B0604020202020204" pitchFamily="34" charset="0"/>
              </a:rPr>
              <a:t>d’efficacité</a:t>
            </a:r>
          </a:p>
          <a:p>
            <a:pPr marL="268288" lvl="3" indent="-268288" fontAlgn="base">
              <a:spcBef>
                <a:spcPts val="600"/>
              </a:spcBef>
              <a:spcAft>
                <a:spcPts val="600"/>
              </a:spcAft>
              <a:buClr>
                <a:srgbClr val="6D2371"/>
              </a:buClr>
              <a:buSzPct val="80000"/>
              <a:buFont typeface="Wingdings 2" panose="05020102010507070707" pitchFamily="18" charset="2"/>
              <a:buChar char=""/>
              <a:defRPr/>
            </a:pPr>
            <a:r>
              <a:rPr lang="fr-FR" sz="1200" dirty="0">
                <a:cs typeface="Arial" panose="020B0604020202020204" pitchFamily="34" charset="0"/>
              </a:rPr>
              <a:t>de pureté</a:t>
            </a:r>
          </a:p>
          <a:p>
            <a:pPr marL="268288" lvl="3" indent="-268288" fontAlgn="base">
              <a:spcBef>
                <a:spcPts val="600"/>
              </a:spcBef>
              <a:spcAft>
                <a:spcPts val="600"/>
              </a:spcAft>
              <a:buClr>
                <a:srgbClr val="6D2371"/>
              </a:buClr>
              <a:buSzPct val="80000"/>
              <a:buFont typeface="Wingdings 2" panose="05020102010507070707" pitchFamily="18" charset="2"/>
              <a:buChar char=""/>
              <a:defRPr/>
            </a:pPr>
            <a:r>
              <a:rPr lang="fr-FR" sz="1200" dirty="0">
                <a:cs typeface="Arial" panose="020B0604020202020204" pitchFamily="34" charset="0"/>
              </a:rPr>
              <a:t>de capacité de production</a:t>
            </a:r>
          </a:p>
        </p:txBody>
      </p:sp>
      <p:sp>
        <p:nvSpPr>
          <p:cNvPr id="67" name="Rectangle: Rounded Corners 35">
            <a:extLst>
              <a:ext uri="{FF2B5EF4-FFF2-40B4-BE49-F238E27FC236}">
                <a16:creationId xmlns:a16="http://schemas.microsoft.com/office/drawing/2014/main" id="{ADEBDBBD-D439-4766-B6C1-8A52138C1C4A}"/>
              </a:ext>
            </a:extLst>
          </p:cNvPr>
          <p:cNvSpPr/>
          <p:nvPr/>
        </p:nvSpPr>
        <p:spPr bwMode="auto">
          <a:xfrm>
            <a:off x="3378452" y="4167138"/>
            <a:ext cx="891622" cy="432000"/>
          </a:xfrm>
          <a:prstGeom prst="roundRect">
            <a:avLst>
              <a:gd name="adj" fmla="val 18050"/>
            </a:avLst>
          </a:prstGeom>
          <a:noFill/>
          <a:ln w="12700" cap="flat" cmpd="sng" algn="ctr">
            <a:solidFill>
              <a:srgbClr val="0F0E57"/>
            </a:solidFill>
            <a:prstDash val="solid"/>
            <a:round/>
            <a:headEnd type="none" w="med" len="med"/>
            <a:tailEnd type="none" w="sm" len="sm"/>
          </a:ln>
          <a:effectLst/>
        </p:spPr>
        <p:txBody>
          <a:bodyPr vert="horz" wrap="square" lIns="180000" tIns="0" rIns="36000" bIns="0" numCol="1" rtlCol="0" anchor="ctr" anchorCtr="0" compatLnSpc="1">
            <a:prstTxWarp prst="textNoShape">
              <a:avLst/>
            </a:prstTxWarp>
            <a:noAutofit/>
          </a:bodyPr>
          <a:lstStyle/>
          <a:p>
            <a:pPr eaLnBrk="0" fontAlgn="base" hangingPunct="0">
              <a:spcBef>
                <a:spcPct val="50000"/>
              </a:spcBef>
              <a:spcAft>
                <a:spcPct val="0"/>
              </a:spcAft>
            </a:pPr>
            <a:r>
              <a:rPr lang="fr-FR" sz="2000" b="1" dirty="0">
                <a:solidFill>
                  <a:srgbClr val="0F0E57"/>
                </a:solidFill>
                <a:cs typeface="Arial" charset="0"/>
              </a:rPr>
              <a:t>5</a:t>
            </a:r>
          </a:p>
        </p:txBody>
      </p:sp>
      <p:sp>
        <p:nvSpPr>
          <p:cNvPr id="37" name="Rectangle: Rounded Corners 34">
            <a:extLst>
              <a:ext uri="{FF2B5EF4-FFF2-40B4-BE49-F238E27FC236}">
                <a16:creationId xmlns:a16="http://schemas.microsoft.com/office/drawing/2014/main" id="{9A0B632C-2BCE-461E-AB96-F7430E3281EE}"/>
              </a:ext>
            </a:extLst>
          </p:cNvPr>
          <p:cNvSpPr/>
          <p:nvPr/>
        </p:nvSpPr>
        <p:spPr bwMode="auto">
          <a:xfrm>
            <a:off x="533194" y="4167138"/>
            <a:ext cx="2520000" cy="432000"/>
          </a:xfrm>
          <a:prstGeom prst="roundRect">
            <a:avLst>
              <a:gd name="adj" fmla="val 14057"/>
            </a:avLst>
          </a:prstGeom>
          <a:noFill/>
          <a:ln w="6350" cap="flat" cmpd="sng" algn="ctr">
            <a:solidFill>
              <a:schemeClr val="accent4"/>
            </a:solidFill>
            <a:prstDash val="solid"/>
            <a:round/>
            <a:headEnd type="none" w="med" len="med"/>
            <a:tailEnd type="none" w="sm" len="sm"/>
          </a:ln>
          <a:effectLst/>
        </p:spPr>
        <p:txBody>
          <a:bodyPr vert="horz" wrap="square" lIns="36000" tIns="0" rIns="36000" bIns="0" numCol="1" rtlCol="0" anchor="ctr" anchorCtr="0" compatLnSpc="1">
            <a:prstTxWarp prst="textNoShape">
              <a:avLst/>
            </a:prstTxWarp>
            <a:no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fr-FR" sz="1400" b="1" i="1" u="none" strike="noStrike" kern="0" cap="none" spc="0" normalizeH="0" baseline="0" noProof="0" dirty="0">
                <a:ln>
                  <a:noFill/>
                </a:ln>
                <a:solidFill>
                  <a:schemeClr val="accent4"/>
                </a:solidFill>
                <a:effectLst/>
                <a:uLnTx/>
                <a:uFillTx/>
                <a:cs typeface="Arial" charset="0"/>
              </a:rPr>
              <a:t>Escherichia coli</a:t>
            </a:r>
          </a:p>
        </p:txBody>
      </p:sp>
      <p:pic>
        <p:nvPicPr>
          <p:cNvPr id="60" name="Picture 6" descr="https://static.thenounproject.com/png/1372464-200.png">
            <a:extLst>
              <a:ext uri="{FF2B5EF4-FFF2-40B4-BE49-F238E27FC236}">
                <a16:creationId xmlns:a16="http://schemas.microsoft.com/office/drawing/2014/main" id="{090ACE14-BFB1-4097-A4EF-472D3B234B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7126" y="2847069"/>
            <a:ext cx="381600" cy="346569"/>
          </a:xfrm>
          <a:prstGeom prst="rect">
            <a:avLst/>
          </a:prstGeom>
          <a:noFill/>
          <a:ln>
            <a:noFill/>
          </a:ln>
          <a:extLst>
            <a:ext uri="{909E8E84-426E-40dd-AFC4-6F175D3DCCD1}">
              <a14:hiddenFill xmlns:a14="http://schemas.microsoft.com/office/drawing/2010/main" xmlns="">
                <a:solidFill>
                  <a:srgbClr val="FFFFFF"/>
                </a:solidFill>
              </a14:hiddenFill>
            </a:ext>
          </a:extLst>
        </p:spPr>
      </p:pic>
      <p:sp>
        <p:nvSpPr>
          <p:cNvPr id="63" name="Rectangle: Rounded Corners 35">
            <a:extLst>
              <a:ext uri="{FF2B5EF4-FFF2-40B4-BE49-F238E27FC236}">
                <a16:creationId xmlns:a16="http://schemas.microsoft.com/office/drawing/2014/main" id="{FAA3D7B6-574D-4013-9412-A087772142DE}"/>
              </a:ext>
            </a:extLst>
          </p:cNvPr>
          <p:cNvSpPr/>
          <p:nvPr/>
        </p:nvSpPr>
        <p:spPr bwMode="auto">
          <a:xfrm>
            <a:off x="3378452" y="2806238"/>
            <a:ext cx="891622" cy="432000"/>
          </a:xfrm>
          <a:prstGeom prst="roundRect">
            <a:avLst>
              <a:gd name="adj" fmla="val 18050"/>
            </a:avLst>
          </a:prstGeom>
          <a:noFill/>
          <a:ln w="12700" cap="flat" cmpd="sng" algn="ctr">
            <a:solidFill>
              <a:srgbClr val="6D2371"/>
            </a:solidFill>
            <a:prstDash val="solid"/>
            <a:round/>
            <a:headEnd type="none" w="med" len="med"/>
            <a:tailEnd type="none" w="sm" len="sm"/>
          </a:ln>
          <a:effectLst/>
        </p:spPr>
        <p:txBody>
          <a:bodyPr vert="horz" wrap="square" lIns="180000" tIns="0" rIns="36000" bIns="0" numCol="1" rtlCol="0" anchor="ctr" anchorCtr="0" compatLnSpc="1">
            <a:prstTxWarp prst="textNoShape">
              <a:avLst/>
            </a:prstTxWarp>
            <a:noAutofit/>
          </a:bodyPr>
          <a:lstStyle/>
          <a:p>
            <a:pPr eaLnBrk="0" fontAlgn="base" hangingPunct="0">
              <a:spcBef>
                <a:spcPct val="50000"/>
              </a:spcBef>
              <a:spcAft>
                <a:spcPct val="0"/>
              </a:spcAft>
            </a:pPr>
            <a:r>
              <a:rPr lang="fr-FR" sz="2000" b="1" dirty="0">
                <a:solidFill>
                  <a:srgbClr val="6D2371"/>
                </a:solidFill>
                <a:cs typeface="Arial" charset="0"/>
              </a:rPr>
              <a:t>2</a:t>
            </a:r>
          </a:p>
        </p:txBody>
      </p:sp>
      <p:sp>
        <p:nvSpPr>
          <p:cNvPr id="38" name="Rectangle: Rounded Corners 35">
            <a:extLst>
              <a:ext uri="{FF2B5EF4-FFF2-40B4-BE49-F238E27FC236}">
                <a16:creationId xmlns:a16="http://schemas.microsoft.com/office/drawing/2014/main" id="{79651BB2-2797-483D-A3B8-4F9664FA2E53}"/>
              </a:ext>
            </a:extLst>
          </p:cNvPr>
          <p:cNvSpPr/>
          <p:nvPr/>
        </p:nvSpPr>
        <p:spPr bwMode="auto">
          <a:xfrm>
            <a:off x="533194" y="2806238"/>
            <a:ext cx="2520000" cy="432000"/>
          </a:xfrm>
          <a:prstGeom prst="roundRect">
            <a:avLst>
              <a:gd name="adj" fmla="val 18050"/>
            </a:avLst>
          </a:prstGeom>
          <a:noFill/>
          <a:ln w="6350" cap="flat" cmpd="sng" algn="ctr">
            <a:solidFill>
              <a:schemeClr val="tx2"/>
            </a:solidFill>
            <a:prstDash val="solid"/>
            <a:round/>
            <a:headEnd type="none" w="med" len="med"/>
            <a:tailEnd type="none" w="sm" len="sm"/>
          </a:ln>
          <a:effectLst/>
        </p:spPr>
        <p:txBody>
          <a:bodyPr vert="horz" wrap="square" lIns="36000" tIns="0" rIns="36000" bIns="0" numCol="1" rtlCol="0" anchor="ctr" anchorCtr="0" compatLnSpc="1">
            <a:prstTxWarp prst="textNoShape">
              <a:avLst/>
            </a:prstTxWarp>
            <a:no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fr-FR" sz="1400" b="1" i="1" u="none" strike="noStrike" kern="0" cap="none" spc="0" normalizeH="0" baseline="0" noProof="0" dirty="0">
                <a:ln>
                  <a:noFill/>
                </a:ln>
                <a:solidFill>
                  <a:schemeClr val="tx2"/>
                </a:solidFill>
                <a:effectLst/>
                <a:uLnTx/>
                <a:uFillTx/>
                <a:cs typeface="Arial" charset="0"/>
              </a:rPr>
              <a:t>Staphylococcus aureus</a:t>
            </a:r>
          </a:p>
        </p:txBody>
      </p:sp>
      <p:sp>
        <p:nvSpPr>
          <p:cNvPr id="53" name="Rectangle: Rounded Corners 36">
            <a:extLst>
              <a:ext uri="{FF2B5EF4-FFF2-40B4-BE49-F238E27FC236}">
                <a16:creationId xmlns:a16="http://schemas.microsoft.com/office/drawing/2014/main" id="{8BDD8DE6-D1F5-4A95-B86C-3098294EB5D3}"/>
              </a:ext>
            </a:extLst>
          </p:cNvPr>
          <p:cNvSpPr/>
          <p:nvPr/>
        </p:nvSpPr>
        <p:spPr bwMode="auto">
          <a:xfrm>
            <a:off x="533194" y="3486688"/>
            <a:ext cx="2520000" cy="432000"/>
          </a:xfrm>
          <a:prstGeom prst="roundRect">
            <a:avLst>
              <a:gd name="adj" fmla="val 16053"/>
            </a:avLst>
          </a:prstGeom>
          <a:noFill/>
          <a:ln w="6350" cap="flat" cmpd="sng" algn="ctr">
            <a:solidFill>
              <a:schemeClr val="accent1"/>
            </a:solidFill>
            <a:prstDash val="solid"/>
            <a:round/>
            <a:headEnd type="none" w="med" len="med"/>
            <a:tailEnd type="none" w="sm" len="sm"/>
          </a:ln>
          <a:effectLst/>
        </p:spPr>
        <p:txBody>
          <a:bodyPr vert="horz" wrap="square" lIns="36000" tIns="0" rIns="36000" bIns="0" numCol="1" rtlCol="0" anchor="ctr" anchorCtr="0" compatLnSpc="1">
            <a:prstTxWarp prst="textNoShape">
              <a:avLst/>
            </a:prstTxWarp>
            <a:no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fr-FR" sz="1400" b="1" i="1" u="none" strike="noStrike" kern="0" cap="none" spc="0" normalizeH="0" baseline="0" noProof="0" dirty="0">
                <a:ln>
                  <a:noFill/>
                </a:ln>
                <a:solidFill>
                  <a:schemeClr val="accent1"/>
                </a:solidFill>
                <a:effectLst/>
                <a:uLnTx/>
                <a:uFillTx/>
                <a:cs typeface="Arial" charset="0"/>
              </a:rPr>
              <a:t>Pseudomonas aeruginosa</a:t>
            </a:r>
          </a:p>
        </p:txBody>
      </p:sp>
      <p:sp>
        <p:nvSpPr>
          <p:cNvPr id="69" name="Rectangle: Rounded Corners 44">
            <a:extLst>
              <a:ext uri="{FF2B5EF4-FFF2-40B4-BE49-F238E27FC236}">
                <a16:creationId xmlns:a16="http://schemas.microsoft.com/office/drawing/2014/main" id="{97D75F4B-6C7E-4021-BCE2-18D8E486894E}"/>
              </a:ext>
            </a:extLst>
          </p:cNvPr>
          <p:cNvSpPr/>
          <p:nvPr/>
        </p:nvSpPr>
        <p:spPr bwMode="auto">
          <a:xfrm>
            <a:off x="6950775" y="3486688"/>
            <a:ext cx="1889180" cy="432000"/>
          </a:xfrm>
          <a:prstGeom prst="roundRect">
            <a:avLst>
              <a:gd name="adj" fmla="val 16053"/>
            </a:avLst>
          </a:prstGeom>
          <a:solidFill>
            <a:schemeClr val="bg1"/>
          </a:solidFill>
          <a:ln w="12700" cap="flat" cmpd="sng" algn="ctr">
            <a:solidFill>
              <a:srgbClr val="54A1D8"/>
            </a:solidFill>
            <a:prstDash val="solid"/>
            <a:round/>
            <a:headEnd type="none" w="med" len="med"/>
            <a:tailEnd type="none" w="sm" len="sm"/>
          </a:ln>
          <a:effectLst/>
        </p:spPr>
        <p:txBody>
          <a:bodyPr vert="horz" wrap="square" lIns="0" tIns="0" rIns="0" bIns="0" numCol="1" rtlCol="0" anchor="ctr"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2000" b="1" i="0" u="none" strike="noStrike" kern="0" cap="none" spc="0" normalizeH="0" baseline="0" noProof="0" dirty="0">
                <a:ln>
                  <a:noFill/>
                </a:ln>
                <a:solidFill>
                  <a:srgbClr val="54A1D8"/>
                </a:solidFill>
                <a:effectLst/>
                <a:uLnTx/>
                <a:uFillTx/>
                <a:cs typeface="Arial" charset="0"/>
              </a:rPr>
              <a:t>80%</a:t>
            </a:r>
            <a:endParaRPr kumimoji="0" lang="fr-FR" sz="2000" b="0" i="0" u="none" strike="noStrike" kern="0" cap="none" spc="0" normalizeH="0" baseline="0" noProof="0" dirty="0">
              <a:ln>
                <a:noFill/>
              </a:ln>
              <a:solidFill>
                <a:srgbClr val="54A1D8"/>
              </a:solidFill>
              <a:effectLst/>
              <a:uLnTx/>
              <a:uFillTx/>
              <a:cs typeface="Arial" charset="0"/>
            </a:endParaRPr>
          </a:p>
        </p:txBody>
      </p:sp>
      <p:sp>
        <p:nvSpPr>
          <p:cNvPr id="73" name="Rectangle: Rounded Corners 42">
            <a:extLst>
              <a:ext uri="{FF2B5EF4-FFF2-40B4-BE49-F238E27FC236}">
                <a16:creationId xmlns:a16="http://schemas.microsoft.com/office/drawing/2014/main" id="{3C29500D-1F73-4D14-A7F8-C8652B8AC264}"/>
              </a:ext>
            </a:extLst>
          </p:cNvPr>
          <p:cNvSpPr/>
          <p:nvPr/>
        </p:nvSpPr>
        <p:spPr bwMode="auto">
          <a:xfrm>
            <a:off x="6950775" y="4167138"/>
            <a:ext cx="1889180" cy="432000"/>
          </a:xfrm>
          <a:prstGeom prst="roundRect">
            <a:avLst>
              <a:gd name="adj" fmla="val 22044"/>
            </a:avLst>
          </a:prstGeom>
          <a:noFill/>
          <a:ln w="12700" cap="flat" cmpd="sng" algn="ctr">
            <a:solidFill>
              <a:srgbClr val="0F0E57"/>
            </a:solidFill>
            <a:prstDash val="solid"/>
            <a:round/>
            <a:headEnd type="none" w="med" len="med"/>
            <a:tailEnd type="none" w="sm" len="sm"/>
          </a:ln>
          <a:effectLst/>
        </p:spPr>
        <p:txBody>
          <a:bodyPr vert="horz" wrap="square" lIns="0" tIns="0" rIns="0" bIns="0" numCol="1" rtlCol="0" anchor="ctr"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1400" i="1" u="none" strike="noStrike" kern="0" cap="none" spc="0" normalizeH="0" baseline="0" noProof="0" dirty="0" err="1">
                <a:ln>
                  <a:noFill/>
                </a:ln>
                <a:solidFill>
                  <a:srgbClr val="0F0E57"/>
                </a:solidFill>
                <a:effectLst/>
                <a:uLnTx/>
                <a:uFillTx/>
                <a:cs typeface="Arial" charset="0"/>
              </a:rPr>
              <a:t>n.a</a:t>
            </a:r>
            <a:r>
              <a:rPr kumimoji="0" lang="fr-FR" sz="1400" i="1" u="none" strike="noStrike" kern="0" cap="none" spc="0" normalizeH="0" baseline="0" noProof="0" dirty="0">
                <a:ln>
                  <a:noFill/>
                </a:ln>
                <a:solidFill>
                  <a:srgbClr val="0F0E57"/>
                </a:solidFill>
                <a:effectLst/>
                <a:uLnTx/>
                <a:uFillTx/>
                <a:cs typeface="Arial" charset="0"/>
              </a:rPr>
              <a:t>.</a:t>
            </a:r>
          </a:p>
        </p:txBody>
      </p:sp>
      <p:sp>
        <p:nvSpPr>
          <p:cNvPr id="65" name="Rectangle: Rounded Corners 35">
            <a:extLst>
              <a:ext uri="{FF2B5EF4-FFF2-40B4-BE49-F238E27FC236}">
                <a16:creationId xmlns:a16="http://schemas.microsoft.com/office/drawing/2014/main" id="{49B77EAE-D4FA-40C0-A4E1-91AFA0E0C213}"/>
              </a:ext>
            </a:extLst>
          </p:cNvPr>
          <p:cNvSpPr/>
          <p:nvPr/>
        </p:nvSpPr>
        <p:spPr bwMode="auto">
          <a:xfrm>
            <a:off x="3378452" y="3486688"/>
            <a:ext cx="891622" cy="432000"/>
          </a:xfrm>
          <a:prstGeom prst="roundRect">
            <a:avLst>
              <a:gd name="adj" fmla="val 18050"/>
            </a:avLst>
          </a:prstGeom>
          <a:noFill/>
          <a:ln w="12700" cap="flat" cmpd="sng" algn="ctr">
            <a:solidFill>
              <a:srgbClr val="54A1D8"/>
            </a:solidFill>
            <a:prstDash val="solid"/>
            <a:round/>
            <a:headEnd type="none" w="med" len="med"/>
            <a:tailEnd type="none" w="sm" len="sm"/>
          </a:ln>
          <a:effectLst/>
        </p:spPr>
        <p:txBody>
          <a:bodyPr vert="horz" wrap="square" lIns="180000" tIns="0" rIns="36000" bIns="0" numCol="1" rtlCol="0" anchor="ctr" anchorCtr="0" compatLnSpc="1">
            <a:prstTxWarp prst="textNoShape">
              <a:avLst/>
            </a:prstTxWarp>
            <a:noAutofit/>
          </a:bodyPr>
          <a:lstStyle/>
          <a:p>
            <a:pPr eaLnBrk="0" fontAlgn="base" hangingPunct="0">
              <a:spcBef>
                <a:spcPct val="50000"/>
              </a:spcBef>
              <a:spcAft>
                <a:spcPct val="0"/>
              </a:spcAft>
            </a:pPr>
            <a:r>
              <a:rPr lang="fr-FR" sz="2000" b="1" dirty="0">
                <a:solidFill>
                  <a:srgbClr val="54A1D8"/>
                </a:solidFill>
                <a:cs typeface="Arial" charset="0"/>
              </a:rPr>
              <a:t>4</a:t>
            </a:r>
          </a:p>
        </p:txBody>
      </p:sp>
      <p:pic>
        <p:nvPicPr>
          <p:cNvPr id="43" name="Picture 6" descr="https://static.thenounproject.com/png/1372464-200.png">
            <a:extLst>
              <a:ext uri="{FF2B5EF4-FFF2-40B4-BE49-F238E27FC236}">
                <a16:creationId xmlns:a16="http://schemas.microsoft.com/office/drawing/2014/main" id="{6C0D0408-3D66-4A25-AF4E-43A2208DAC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7126" y="3522274"/>
            <a:ext cx="381600" cy="346569"/>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45" name="Picture 6" descr="https://static.thenounproject.com/png/1372464-200.png">
            <a:extLst>
              <a:ext uri="{FF2B5EF4-FFF2-40B4-BE49-F238E27FC236}">
                <a16:creationId xmlns:a16="http://schemas.microsoft.com/office/drawing/2014/main" id="{7101A85F-D933-4A45-9F83-B156951D11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7126" y="4214907"/>
            <a:ext cx="381600" cy="346569"/>
          </a:xfrm>
          <a:prstGeom prst="rect">
            <a:avLst/>
          </a:prstGeom>
          <a:noFill/>
          <a:ln>
            <a:noFill/>
          </a:ln>
          <a:extLst>
            <a:ext uri="{909E8E84-426E-40dd-AFC4-6F175D3DCCD1}">
              <a14:hiddenFill xmlns:a14="http://schemas.microsoft.com/office/drawing/2010/main" xmlns="">
                <a:solidFill>
                  <a:srgbClr val="FFFFFF"/>
                </a:solidFill>
              </a14:hiddenFill>
            </a:ext>
          </a:extLst>
        </p:spPr>
      </p:pic>
      <p:sp>
        <p:nvSpPr>
          <p:cNvPr id="55" name="Rectangle: Rounded Corners 43">
            <a:extLst>
              <a:ext uri="{FF2B5EF4-FFF2-40B4-BE49-F238E27FC236}">
                <a16:creationId xmlns:a16="http://schemas.microsoft.com/office/drawing/2014/main" id="{23A14F3E-506B-4097-99F3-DF459E029483}"/>
              </a:ext>
            </a:extLst>
          </p:cNvPr>
          <p:cNvSpPr/>
          <p:nvPr/>
        </p:nvSpPr>
        <p:spPr bwMode="auto">
          <a:xfrm>
            <a:off x="6950775" y="2806238"/>
            <a:ext cx="1889180" cy="432000"/>
          </a:xfrm>
          <a:prstGeom prst="roundRect">
            <a:avLst>
              <a:gd name="adj" fmla="val 20047"/>
            </a:avLst>
          </a:prstGeom>
          <a:solidFill>
            <a:schemeClr val="bg1"/>
          </a:solidFill>
          <a:ln w="12700" cap="flat" cmpd="sng" algn="ctr">
            <a:solidFill>
              <a:srgbClr val="6D2371"/>
            </a:solidFill>
            <a:prstDash val="solid"/>
            <a:round/>
            <a:headEnd type="none" w="med" len="med"/>
            <a:tailEnd type="none" w="sm" len="sm"/>
          </a:ln>
          <a:effectLst/>
        </p:spPr>
        <p:txBody>
          <a:bodyPr vert="horz" wrap="square" lIns="0" tIns="0" rIns="36000" bIns="0" numCol="1" rtlCol="0" anchor="ctr"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2000" b="1" i="0" u="none" strike="noStrike" kern="0" cap="none" spc="0" normalizeH="0" baseline="0" noProof="0" dirty="0">
                <a:ln>
                  <a:noFill/>
                </a:ln>
                <a:solidFill>
                  <a:srgbClr val="6D2371"/>
                </a:solidFill>
                <a:effectLst/>
                <a:uLnTx/>
                <a:uFillTx/>
                <a:cs typeface="Arial" charset="0"/>
              </a:rPr>
              <a:t>100%</a:t>
            </a:r>
            <a:endParaRPr kumimoji="0" lang="fr-FR" sz="2000" b="0" i="0" u="none" strike="noStrike" kern="0" cap="none" spc="0" normalizeH="0" baseline="0" noProof="0" dirty="0">
              <a:ln>
                <a:noFill/>
              </a:ln>
              <a:solidFill>
                <a:srgbClr val="6D2371"/>
              </a:solidFill>
              <a:effectLst/>
              <a:uLnTx/>
              <a:uFillTx/>
              <a:cs typeface="Arial" charset="0"/>
            </a:endParaRPr>
          </a:p>
        </p:txBody>
      </p:sp>
      <p:sp>
        <p:nvSpPr>
          <p:cNvPr id="47" name="Organigramme : Extraire 46">
            <a:extLst>
              <a:ext uri="{FF2B5EF4-FFF2-40B4-BE49-F238E27FC236}">
                <a16:creationId xmlns:a16="http://schemas.microsoft.com/office/drawing/2014/main" id="{087B6EAA-5AAF-4C1E-964A-2A0126B022CE}"/>
              </a:ext>
            </a:extLst>
          </p:cNvPr>
          <p:cNvSpPr/>
          <p:nvPr/>
        </p:nvSpPr>
        <p:spPr bwMode="auto">
          <a:xfrm rot="5400000">
            <a:off x="8575787" y="3019941"/>
            <a:ext cx="1554652" cy="198349"/>
          </a:xfrm>
          <a:prstGeom prst="flowChartExtract">
            <a:avLst/>
          </a:prstGeom>
          <a:solidFill>
            <a:srgbClr val="2F8889"/>
          </a:solid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GB" sz="1000" b="0" i="0" u="none" strike="noStrike" kern="0" cap="none" spc="0" normalizeH="0" baseline="0" noProof="0" dirty="0">
              <a:ln>
                <a:noFill/>
              </a:ln>
              <a:solidFill>
                <a:srgbClr val="000000"/>
              </a:solidFill>
              <a:effectLst/>
              <a:uLnTx/>
              <a:uFillTx/>
              <a:cs typeface="Arial" charset="0"/>
            </a:endParaRPr>
          </a:p>
        </p:txBody>
      </p:sp>
      <p:sp>
        <p:nvSpPr>
          <p:cNvPr id="35" name="Rectangle: Rounded Corners 62">
            <a:extLst>
              <a:ext uri="{FF2B5EF4-FFF2-40B4-BE49-F238E27FC236}">
                <a16:creationId xmlns:a16="http://schemas.microsoft.com/office/drawing/2014/main" id="{576619DF-F328-4D54-9531-09771798B4C0}"/>
              </a:ext>
            </a:extLst>
          </p:cNvPr>
          <p:cNvSpPr/>
          <p:nvPr/>
        </p:nvSpPr>
        <p:spPr bwMode="auto">
          <a:xfrm>
            <a:off x="6854817" y="2272475"/>
            <a:ext cx="2096216" cy="432000"/>
          </a:xfrm>
          <a:prstGeom prst="round2SameRect">
            <a:avLst>
              <a:gd name="adj1" fmla="val 29529"/>
              <a:gd name="adj2" fmla="val 0"/>
            </a:avLst>
          </a:prstGeom>
          <a:solidFill>
            <a:schemeClr val="accent5"/>
          </a:solidFill>
          <a:ln w="6350" cap="flat" cmpd="sng" algn="ctr">
            <a:solidFill>
              <a:schemeClr val="accent5"/>
            </a:solidFill>
            <a:prstDash val="solid"/>
            <a:round/>
            <a:headEnd type="none" w="med" len="med"/>
            <a:tailEnd type="none" w="sm" len="sm"/>
          </a:ln>
          <a:effectLst/>
        </p:spPr>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eaLnBrk="0" hangingPunct="0">
              <a:spcBef>
                <a:spcPct val="50000"/>
              </a:spcBef>
            </a:pPr>
            <a:r>
              <a:rPr lang="fr-FR" sz="1000" b="1" dirty="0">
                <a:solidFill>
                  <a:schemeClr val="bg1"/>
                </a:solidFill>
              </a:rPr>
              <a:t>En traitement compassionnel</a:t>
            </a:r>
          </a:p>
        </p:txBody>
      </p:sp>
      <p:sp>
        <p:nvSpPr>
          <p:cNvPr id="36" name="Rectangle: Rounded Corners 76">
            <a:extLst>
              <a:ext uri="{FF2B5EF4-FFF2-40B4-BE49-F238E27FC236}">
                <a16:creationId xmlns:a16="http://schemas.microsoft.com/office/drawing/2014/main" id="{C92A81AC-454A-4F27-BFF5-B1BCB3BC0E9B}"/>
              </a:ext>
            </a:extLst>
          </p:cNvPr>
          <p:cNvSpPr/>
          <p:nvPr/>
        </p:nvSpPr>
        <p:spPr bwMode="auto">
          <a:xfrm>
            <a:off x="6854817" y="2287172"/>
            <a:ext cx="2096216" cy="1721048"/>
          </a:xfrm>
          <a:prstGeom prst="roundRect">
            <a:avLst>
              <a:gd name="adj" fmla="val 5903"/>
            </a:avLst>
          </a:prstGeom>
          <a:noFill/>
          <a:ln w="19050" cap="flat" cmpd="sng" algn="ctr">
            <a:solidFill>
              <a:schemeClr val="accent5"/>
            </a:solid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noAutofit/>
          </a:bodyPr>
          <a:lstStyle/>
          <a:p>
            <a:pPr eaLnBrk="0" hangingPunct="0">
              <a:spcBef>
                <a:spcPts val="0"/>
              </a:spcBef>
            </a:pPr>
            <a:endParaRPr lang="en-GB" dirty="0"/>
          </a:p>
        </p:txBody>
      </p:sp>
      <p:sp>
        <p:nvSpPr>
          <p:cNvPr id="33" name="Rectangle: Rounded Corners 62">
            <a:extLst>
              <a:ext uri="{FF2B5EF4-FFF2-40B4-BE49-F238E27FC236}">
                <a16:creationId xmlns:a16="http://schemas.microsoft.com/office/drawing/2014/main" id="{4306297C-3934-487E-BD0E-B69690B54007}"/>
              </a:ext>
            </a:extLst>
          </p:cNvPr>
          <p:cNvSpPr/>
          <p:nvPr/>
        </p:nvSpPr>
        <p:spPr bwMode="auto">
          <a:xfrm>
            <a:off x="3240968" y="2274312"/>
            <a:ext cx="3418624" cy="432000"/>
          </a:xfrm>
          <a:prstGeom prst="round2SameRect">
            <a:avLst>
              <a:gd name="adj1" fmla="val 29529"/>
              <a:gd name="adj2" fmla="val 0"/>
            </a:avLst>
          </a:prstGeom>
          <a:solidFill>
            <a:schemeClr val="accent5"/>
          </a:solidFill>
          <a:ln w="6350" cap="flat" cmpd="sng" algn="ctr">
            <a:solidFill>
              <a:schemeClr val="accent5"/>
            </a:solidFill>
            <a:prstDash val="solid"/>
            <a:round/>
            <a:headEnd type="none" w="med" len="med"/>
            <a:tailEnd type="none" w="sm" len="sm"/>
          </a:ln>
          <a:effectLst/>
        </p:spPr>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eaLnBrk="0" hangingPunct="0">
              <a:spcBef>
                <a:spcPct val="50000"/>
              </a:spcBef>
            </a:pPr>
            <a:r>
              <a:rPr lang="fr-FR" sz="1000" b="1" dirty="0">
                <a:solidFill>
                  <a:schemeClr val="bg1"/>
                </a:solidFill>
              </a:rPr>
              <a:t>Avantages thérapeutiques</a:t>
            </a:r>
          </a:p>
        </p:txBody>
      </p:sp>
      <p:sp>
        <p:nvSpPr>
          <p:cNvPr id="34" name="Rectangle: Rounded Corners 76">
            <a:extLst>
              <a:ext uri="{FF2B5EF4-FFF2-40B4-BE49-F238E27FC236}">
                <a16:creationId xmlns:a16="http://schemas.microsoft.com/office/drawing/2014/main" id="{21916201-716A-48D2-8ED9-E894A0BDA004}"/>
              </a:ext>
            </a:extLst>
          </p:cNvPr>
          <p:cNvSpPr/>
          <p:nvPr/>
        </p:nvSpPr>
        <p:spPr bwMode="auto">
          <a:xfrm>
            <a:off x="3240968" y="2289008"/>
            <a:ext cx="3418624" cy="2383259"/>
          </a:xfrm>
          <a:prstGeom prst="roundRect">
            <a:avLst>
              <a:gd name="adj" fmla="val 5903"/>
            </a:avLst>
          </a:prstGeom>
          <a:noFill/>
          <a:ln w="19050" cap="flat" cmpd="sng" algn="ctr">
            <a:solidFill>
              <a:schemeClr val="accent5"/>
            </a:solid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noAutofit/>
          </a:bodyPr>
          <a:lstStyle/>
          <a:p>
            <a:pPr eaLnBrk="0" hangingPunct="0">
              <a:spcBef>
                <a:spcPts val="0"/>
              </a:spcBef>
            </a:pPr>
            <a:endParaRPr lang="en-GB" dirty="0"/>
          </a:p>
        </p:txBody>
      </p:sp>
      <p:sp>
        <p:nvSpPr>
          <p:cNvPr id="8" name="Espace réservé du texte 7">
            <a:extLst>
              <a:ext uri="{FF2B5EF4-FFF2-40B4-BE49-F238E27FC236}">
                <a16:creationId xmlns:a16="http://schemas.microsoft.com/office/drawing/2014/main" id="{8D07AD11-60C9-452B-AEAF-688B1CA1E424}"/>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3448691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6D7251-2E18-4F49-A8A5-B619DBC65F21}"/>
              </a:ext>
            </a:extLst>
          </p:cNvPr>
          <p:cNvSpPr>
            <a:spLocks noGrp="1"/>
          </p:cNvSpPr>
          <p:nvPr>
            <p:ph type="title"/>
          </p:nvPr>
        </p:nvSpPr>
        <p:spPr/>
        <p:txBody>
          <a:bodyPr/>
          <a:lstStyle/>
          <a:p>
            <a:r>
              <a:rPr lang="fr-FR" dirty="0"/>
              <a:t>1</a:t>
            </a:r>
            <a:r>
              <a:rPr lang="fr-FR" baseline="30000" dirty="0"/>
              <a:t>ère</a:t>
            </a:r>
            <a:r>
              <a:rPr lang="fr-FR" dirty="0"/>
              <a:t> cible de Pherecydes : </a:t>
            </a:r>
            <a:r>
              <a:rPr lang="fr-FR" i="1" dirty="0">
                <a:solidFill>
                  <a:srgbClr val="6D2371"/>
                </a:solidFill>
              </a:rPr>
              <a:t>Staphylococcus aureus </a:t>
            </a:r>
            <a:r>
              <a:rPr lang="fr-FR" dirty="0">
                <a:solidFill>
                  <a:srgbClr val="6D2371"/>
                </a:solidFill>
              </a:rPr>
              <a:t>(Staphylocoque doré)</a:t>
            </a:r>
          </a:p>
        </p:txBody>
      </p:sp>
      <p:sp>
        <p:nvSpPr>
          <p:cNvPr id="6" name="Espace réservé du pied de page 5">
            <a:extLst>
              <a:ext uri="{FF2B5EF4-FFF2-40B4-BE49-F238E27FC236}">
                <a16:creationId xmlns:a16="http://schemas.microsoft.com/office/drawing/2014/main" id="{8DEFEF42-F94D-4FF3-A8A7-02EC3BF137DF}"/>
              </a:ext>
            </a:extLst>
          </p:cNvPr>
          <p:cNvSpPr>
            <a:spLocks noGrp="1"/>
          </p:cNvSpPr>
          <p:nvPr>
            <p:ph type="ftr" sz="quarter" idx="11"/>
          </p:nvPr>
        </p:nvSpPr>
        <p:spPr>
          <a:xfrm>
            <a:off x="212986" y="6564072"/>
            <a:ext cx="3950641" cy="293927"/>
          </a:xfrm>
        </p:spPr>
        <p:txBody>
          <a:bodyPr/>
          <a:lstStyle/>
          <a:p>
            <a:pPr marL="12700">
              <a:lnSpc>
                <a:spcPct val="100000"/>
              </a:lnSpc>
              <a:spcBef>
                <a:spcPts val="130"/>
              </a:spcBef>
            </a:pPr>
            <a:r>
              <a:rPr lang="fr-FR" sz="900" spc="-5" dirty="0" err="1">
                <a:solidFill>
                  <a:srgbClr val="7E7E7E"/>
                </a:solidFill>
                <a:latin typeface="Arial" panose="020B0604020202020204" pitchFamily="34" charset="0"/>
                <a:cs typeface="Arial" panose="020B0604020202020204" pitchFamily="34" charset="0"/>
              </a:rPr>
              <a:t>Adebiotech</a:t>
            </a:r>
            <a:r>
              <a:rPr lang="fr-FR" sz="900" spc="-5" dirty="0">
                <a:solidFill>
                  <a:srgbClr val="7E7E7E"/>
                </a:solidFill>
                <a:latin typeface="Arial" panose="020B0604020202020204" pitchFamily="34" charset="0"/>
                <a:cs typeface="Arial" panose="020B0604020202020204" pitchFamily="34" charset="0"/>
              </a:rPr>
              <a:t>:  Approches innovantes en santé humaine, animale et environnementale dans la lutte contre l’antibiorésistance-16 septembre 2021</a:t>
            </a:r>
            <a:endParaRPr lang="fr-FR" sz="900" dirty="0">
              <a:latin typeface="Arial" panose="020B0604020202020204" pitchFamily="34" charset="0"/>
              <a:cs typeface="Arial" panose="020B0604020202020204" pitchFamily="34" charset="0"/>
            </a:endParaRPr>
          </a:p>
        </p:txBody>
      </p:sp>
      <p:sp>
        <p:nvSpPr>
          <p:cNvPr id="7" name="Espace réservé du numéro de diapositive 6">
            <a:extLst>
              <a:ext uri="{FF2B5EF4-FFF2-40B4-BE49-F238E27FC236}">
                <a16:creationId xmlns:a16="http://schemas.microsoft.com/office/drawing/2014/main" id="{C8C82F58-C1FD-4DB0-9A7A-126B649C2770}"/>
              </a:ext>
            </a:extLst>
          </p:cNvPr>
          <p:cNvSpPr>
            <a:spLocks noGrp="1"/>
          </p:cNvSpPr>
          <p:nvPr>
            <p:ph type="sldNum" sz="quarter" idx="12"/>
          </p:nvPr>
        </p:nvSpPr>
        <p:spPr/>
        <p:txBody>
          <a:bodyPr/>
          <a:lstStyle/>
          <a:p>
            <a:pPr>
              <a:defRPr/>
            </a:pPr>
            <a:fld id="{D9DF8CC8-2FEE-4E40-BA58-422935C57357}" type="slidenum">
              <a:rPr lang="en-US" smtClean="0"/>
              <a:pPr>
                <a:defRPr/>
              </a:pPr>
              <a:t>14</a:t>
            </a:fld>
            <a:endParaRPr lang="en-US" dirty="0"/>
          </a:p>
        </p:txBody>
      </p:sp>
      <p:sp>
        <p:nvSpPr>
          <p:cNvPr id="11" name="subtitle">
            <a:extLst>
              <a:ext uri="{FF2B5EF4-FFF2-40B4-BE49-F238E27FC236}">
                <a16:creationId xmlns:a16="http://schemas.microsoft.com/office/drawing/2014/main" id="{59702EF0-C361-4709-B454-BCEB427F679A}"/>
              </a:ext>
            </a:extLst>
          </p:cNvPr>
          <p:cNvSpPr txBox="1">
            <a:spLocks/>
          </p:cNvSpPr>
          <p:nvPr>
            <p:custDataLst>
              <p:tags r:id="rId1"/>
            </p:custDataLst>
          </p:nvPr>
        </p:nvSpPr>
        <p:spPr>
          <a:xfrm>
            <a:off x="2085974" y="1607019"/>
            <a:ext cx="8534951" cy="792000"/>
          </a:xfrm>
          <a:prstGeom prst="rect">
            <a:avLst/>
          </a:prstGeom>
        </p:spPr>
        <p:txBody>
          <a:bodyPr lIns="0" tIns="36000" rIns="0" bIns="36000"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6921" indent="-326921">
              <a:lnSpc>
                <a:spcPct val="150000"/>
              </a:lnSpc>
              <a:spcBef>
                <a:spcPts val="0"/>
              </a:spcBef>
              <a:spcAft>
                <a:spcPts val="300"/>
              </a:spcAft>
              <a:buClr>
                <a:srgbClr val="6D2371"/>
              </a:buClr>
              <a:buSzPct val="80000"/>
              <a:buFont typeface="Wingdings 2" panose="05020102010507070707" pitchFamily="18" charset="2"/>
              <a:buChar char=""/>
            </a:pPr>
            <a:r>
              <a:rPr lang="fr-FR" sz="1200" b="1" dirty="0"/>
              <a:t>2</a:t>
            </a:r>
            <a:r>
              <a:rPr lang="fr-FR" sz="1200" b="1" baseline="30000" dirty="0"/>
              <a:t>ème</a:t>
            </a:r>
            <a:r>
              <a:rPr lang="fr-FR" sz="1200" b="1" dirty="0"/>
              <a:t> bactérie la plus responsable d’infections nosocomiales </a:t>
            </a:r>
          </a:p>
          <a:p>
            <a:pPr marL="326921" indent="-326921">
              <a:lnSpc>
                <a:spcPct val="150000"/>
              </a:lnSpc>
              <a:spcBef>
                <a:spcPts val="0"/>
              </a:spcBef>
              <a:spcAft>
                <a:spcPts val="300"/>
              </a:spcAft>
              <a:buClr>
                <a:srgbClr val="6D2371"/>
              </a:buClr>
              <a:buSzPct val="80000"/>
              <a:buFont typeface="Wingdings 2" panose="05020102010507070707" pitchFamily="18" charset="2"/>
              <a:buChar char=""/>
            </a:pPr>
            <a:r>
              <a:rPr lang="fr-FR" sz="1200" b="1" dirty="0"/>
              <a:t>Priorité mondiale élevée selon l’OMS</a:t>
            </a:r>
            <a:r>
              <a:rPr lang="fr-FR" sz="1200" b="1" baseline="30000" dirty="0"/>
              <a:t>1</a:t>
            </a:r>
          </a:p>
          <a:p>
            <a:pPr marL="326921" indent="-326921">
              <a:lnSpc>
                <a:spcPct val="150000"/>
              </a:lnSpc>
              <a:spcBef>
                <a:spcPts val="0"/>
              </a:spcBef>
              <a:spcAft>
                <a:spcPts val="300"/>
              </a:spcAft>
              <a:buClr>
                <a:srgbClr val="6D2371"/>
              </a:buClr>
              <a:buSzPct val="80000"/>
              <a:buFont typeface="Wingdings 2" panose="05020102010507070707" pitchFamily="18" charset="2"/>
              <a:buChar char=""/>
            </a:pPr>
            <a:r>
              <a:rPr lang="fr-FR" sz="1200" b="1" dirty="0"/>
              <a:t>&gt;25% des infections au </a:t>
            </a:r>
            <a:r>
              <a:rPr lang="fr-FR" sz="1200" b="1" i="1" dirty="0"/>
              <a:t>Staphylococcus aureus</a:t>
            </a:r>
            <a:r>
              <a:rPr lang="fr-FR" sz="1200" b="1" dirty="0"/>
              <a:t> sont résistantes</a:t>
            </a:r>
          </a:p>
        </p:txBody>
      </p:sp>
      <p:grpSp>
        <p:nvGrpSpPr>
          <p:cNvPr id="33" name="Groupe 32">
            <a:extLst>
              <a:ext uri="{FF2B5EF4-FFF2-40B4-BE49-F238E27FC236}">
                <a16:creationId xmlns:a16="http://schemas.microsoft.com/office/drawing/2014/main" id="{5299C7E1-8159-4215-A654-A122C896CB56}"/>
              </a:ext>
            </a:extLst>
          </p:cNvPr>
          <p:cNvGrpSpPr/>
          <p:nvPr/>
        </p:nvGrpSpPr>
        <p:grpSpPr>
          <a:xfrm>
            <a:off x="10879718" y="342198"/>
            <a:ext cx="1102316" cy="988327"/>
            <a:chOff x="8252195" y="786042"/>
            <a:chExt cx="1102316" cy="988327"/>
          </a:xfrm>
        </p:grpSpPr>
        <p:sp>
          <p:nvSpPr>
            <p:cNvPr id="34" name="Ellipse 33">
              <a:extLst>
                <a:ext uri="{FF2B5EF4-FFF2-40B4-BE49-F238E27FC236}">
                  <a16:creationId xmlns:a16="http://schemas.microsoft.com/office/drawing/2014/main" id="{747E4D1A-6889-4BB7-BFE7-836867A994E6}"/>
                </a:ext>
              </a:extLst>
            </p:cNvPr>
            <p:cNvSpPr/>
            <p:nvPr/>
          </p:nvSpPr>
          <p:spPr bwMode="auto">
            <a:xfrm>
              <a:off x="8480155" y="977431"/>
              <a:ext cx="625167" cy="598874"/>
            </a:xfrm>
            <a:prstGeom prst="ellipse">
              <a:avLst/>
            </a:prstGeom>
            <a:noFill/>
            <a:ln w="6350" cap="flat" cmpd="sng" algn="ctr">
              <a:noFill/>
              <a:prstDash val="solid"/>
              <a:round/>
              <a:headEnd type="none" w="med" len="med"/>
              <a:tailEnd type="none" w="sm" len="sm"/>
            </a:ln>
            <a:effectLst/>
          </p:spPr>
          <p:txBody>
            <a:bodyPr rot="0" spcFirstLastPara="0" vertOverflow="overflow" horzOverflow="overflow" vert="horz" wrap="square" lIns="33231" tIns="33231" rIns="33231" bIns="33231" numCol="1" spcCol="0" rtlCol="0" fromWordArt="0" anchor="t" anchorCtr="0" forceAA="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fr-FR" sz="923" b="0" i="0" u="none" strike="noStrike" kern="0" cap="none" spc="0" normalizeH="0" baseline="0" dirty="0">
                <a:ln>
                  <a:noFill/>
                </a:ln>
                <a:solidFill>
                  <a:srgbClr val="000000"/>
                </a:solidFill>
                <a:effectLst/>
                <a:uLnTx/>
                <a:uFillTx/>
                <a:cs typeface="Arial" charset="0"/>
              </a:endParaRPr>
            </a:p>
          </p:txBody>
        </p:sp>
        <p:sp>
          <p:nvSpPr>
            <p:cNvPr id="35" name="Ellipse 34">
              <a:extLst>
                <a:ext uri="{FF2B5EF4-FFF2-40B4-BE49-F238E27FC236}">
                  <a16:creationId xmlns:a16="http://schemas.microsoft.com/office/drawing/2014/main" id="{571B7267-F6FB-4609-A4C1-08CF84B8A546}"/>
                </a:ext>
              </a:extLst>
            </p:cNvPr>
            <p:cNvSpPr/>
            <p:nvPr/>
          </p:nvSpPr>
          <p:spPr bwMode="auto">
            <a:xfrm>
              <a:off x="8311416" y="786042"/>
              <a:ext cx="828000" cy="828000"/>
            </a:xfrm>
            <a:prstGeom prst="ellipse">
              <a:avLst/>
            </a:prstGeom>
            <a:solidFill>
              <a:srgbClr val="FFFFFF">
                <a:lumMod val="85000"/>
              </a:srgbClr>
            </a:solid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fr-FR" sz="1000" b="0" i="0" u="none" strike="noStrike" kern="0" cap="none" spc="0" normalizeH="0" baseline="0" dirty="0">
                <a:ln>
                  <a:noFill/>
                </a:ln>
                <a:solidFill>
                  <a:srgbClr val="000000"/>
                </a:solidFill>
                <a:effectLst/>
                <a:uLnTx/>
                <a:uFillTx/>
                <a:cs typeface="Arial" charset="0"/>
              </a:endParaRPr>
            </a:p>
          </p:txBody>
        </p:sp>
        <p:pic>
          <p:nvPicPr>
            <p:cNvPr id="36" name="Image 35">
              <a:extLst>
                <a:ext uri="{FF2B5EF4-FFF2-40B4-BE49-F238E27FC236}">
                  <a16:creationId xmlns:a16="http://schemas.microsoft.com/office/drawing/2014/main" id="{19843EB6-EAD2-4F36-B022-91BC1B935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5979" y="918420"/>
              <a:ext cx="598874" cy="598874"/>
            </a:xfrm>
            <a:prstGeom prst="rect">
              <a:avLst/>
            </a:prstGeom>
          </p:spPr>
        </p:pic>
        <p:sp>
          <p:nvSpPr>
            <p:cNvPr id="37" name="Ellipse 36">
              <a:extLst>
                <a:ext uri="{FF2B5EF4-FFF2-40B4-BE49-F238E27FC236}">
                  <a16:creationId xmlns:a16="http://schemas.microsoft.com/office/drawing/2014/main" id="{32A61517-3233-4B6C-8252-F085097B268C}"/>
                </a:ext>
              </a:extLst>
            </p:cNvPr>
            <p:cNvSpPr/>
            <p:nvPr/>
          </p:nvSpPr>
          <p:spPr bwMode="auto">
            <a:xfrm>
              <a:off x="8865252" y="1286757"/>
              <a:ext cx="489259" cy="487612"/>
            </a:xfrm>
            <a:prstGeom prst="ellipse">
              <a:avLst/>
            </a:prstGeom>
            <a:solidFill>
              <a:srgbClr val="FFFFFF"/>
            </a:solidFill>
            <a:ln w="6350" cap="flat" cmpd="sng" algn="ctr">
              <a:noFill/>
              <a:prstDash val="solid"/>
              <a:round/>
              <a:headEnd type="none" w="med" len="med"/>
              <a:tailEnd type="none" w="sm" len="sm"/>
            </a:ln>
            <a:effectLst>
              <a:outerShdw blurRad="63500" sx="102000" sy="102000" algn="ctr" rotWithShape="0">
                <a:prstClr val="black">
                  <a:alpha val="40000"/>
                </a:prstClr>
              </a:outerShdw>
            </a:effectLst>
          </p:spPr>
          <p:txBody>
            <a:bodyPr vert="horz" wrap="square" lIns="36000" tIns="36000" rIns="36000" bIns="36000" numCol="1" rtlCol="0" anchor="ctr"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1000" b="1" i="0" u="none" strike="noStrike" kern="0" cap="none" spc="0" normalizeH="0" baseline="0" dirty="0">
                  <a:ln>
                    <a:noFill/>
                  </a:ln>
                  <a:solidFill>
                    <a:srgbClr val="6D2371"/>
                  </a:solidFill>
                  <a:effectLst/>
                  <a:uLnTx/>
                  <a:uFillTx/>
                  <a:cs typeface="Arial" charset="0"/>
                </a:rPr>
                <a:t>#2/3</a:t>
              </a:r>
            </a:p>
          </p:txBody>
        </p:sp>
        <p:sp>
          <p:nvSpPr>
            <p:cNvPr id="38" name="Rectangle 37">
              <a:extLst>
                <a:ext uri="{FF2B5EF4-FFF2-40B4-BE49-F238E27FC236}">
                  <a16:creationId xmlns:a16="http://schemas.microsoft.com/office/drawing/2014/main" id="{593D0F92-A6CE-4EE5-9B1C-9E6F83B4C6F1}"/>
                </a:ext>
              </a:extLst>
            </p:cNvPr>
            <p:cNvSpPr/>
            <p:nvPr/>
          </p:nvSpPr>
          <p:spPr bwMode="auto">
            <a:xfrm rot="1440000">
              <a:off x="8252195" y="995478"/>
              <a:ext cx="842892" cy="675083"/>
            </a:xfrm>
            <a:prstGeom prst="rect">
              <a:avLst/>
            </a:prstGeom>
            <a:noFill/>
            <a:ln w="6350" cap="flat" cmpd="sng" algn="ctr">
              <a:noFill/>
              <a:prstDash val="solid"/>
              <a:round/>
              <a:headEnd type="none" w="med" len="med"/>
              <a:tailEnd type="none" w="sm" len="sm"/>
            </a:ln>
            <a:effectLst>
              <a:outerShdw blurRad="63500" sx="102000" sy="102000" algn="ctr" rotWithShape="0">
                <a:prstClr val="black">
                  <a:alpha val="40000"/>
                </a:prstClr>
              </a:outerShdw>
            </a:effectLst>
          </p:spPr>
          <p:txBody>
            <a:bodyPr vert="horz" wrap="square" lIns="36000" tIns="36000" rIns="36000" bIns="36000" numCol="1" rtlCol="0" anchor="ctr" anchorCtr="0" compatLnSpc="1">
              <a:prstTxWarp prst="textArchDown">
                <a:avLst>
                  <a:gd name="adj" fmla="val 16343946"/>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1000" b="0" i="0" u="none" strike="noStrike" kern="0" cap="none" spc="0" normalizeH="0" baseline="0" dirty="0">
                  <a:ln>
                    <a:noFill/>
                  </a:ln>
                  <a:solidFill>
                    <a:srgbClr val="1A426F"/>
                  </a:solidFill>
                  <a:effectLst/>
                  <a:uLnTx/>
                  <a:uFillTx/>
                  <a:cs typeface="Arial" charset="0"/>
                </a:rPr>
                <a:t>High Priority</a:t>
              </a:r>
            </a:p>
          </p:txBody>
        </p:sp>
      </p:grpSp>
      <p:sp>
        <p:nvSpPr>
          <p:cNvPr id="41" name="Espace réservé du contenu 2">
            <a:extLst>
              <a:ext uri="{FF2B5EF4-FFF2-40B4-BE49-F238E27FC236}">
                <a16:creationId xmlns:a16="http://schemas.microsoft.com/office/drawing/2014/main" id="{432EFC45-DDE7-4260-8579-5E92E7F2432F}"/>
              </a:ext>
            </a:extLst>
          </p:cNvPr>
          <p:cNvSpPr txBox="1">
            <a:spLocks/>
          </p:cNvSpPr>
          <p:nvPr/>
        </p:nvSpPr>
        <p:spPr>
          <a:xfrm>
            <a:off x="3192227" y="3657997"/>
            <a:ext cx="7473044" cy="1152000"/>
          </a:xfrm>
          <a:prstGeom prst="rect">
            <a:avLst/>
          </a:prstGeom>
        </p:spPr>
        <p:txBody>
          <a:bodyPr lIns="0" tIns="36000" rIns="0" bIns="36000" anchor="ctr" anchorCtr="0"/>
          <a:lstStyle>
            <a:lvl1pPr marL="326921" indent="-326921" algn="l" defTabSz="914400" rtl="0" eaLnBrk="1" latinLnBrk="0" hangingPunct="1">
              <a:lnSpc>
                <a:spcPct val="100000"/>
              </a:lnSpc>
              <a:spcBef>
                <a:spcPts val="0"/>
              </a:spcBef>
              <a:spcAft>
                <a:spcPts val="600"/>
              </a:spcAft>
              <a:buClr>
                <a:srgbClr val="6D2371"/>
              </a:buClr>
              <a:buSzPct val="80000"/>
              <a:buFont typeface="Wingdings 2" panose="05020102010507070707" pitchFamily="18" charset="2"/>
              <a:buChar char=""/>
              <a:defRPr sz="2000" b="1" kern="1200">
                <a:solidFill>
                  <a:schemeClr val="tx1"/>
                </a:solidFill>
                <a:latin typeface="+mn-lt"/>
                <a:ea typeface="Open Sans" panose="020B0606030504020204"/>
                <a:cs typeface="Open Sans" panose="020B0606030504020204"/>
              </a:defRPr>
            </a:lvl1pPr>
            <a:lvl2pPr marL="652402" indent="-325481" algn="l" defTabSz="914400" rtl="0" eaLnBrk="1" latinLnBrk="0" hangingPunct="1">
              <a:lnSpc>
                <a:spcPct val="100000"/>
              </a:lnSpc>
              <a:spcBef>
                <a:spcPts val="0"/>
              </a:spcBef>
              <a:spcAft>
                <a:spcPts val="600"/>
              </a:spcAft>
              <a:buClr>
                <a:srgbClr val="6D2371"/>
              </a:buClr>
              <a:buFontTx/>
              <a:buChar char="─"/>
              <a:defRPr sz="1800" kern="1200">
                <a:solidFill>
                  <a:schemeClr val="tx1"/>
                </a:solidFill>
                <a:latin typeface="+mn-lt"/>
                <a:ea typeface="Open Sans" panose="020B0606030504020204"/>
                <a:cs typeface="Open Sans" panose="020B0606030504020204"/>
              </a:defRPr>
            </a:lvl2pPr>
            <a:lvl3pPr marL="908754" indent="-256352" algn="l" defTabSz="914400" rtl="0" eaLnBrk="1" latinLnBrk="0" hangingPunct="1">
              <a:lnSpc>
                <a:spcPct val="100000"/>
              </a:lnSpc>
              <a:spcBef>
                <a:spcPts val="0"/>
              </a:spcBef>
              <a:spcAft>
                <a:spcPts val="600"/>
              </a:spcAft>
              <a:buClr>
                <a:srgbClr val="6D2371"/>
              </a:buClr>
              <a:buSzPct val="60000"/>
              <a:buFont typeface="Wingdings" panose="05000000000000000000" pitchFamily="2" charset="2"/>
              <a:buChar char=""/>
              <a:defRPr sz="1800" kern="1200">
                <a:solidFill>
                  <a:schemeClr val="tx1"/>
                </a:solidFill>
                <a:latin typeface="+mn-lt"/>
                <a:ea typeface="Open Sans" panose="020B0606030504020204"/>
                <a:cs typeface="Open Sans" panose="020B0606030504020204"/>
              </a:defRPr>
            </a:lvl3pPr>
            <a:lvl4pPr marL="1306244" indent="-326921" algn="l" defTabSz="914400" rtl="0" eaLnBrk="1" latinLnBrk="0" hangingPunct="1">
              <a:lnSpc>
                <a:spcPct val="100000"/>
              </a:lnSpc>
              <a:spcBef>
                <a:spcPts val="0"/>
              </a:spcBef>
              <a:spcAft>
                <a:spcPts val="600"/>
              </a:spcAft>
              <a:buClr>
                <a:srgbClr val="6D2371"/>
              </a:buClr>
              <a:buFontTx/>
              <a:buChar char="─"/>
              <a:defRPr sz="1800" kern="1200">
                <a:solidFill>
                  <a:schemeClr val="tx1"/>
                </a:solidFill>
                <a:latin typeface="+mn-lt"/>
                <a:ea typeface="Open Sans" panose="020B0606030504020204"/>
                <a:cs typeface="Open Sans" panose="020B0606030504020204"/>
              </a:defRPr>
            </a:lvl4pPr>
            <a:lvl5pPr marL="1636044" indent="-329802" algn="l" defTabSz="914400" rtl="0" eaLnBrk="1" latinLnBrk="0" hangingPunct="1">
              <a:lnSpc>
                <a:spcPct val="100000"/>
              </a:lnSpc>
              <a:spcBef>
                <a:spcPts val="0"/>
              </a:spcBef>
              <a:spcAft>
                <a:spcPts val="600"/>
              </a:spcAft>
              <a:buClr>
                <a:srgbClr val="6D2371"/>
              </a:buClr>
              <a:buSzPct val="60000"/>
              <a:buFont typeface="Courier New" panose="02070309020205020404" pitchFamily="49" charset="0"/>
              <a:buChar char="o"/>
              <a:defRPr sz="1800" kern="1200">
                <a:solidFill>
                  <a:schemeClr val="tx1"/>
                </a:solidFill>
                <a:latin typeface="+mn-lt"/>
                <a:ea typeface="Open Sans" panose="020B0606030504020204"/>
                <a:cs typeface="Open Sans" panose="020B0606030504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00"/>
              </a:spcAft>
            </a:pPr>
            <a:r>
              <a:rPr lang="fr-FR" sz="1200" b="0" dirty="0"/>
              <a:t>2 études toxicologiques n'ont révélé aucun signe de toxicité :</a:t>
            </a:r>
          </a:p>
          <a:p>
            <a:pPr lvl="1">
              <a:spcAft>
                <a:spcPts val="300"/>
              </a:spcAft>
            </a:pPr>
            <a:r>
              <a:rPr lang="fr-FR" sz="1200" dirty="0"/>
              <a:t>étude de toxicité aiguë sur des souris a été réalisée sur des souris</a:t>
            </a:r>
          </a:p>
          <a:p>
            <a:pPr lvl="1">
              <a:spcAft>
                <a:spcPts val="300"/>
              </a:spcAft>
            </a:pPr>
            <a:r>
              <a:rPr lang="fr-FR" sz="1200" dirty="0"/>
              <a:t>étude de tolérance locale et de toxicité de 21 jours a été réalisée sur des mini-porcs </a:t>
            </a:r>
          </a:p>
          <a:p>
            <a:pPr>
              <a:spcAft>
                <a:spcPts val="300"/>
              </a:spcAft>
            </a:pPr>
            <a:r>
              <a:rPr lang="fr-FR" sz="1200" b="0" dirty="0"/>
              <a:t>Activité lytique démontrée dans un biofilm</a:t>
            </a:r>
          </a:p>
        </p:txBody>
      </p:sp>
      <p:sp>
        <p:nvSpPr>
          <p:cNvPr id="42" name="Espace réservé du contenu 2">
            <a:extLst>
              <a:ext uri="{FF2B5EF4-FFF2-40B4-BE49-F238E27FC236}">
                <a16:creationId xmlns:a16="http://schemas.microsoft.com/office/drawing/2014/main" id="{C1662E72-BED4-4481-83A8-9D794E135086}"/>
              </a:ext>
            </a:extLst>
          </p:cNvPr>
          <p:cNvSpPr txBox="1">
            <a:spLocks/>
          </p:cNvSpPr>
          <p:nvPr/>
        </p:nvSpPr>
        <p:spPr>
          <a:xfrm>
            <a:off x="3192227" y="5232019"/>
            <a:ext cx="7473044" cy="792000"/>
          </a:xfrm>
          <a:prstGeom prst="rect">
            <a:avLst/>
          </a:prstGeom>
        </p:spPr>
        <p:txBody>
          <a:bodyPr lIns="0" tIns="36000" rIns="0" bIns="36000" anchor="ctr" anchorCtr="0"/>
          <a:lstStyle>
            <a:lvl1pPr marL="326921" indent="-326921" algn="l" defTabSz="914400" rtl="0" eaLnBrk="1" latinLnBrk="0" hangingPunct="1">
              <a:lnSpc>
                <a:spcPct val="100000"/>
              </a:lnSpc>
              <a:spcBef>
                <a:spcPts val="0"/>
              </a:spcBef>
              <a:spcAft>
                <a:spcPts val="600"/>
              </a:spcAft>
              <a:buClr>
                <a:srgbClr val="6D2371"/>
              </a:buClr>
              <a:buSzPct val="80000"/>
              <a:buFont typeface="Wingdings 2" panose="05020102010507070707" pitchFamily="18" charset="2"/>
              <a:buChar char=""/>
              <a:defRPr sz="2000" b="1" kern="1200">
                <a:solidFill>
                  <a:schemeClr val="tx1"/>
                </a:solidFill>
                <a:latin typeface="+mn-lt"/>
                <a:ea typeface="Open Sans" panose="020B0606030504020204"/>
                <a:cs typeface="Open Sans" panose="020B0606030504020204"/>
              </a:defRPr>
            </a:lvl1pPr>
            <a:lvl2pPr marL="652402" indent="-325481" algn="l" defTabSz="914400" rtl="0" eaLnBrk="1" latinLnBrk="0" hangingPunct="1">
              <a:lnSpc>
                <a:spcPct val="100000"/>
              </a:lnSpc>
              <a:spcBef>
                <a:spcPts val="0"/>
              </a:spcBef>
              <a:spcAft>
                <a:spcPts val="600"/>
              </a:spcAft>
              <a:buClr>
                <a:srgbClr val="6D2371"/>
              </a:buClr>
              <a:buFontTx/>
              <a:buChar char="─"/>
              <a:defRPr sz="1800" kern="1200">
                <a:solidFill>
                  <a:schemeClr val="tx1"/>
                </a:solidFill>
                <a:latin typeface="+mn-lt"/>
                <a:ea typeface="Open Sans" panose="020B0606030504020204"/>
                <a:cs typeface="Open Sans" panose="020B0606030504020204"/>
              </a:defRPr>
            </a:lvl2pPr>
            <a:lvl3pPr marL="908754" indent="-256352" algn="l" defTabSz="914400" rtl="0" eaLnBrk="1" latinLnBrk="0" hangingPunct="1">
              <a:lnSpc>
                <a:spcPct val="100000"/>
              </a:lnSpc>
              <a:spcBef>
                <a:spcPts val="0"/>
              </a:spcBef>
              <a:spcAft>
                <a:spcPts val="600"/>
              </a:spcAft>
              <a:buClr>
                <a:srgbClr val="6D2371"/>
              </a:buClr>
              <a:buSzPct val="60000"/>
              <a:buFont typeface="Wingdings" panose="05000000000000000000" pitchFamily="2" charset="2"/>
              <a:buChar char=""/>
              <a:defRPr sz="1800" kern="1200">
                <a:solidFill>
                  <a:schemeClr val="tx1"/>
                </a:solidFill>
                <a:latin typeface="+mn-lt"/>
                <a:ea typeface="Open Sans" panose="020B0606030504020204"/>
                <a:cs typeface="Open Sans" panose="020B0606030504020204"/>
              </a:defRPr>
            </a:lvl3pPr>
            <a:lvl4pPr marL="1306244" indent="-326921" algn="l" defTabSz="914400" rtl="0" eaLnBrk="1" latinLnBrk="0" hangingPunct="1">
              <a:lnSpc>
                <a:spcPct val="100000"/>
              </a:lnSpc>
              <a:spcBef>
                <a:spcPts val="0"/>
              </a:spcBef>
              <a:spcAft>
                <a:spcPts val="600"/>
              </a:spcAft>
              <a:buClr>
                <a:srgbClr val="6D2371"/>
              </a:buClr>
              <a:buFontTx/>
              <a:buChar char="─"/>
              <a:defRPr sz="1800" kern="1200">
                <a:solidFill>
                  <a:schemeClr val="tx1"/>
                </a:solidFill>
                <a:latin typeface="+mn-lt"/>
                <a:ea typeface="Open Sans" panose="020B0606030504020204"/>
                <a:cs typeface="Open Sans" panose="020B0606030504020204"/>
              </a:defRPr>
            </a:lvl4pPr>
            <a:lvl5pPr marL="1636044" indent="-329802" algn="l" defTabSz="914400" rtl="0" eaLnBrk="1" latinLnBrk="0" hangingPunct="1">
              <a:lnSpc>
                <a:spcPct val="100000"/>
              </a:lnSpc>
              <a:spcBef>
                <a:spcPts val="0"/>
              </a:spcBef>
              <a:spcAft>
                <a:spcPts val="600"/>
              </a:spcAft>
              <a:buClr>
                <a:srgbClr val="6D2371"/>
              </a:buClr>
              <a:buSzPct val="60000"/>
              <a:buFont typeface="Courier New" panose="02070309020205020404" pitchFamily="49" charset="0"/>
              <a:buChar char="o"/>
              <a:defRPr sz="1800" kern="1200">
                <a:solidFill>
                  <a:schemeClr val="tx1"/>
                </a:solidFill>
                <a:latin typeface="+mn-lt"/>
                <a:ea typeface="Open Sans" panose="020B0606030504020204"/>
                <a:cs typeface="Open Sans" panose="020B0606030504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00"/>
              </a:spcAft>
            </a:pPr>
            <a:r>
              <a:rPr lang="fr-FR" sz="1200" b="0" dirty="0"/>
              <a:t>Dépôt de brevets sur des phages individuels et leurs variants en 2018</a:t>
            </a:r>
          </a:p>
          <a:p>
            <a:pPr>
              <a:spcAft>
                <a:spcPts val="300"/>
              </a:spcAft>
            </a:pPr>
            <a:r>
              <a:rPr lang="fr-FR" sz="1200" b="0" dirty="0"/>
              <a:t>Protection de toutes les associations incluant au moins un phage</a:t>
            </a:r>
          </a:p>
        </p:txBody>
      </p:sp>
      <p:grpSp>
        <p:nvGrpSpPr>
          <p:cNvPr id="48" name="Groupe 47">
            <a:extLst>
              <a:ext uri="{FF2B5EF4-FFF2-40B4-BE49-F238E27FC236}">
                <a16:creationId xmlns:a16="http://schemas.microsoft.com/office/drawing/2014/main" id="{75EF07BA-12F1-4776-BFAB-C3DB997B97ED}"/>
              </a:ext>
            </a:extLst>
          </p:cNvPr>
          <p:cNvGrpSpPr/>
          <p:nvPr/>
        </p:nvGrpSpPr>
        <p:grpSpPr>
          <a:xfrm>
            <a:off x="212986" y="3425012"/>
            <a:ext cx="11627991" cy="2544188"/>
            <a:chOff x="212986" y="3601909"/>
            <a:chExt cx="10349891" cy="2544188"/>
          </a:xfrm>
        </p:grpSpPr>
        <p:cxnSp>
          <p:nvCxnSpPr>
            <p:cNvPr id="15" name="Connecteur droit 14">
              <a:extLst>
                <a:ext uri="{FF2B5EF4-FFF2-40B4-BE49-F238E27FC236}">
                  <a16:creationId xmlns:a16="http://schemas.microsoft.com/office/drawing/2014/main" id="{9E022116-D3EA-4FA2-9E14-2F2E03DE3F8A}"/>
                </a:ext>
              </a:extLst>
            </p:cNvPr>
            <p:cNvCxnSpPr>
              <a:cxnSpLocks/>
            </p:cNvCxnSpPr>
            <p:nvPr/>
          </p:nvCxnSpPr>
          <p:spPr bwMode="auto">
            <a:xfrm>
              <a:off x="212986" y="3601909"/>
              <a:ext cx="10349891" cy="0"/>
            </a:xfrm>
            <a:prstGeom prst="line">
              <a:avLst/>
            </a:prstGeom>
            <a:solidFill>
              <a:schemeClr val="accent1"/>
            </a:solidFill>
            <a:ln w="12700" cap="flat" cmpd="sng" algn="ctr">
              <a:solidFill>
                <a:schemeClr val="bg1">
                  <a:lumMod val="75000"/>
                </a:schemeClr>
              </a:solidFill>
              <a:prstDash val="solid"/>
              <a:round/>
              <a:headEnd type="none" w="med" len="med"/>
              <a:tailEnd type="none" w="sm" len="sm"/>
            </a:ln>
            <a:effectLst/>
          </p:spPr>
        </p:cxnSp>
        <p:cxnSp>
          <p:nvCxnSpPr>
            <p:cNvPr id="47" name="Connecteur droit 46">
              <a:extLst>
                <a:ext uri="{FF2B5EF4-FFF2-40B4-BE49-F238E27FC236}">
                  <a16:creationId xmlns:a16="http://schemas.microsoft.com/office/drawing/2014/main" id="{A0941835-F22D-4616-B1EF-80850CBD7107}"/>
                </a:ext>
              </a:extLst>
            </p:cNvPr>
            <p:cNvCxnSpPr>
              <a:cxnSpLocks/>
            </p:cNvCxnSpPr>
            <p:nvPr/>
          </p:nvCxnSpPr>
          <p:spPr bwMode="auto">
            <a:xfrm>
              <a:off x="212986" y="6146097"/>
              <a:ext cx="10349891" cy="0"/>
            </a:xfrm>
            <a:prstGeom prst="line">
              <a:avLst/>
            </a:prstGeom>
            <a:solidFill>
              <a:schemeClr val="accent1"/>
            </a:solidFill>
            <a:ln w="12700" cap="flat" cmpd="sng" algn="ctr">
              <a:solidFill>
                <a:schemeClr val="bg1">
                  <a:lumMod val="75000"/>
                </a:schemeClr>
              </a:solidFill>
              <a:prstDash val="solid"/>
              <a:round/>
              <a:headEnd type="none" w="med" len="med"/>
              <a:tailEnd type="none" w="sm" len="sm"/>
            </a:ln>
            <a:effectLst/>
          </p:spPr>
        </p:cxnSp>
      </p:grpSp>
      <p:sp>
        <p:nvSpPr>
          <p:cNvPr id="46" name="Rectangle: Rounded Corners 7">
            <a:extLst>
              <a:ext uri="{FF2B5EF4-FFF2-40B4-BE49-F238E27FC236}">
                <a16:creationId xmlns:a16="http://schemas.microsoft.com/office/drawing/2014/main" id="{04EFB561-E7EE-4859-AAE6-DA50B89F9E9E}"/>
              </a:ext>
            </a:extLst>
          </p:cNvPr>
          <p:cNvSpPr/>
          <p:nvPr/>
        </p:nvSpPr>
        <p:spPr bwMode="auto">
          <a:xfrm>
            <a:off x="3150312" y="5046561"/>
            <a:ext cx="2517011" cy="365093"/>
          </a:xfrm>
          <a:prstGeom prst="rect">
            <a:avLst/>
          </a:prstGeom>
          <a:no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eaLnBrk="0" hangingPunct="0"/>
            <a:r>
              <a:rPr lang="fr-FR" sz="1200" b="1" dirty="0">
                <a:solidFill>
                  <a:srgbClr val="6D2371"/>
                </a:solidFill>
                <a:latin typeface="Arial" pitchFamily="-112" charset="0"/>
              </a:rPr>
              <a:t>Propriété intellectuelle</a:t>
            </a:r>
            <a:endParaRPr kumimoji="0" lang="fr-FR" sz="1200" b="1" i="0" u="none" strike="noStrike" cap="none" normalizeH="0" baseline="0" dirty="0">
              <a:ln>
                <a:noFill/>
              </a:ln>
              <a:solidFill>
                <a:srgbClr val="6D2371"/>
              </a:solidFill>
              <a:effectLst/>
              <a:latin typeface="Arial" pitchFamily="-112" charset="0"/>
            </a:endParaRPr>
          </a:p>
        </p:txBody>
      </p:sp>
      <p:sp>
        <p:nvSpPr>
          <p:cNvPr id="27" name="Rectangle: Rounded Corners 76">
            <a:extLst>
              <a:ext uri="{FF2B5EF4-FFF2-40B4-BE49-F238E27FC236}">
                <a16:creationId xmlns:a16="http://schemas.microsoft.com/office/drawing/2014/main" id="{4C23B99C-EB4E-4288-BB0A-FADABBC859DC}"/>
              </a:ext>
            </a:extLst>
          </p:cNvPr>
          <p:cNvSpPr/>
          <p:nvPr/>
        </p:nvSpPr>
        <p:spPr bwMode="auto">
          <a:xfrm>
            <a:off x="212985" y="1506043"/>
            <a:ext cx="11628000" cy="1035050"/>
          </a:xfrm>
          <a:prstGeom prst="roundRect">
            <a:avLst>
              <a:gd name="adj" fmla="val 3367"/>
            </a:avLst>
          </a:prstGeom>
          <a:noFill/>
          <a:ln w="19050" cap="flat" cmpd="sng" algn="ctr">
            <a:solidFill>
              <a:srgbClr val="6D2371"/>
            </a:solid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noAutofit/>
          </a:bodyPr>
          <a:lstStyle/>
          <a:p>
            <a:pPr eaLnBrk="0" hangingPunct="0">
              <a:spcBef>
                <a:spcPts val="0"/>
              </a:spcBef>
            </a:pPr>
            <a:endParaRPr lang="fr-FR" dirty="0"/>
          </a:p>
        </p:txBody>
      </p:sp>
      <p:sp>
        <p:nvSpPr>
          <p:cNvPr id="26" name="Espace réservé du texte 4">
            <a:extLst>
              <a:ext uri="{FF2B5EF4-FFF2-40B4-BE49-F238E27FC236}">
                <a16:creationId xmlns:a16="http://schemas.microsoft.com/office/drawing/2014/main" id="{8E4FC46D-9F5C-48A7-A08E-E683FAD7A842}"/>
              </a:ext>
            </a:extLst>
          </p:cNvPr>
          <p:cNvSpPr>
            <a:spLocks noGrp="1"/>
          </p:cNvSpPr>
          <p:nvPr>
            <p:ph type="body" idx="15"/>
          </p:nvPr>
        </p:nvSpPr>
        <p:spPr>
          <a:xfrm>
            <a:off x="212986" y="6290886"/>
            <a:ext cx="11697014" cy="228610"/>
          </a:xfrm>
        </p:spPr>
        <p:txBody>
          <a:bodyPr/>
          <a:lstStyle/>
          <a:p>
            <a:pPr marL="0" indent="0">
              <a:lnSpc>
                <a:spcPct val="100000"/>
              </a:lnSpc>
              <a:spcBef>
                <a:spcPts val="0"/>
              </a:spcBef>
              <a:buNone/>
            </a:pPr>
            <a:r>
              <a:rPr lang="en-US" sz="700" i="1" dirty="0">
                <a:cs typeface="Arial" panose="020B0604020202020204" pitchFamily="34" charset="0"/>
              </a:rPr>
              <a:t>Sources : (1) </a:t>
            </a:r>
            <a:r>
              <a:rPr lang="en-US" sz="700" i="1" dirty="0">
                <a:cs typeface="Arial" panose="020B0604020202020204" pitchFamily="34" charset="0"/>
                <a:hlinkClick r:id="rId4"/>
              </a:rPr>
              <a:t>https://www.who.int/fr/news/item/27-02-2017-who-publishes-list-of-bacteria-for-which-new-antibiotics-are-urgently-needed</a:t>
            </a:r>
            <a:r>
              <a:rPr lang="en-US" sz="700" i="1" dirty="0">
                <a:cs typeface="Arial" panose="020B0604020202020204" pitchFamily="34" charset="0"/>
              </a:rPr>
              <a:t>; (2) CDC - U.S. Department of Health and Human Services – Centers for Disease Control and Prevention</a:t>
            </a:r>
          </a:p>
        </p:txBody>
      </p:sp>
      <p:pic>
        <p:nvPicPr>
          <p:cNvPr id="28" name="Picture 2">
            <a:extLst>
              <a:ext uri="{FF2B5EF4-FFF2-40B4-BE49-F238E27FC236}">
                <a16:creationId xmlns:a16="http://schemas.microsoft.com/office/drawing/2014/main" id="{57202BCA-3F09-4A0A-8F23-0859D3DDF89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26567" y="4525769"/>
            <a:ext cx="2537331" cy="429943"/>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7">
            <a:extLst>
              <a:ext uri="{FF2B5EF4-FFF2-40B4-BE49-F238E27FC236}">
                <a16:creationId xmlns:a16="http://schemas.microsoft.com/office/drawing/2014/main" id="{B4205C25-A739-4E5F-8F96-29F291661C21}"/>
              </a:ext>
            </a:extLst>
          </p:cNvPr>
          <p:cNvSpPr/>
          <p:nvPr/>
        </p:nvSpPr>
        <p:spPr bwMode="auto">
          <a:xfrm>
            <a:off x="3192227" y="3437374"/>
            <a:ext cx="2517011" cy="365093"/>
          </a:xfrm>
          <a:prstGeom prst="rect">
            <a:avLst/>
          </a:prstGeom>
          <a:no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eaLnBrk="0" hangingPunct="0"/>
            <a:r>
              <a:rPr lang="fr-FR" sz="1200" b="1" dirty="0">
                <a:solidFill>
                  <a:srgbClr val="6D2371"/>
                </a:solidFill>
                <a:latin typeface="Arial" pitchFamily="-112" charset="0"/>
              </a:rPr>
              <a:t>Résultats à date</a:t>
            </a:r>
            <a:endParaRPr kumimoji="0" lang="fr-FR" sz="1200" b="1" i="0" u="none" strike="noStrike" cap="none" normalizeH="0" baseline="0" dirty="0">
              <a:ln>
                <a:noFill/>
              </a:ln>
              <a:solidFill>
                <a:srgbClr val="6D2371"/>
              </a:solidFill>
              <a:effectLst/>
              <a:latin typeface="Arial" pitchFamily="-112" charset="0"/>
            </a:endParaRPr>
          </a:p>
        </p:txBody>
      </p:sp>
      <p:pic>
        <p:nvPicPr>
          <p:cNvPr id="30" name="Picture 2">
            <a:extLst>
              <a:ext uri="{FF2B5EF4-FFF2-40B4-BE49-F238E27FC236}">
                <a16:creationId xmlns:a16="http://schemas.microsoft.com/office/drawing/2014/main" id="{5F71A83B-F185-414C-A64F-EB8A2F83161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125" r="15125"/>
          <a:stretch/>
        </p:blipFill>
        <p:spPr bwMode="auto">
          <a:xfrm>
            <a:off x="212987" y="1506043"/>
            <a:ext cx="1171950" cy="1035041"/>
          </a:xfrm>
          <a:prstGeom prst="rect">
            <a:avLst/>
          </a:prstGeom>
          <a:extLst>
            <a:ext uri="{909E8E84-426E-40DD-AFC4-6F175D3DCCD1}">
              <a14:hiddenFill xmlns:a14="http://schemas.microsoft.com/office/drawing/2010/main">
                <a:solidFill>
                  <a:srgbClr val="FFFFFF"/>
                </a:solidFill>
              </a14:hiddenFill>
            </a:ext>
          </a:extLst>
        </p:spPr>
      </p:pic>
      <p:sp>
        <p:nvSpPr>
          <p:cNvPr id="31" name="Rectangle: Rounded Corners 7">
            <a:extLst>
              <a:ext uri="{FF2B5EF4-FFF2-40B4-BE49-F238E27FC236}">
                <a16:creationId xmlns:a16="http://schemas.microsoft.com/office/drawing/2014/main" id="{57B27722-6EC9-4CBE-81C4-AD7A0A018247}"/>
              </a:ext>
            </a:extLst>
          </p:cNvPr>
          <p:cNvSpPr/>
          <p:nvPr/>
        </p:nvSpPr>
        <p:spPr bwMode="auto">
          <a:xfrm>
            <a:off x="212984" y="2614540"/>
            <a:ext cx="1787266" cy="612000"/>
          </a:xfrm>
          <a:prstGeom prst="rect">
            <a:avLst/>
          </a:prstGeom>
          <a:no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eaLnBrk="0" hangingPunct="0"/>
            <a:r>
              <a:rPr kumimoji="0" lang="fr-FR" sz="1200" b="1" i="0" u="none" strike="noStrike" cap="none" normalizeH="0" baseline="0" dirty="0">
                <a:ln>
                  <a:noFill/>
                </a:ln>
                <a:solidFill>
                  <a:srgbClr val="6D2371"/>
                </a:solidFill>
                <a:effectLst/>
                <a:latin typeface="Arial" pitchFamily="-112" charset="0"/>
              </a:rPr>
              <a:t>Indications initiales ciblées</a:t>
            </a:r>
          </a:p>
        </p:txBody>
      </p:sp>
      <p:sp>
        <p:nvSpPr>
          <p:cNvPr id="32" name="Espace réservé du contenu 2">
            <a:extLst>
              <a:ext uri="{FF2B5EF4-FFF2-40B4-BE49-F238E27FC236}">
                <a16:creationId xmlns:a16="http://schemas.microsoft.com/office/drawing/2014/main" id="{BAC8A0DD-3871-437F-B254-32726E95F91C}"/>
              </a:ext>
            </a:extLst>
          </p:cNvPr>
          <p:cNvSpPr txBox="1">
            <a:spLocks/>
          </p:cNvSpPr>
          <p:nvPr/>
        </p:nvSpPr>
        <p:spPr>
          <a:xfrm>
            <a:off x="2085974" y="2701357"/>
            <a:ext cx="9755002" cy="612000"/>
          </a:xfrm>
          <a:prstGeom prst="rect">
            <a:avLst/>
          </a:prstGeom>
        </p:spPr>
        <p:txBody>
          <a:bodyPr lIns="0" tIns="36000" rIns="0" bIns="36000" anchor="ctr" anchorCtr="0"/>
          <a:lstStyle>
            <a:lvl1pPr marL="326921" indent="-326921" algn="l" defTabSz="914400" rtl="0" eaLnBrk="1" latinLnBrk="0" hangingPunct="1">
              <a:lnSpc>
                <a:spcPct val="100000"/>
              </a:lnSpc>
              <a:spcBef>
                <a:spcPts val="0"/>
              </a:spcBef>
              <a:spcAft>
                <a:spcPts val="600"/>
              </a:spcAft>
              <a:buClr>
                <a:srgbClr val="6D2371"/>
              </a:buClr>
              <a:buSzPct val="80000"/>
              <a:buFont typeface="Wingdings 2" panose="05020102010507070707" pitchFamily="18" charset="2"/>
              <a:buChar char=""/>
              <a:defRPr sz="2000" b="1" kern="1200">
                <a:solidFill>
                  <a:srgbClr val="000000"/>
                </a:solidFill>
                <a:latin typeface="+mn-lt"/>
                <a:ea typeface="Open Sans" panose="020B0606030504020204"/>
                <a:cs typeface="Open Sans" panose="020B0606030504020204"/>
              </a:defRPr>
            </a:lvl1pPr>
            <a:lvl2pPr marL="652402" indent="-325481" algn="l" defTabSz="914400" rtl="0" eaLnBrk="1" latinLnBrk="0" hangingPunct="1">
              <a:lnSpc>
                <a:spcPct val="100000"/>
              </a:lnSpc>
              <a:spcBef>
                <a:spcPts val="0"/>
              </a:spcBef>
              <a:spcAft>
                <a:spcPts val="600"/>
              </a:spcAft>
              <a:buClr>
                <a:srgbClr val="6D2371"/>
              </a:buClr>
              <a:buFontTx/>
              <a:buChar char="─"/>
              <a:defRPr sz="1800" kern="1200">
                <a:solidFill>
                  <a:srgbClr val="000000"/>
                </a:solidFill>
                <a:latin typeface="+mn-lt"/>
                <a:ea typeface="Open Sans" panose="020B0606030504020204"/>
                <a:cs typeface="Open Sans" panose="020B0606030504020204"/>
              </a:defRPr>
            </a:lvl2pPr>
            <a:lvl3pPr marL="908754" indent="-256352" algn="l" defTabSz="914400" rtl="0" eaLnBrk="1" latinLnBrk="0" hangingPunct="1">
              <a:lnSpc>
                <a:spcPct val="100000"/>
              </a:lnSpc>
              <a:spcBef>
                <a:spcPts val="0"/>
              </a:spcBef>
              <a:spcAft>
                <a:spcPts val="600"/>
              </a:spcAft>
              <a:buClr>
                <a:srgbClr val="6D2371"/>
              </a:buClr>
              <a:buSzPct val="60000"/>
              <a:buFont typeface="Wingdings" panose="05000000000000000000" pitchFamily="2" charset="2"/>
              <a:buChar char=""/>
              <a:defRPr sz="1800" kern="1200">
                <a:solidFill>
                  <a:srgbClr val="000000"/>
                </a:solidFill>
                <a:latin typeface="+mn-lt"/>
                <a:ea typeface="Open Sans" panose="020B0606030504020204"/>
                <a:cs typeface="Open Sans" panose="020B0606030504020204"/>
              </a:defRPr>
            </a:lvl3pPr>
            <a:lvl4pPr marL="1306244" indent="-326921" algn="l" defTabSz="914400" rtl="0" eaLnBrk="1" latinLnBrk="0" hangingPunct="1">
              <a:lnSpc>
                <a:spcPct val="100000"/>
              </a:lnSpc>
              <a:spcBef>
                <a:spcPts val="0"/>
              </a:spcBef>
              <a:spcAft>
                <a:spcPts val="600"/>
              </a:spcAft>
              <a:buClr>
                <a:srgbClr val="6D2371"/>
              </a:buClr>
              <a:buFontTx/>
              <a:buChar char="─"/>
              <a:defRPr sz="1800" kern="1200">
                <a:solidFill>
                  <a:srgbClr val="000000"/>
                </a:solidFill>
                <a:latin typeface="+mn-lt"/>
                <a:ea typeface="Open Sans" panose="020B0606030504020204"/>
                <a:cs typeface="Open Sans" panose="020B0606030504020204"/>
              </a:defRPr>
            </a:lvl4pPr>
            <a:lvl5pPr marL="1636044" indent="-329802" algn="l" defTabSz="914400" rtl="0" eaLnBrk="1" latinLnBrk="0" hangingPunct="1">
              <a:lnSpc>
                <a:spcPct val="100000"/>
              </a:lnSpc>
              <a:spcBef>
                <a:spcPts val="0"/>
              </a:spcBef>
              <a:spcAft>
                <a:spcPts val="600"/>
              </a:spcAft>
              <a:buClr>
                <a:srgbClr val="6D2371"/>
              </a:buClr>
              <a:buSzPct val="60000"/>
              <a:buFont typeface="Courier New" panose="02070309020205020404" pitchFamily="49" charset="0"/>
              <a:buChar char="o"/>
              <a:defRPr sz="1800" kern="1200">
                <a:solidFill>
                  <a:srgbClr val="000000"/>
                </a:solidFill>
                <a:latin typeface="+mn-lt"/>
                <a:ea typeface="Open Sans" panose="020B0606030504020204"/>
                <a:cs typeface="Open Sans" panose="020B0606030504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00"/>
              </a:spcAft>
            </a:pPr>
            <a:r>
              <a:rPr lang="fr-FR" sz="1200" dirty="0">
                <a:solidFill>
                  <a:schemeClr val="accent5"/>
                </a:solidFill>
              </a:rPr>
              <a:t>Infections ostéoarticulaires sur prothèses : </a:t>
            </a:r>
            <a:r>
              <a:rPr lang="fr-FR" sz="1200" b="0" dirty="0"/>
              <a:t>jusqu’à 2% des prothèses de hanche et 3% des prothèses de genou </a:t>
            </a:r>
          </a:p>
          <a:p>
            <a:pPr>
              <a:spcAft>
                <a:spcPts val="300"/>
              </a:spcAft>
            </a:pPr>
            <a:r>
              <a:rPr lang="fr-FR" sz="1200" dirty="0">
                <a:solidFill>
                  <a:schemeClr val="accent5"/>
                </a:solidFill>
              </a:rPr>
              <a:t>Ulcère du pied diabétique : </a:t>
            </a:r>
            <a:r>
              <a:rPr lang="fr-FR" sz="1200" b="0" dirty="0"/>
              <a:t>15% des patients avec un taux d'infection de 40 à 80%, 1</a:t>
            </a:r>
            <a:r>
              <a:rPr lang="fr-FR" sz="1200" b="0" baseline="30000" dirty="0"/>
              <a:t>ère</a:t>
            </a:r>
            <a:r>
              <a:rPr lang="fr-FR" sz="1200" b="0" dirty="0"/>
              <a:t> cause d’amputations de membres inférieurs dans les pays développés</a:t>
            </a:r>
          </a:p>
        </p:txBody>
      </p:sp>
    </p:spTree>
    <p:extLst>
      <p:ext uri="{BB962C8B-B14F-4D97-AF65-F5344CB8AC3E}">
        <p14:creationId xmlns:p14="http://schemas.microsoft.com/office/powerpoint/2010/main" val="3159301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EE85C0-8AAE-474E-B7A3-9240080BCA58}"/>
              </a:ext>
            </a:extLst>
          </p:cNvPr>
          <p:cNvSpPr>
            <a:spLocks noGrp="1"/>
          </p:cNvSpPr>
          <p:nvPr>
            <p:ph type="title"/>
          </p:nvPr>
        </p:nvSpPr>
        <p:spPr/>
        <p:txBody>
          <a:bodyPr/>
          <a:lstStyle/>
          <a:p>
            <a:r>
              <a:rPr lang="fr-FR"/>
              <a:t>1</a:t>
            </a:r>
            <a:r>
              <a:rPr lang="fr-FR" baseline="30000"/>
              <a:t>ère</a:t>
            </a:r>
            <a:r>
              <a:rPr lang="fr-FR"/>
              <a:t> cible de Pherecydes : </a:t>
            </a:r>
            <a:r>
              <a:rPr lang="fr-FR" i="1">
                <a:solidFill>
                  <a:srgbClr val="6D2371"/>
                </a:solidFill>
              </a:rPr>
              <a:t>Staphylococcus aureus </a:t>
            </a:r>
            <a:r>
              <a:rPr lang="fr-FR">
                <a:solidFill>
                  <a:srgbClr val="6D2371"/>
                </a:solidFill>
              </a:rPr>
              <a:t>(Staphylocoque doré)</a:t>
            </a:r>
            <a:endParaRPr lang="fr-FR"/>
          </a:p>
        </p:txBody>
      </p:sp>
      <p:sp>
        <p:nvSpPr>
          <p:cNvPr id="4" name="Espace réservé du texte 3">
            <a:extLst>
              <a:ext uri="{FF2B5EF4-FFF2-40B4-BE49-F238E27FC236}">
                <a16:creationId xmlns:a16="http://schemas.microsoft.com/office/drawing/2014/main" id="{CBC66862-8AA8-47C1-AA76-67BD47D2F631}"/>
              </a:ext>
            </a:extLst>
          </p:cNvPr>
          <p:cNvSpPr>
            <a:spLocks noGrp="1"/>
          </p:cNvSpPr>
          <p:nvPr>
            <p:ph type="body" sz="quarter" idx="16"/>
          </p:nvPr>
        </p:nvSpPr>
        <p:spPr/>
        <p:txBody>
          <a:bodyPr/>
          <a:lstStyle/>
          <a:p>
            <a:r>
              <a:rPr lang="fr-FR"/>
              <a:t>Apporter la preuve de concept de la valeur clinique de la phagothérapie de précision</a:t>
            </a:r>
          </a:p>
        </p:txBody>
      </p:sp>
      <p:sp>
        <p:nvSpPr>
          <p:cNvPr id="5" name="Espace réservé du texte 4">
            <a:extLst>
              <a:ext uri="{FF2B5EF4-FFF2-40B4-BE49-F238E27FC236}">
                <a16:creationId xmlns:a16="http://schemas.microsoft.com/office/drawing/2014/main" id="{A492D8DC-CBE4-454D-A067-E4F9100996C2}"/>
              </a:ext>
            </a:extLst>
          </p:cNvPr>
          <p:cNvSpPr>
            <a:spLocks noGrp="1"/>
          </p:cNvSpPr>
          <p:nvPr>
            <p:ph type="body" idx="15"/>
          </p:nvPr>
        </p:nvSpPr>
        <p:spPr/>
        <p:txBody>
          <a:bodyPr lIns="0" tIns="36000" rIns="0" bIns="36000" anchor="b">
            <a:noAutofit/>
          </a:bodyPr>
          <a:lstStyle/>
          <a:p>
            <a:r>
              <a:rPr lang="fr-FR"/>
              <a:t>Note : * Nombre de patients et design affinés suite aux résultats d’une étude rétrospective menée actuellement avec CRIOAc </a:t>
            </a:r>
          </a:p>
        </p:txBody>
      </p:sp>
      <p:sp>
        <p:nvSpPr>
          <p:cNvPr id="6" name="Espace réservé du pied de page 5">
            <a:extLst>
              <a:ext uri="{FF2B5EF4-FFF2-40B4-BE49-F238E27FC236}">
                <a16:creationId xmlns:a16="http://schemas.microsoft.com/office/drawing/2014/main" id="{5FCE329E-0DB8-4071-81E9-E47DE2875A01}"/>
              </a:ext>
            </a:extLst>
          </p:cNvPr>
          <p:cNvSpPr>
            <a:spLocks noGrp="1"/>
          </p:cNvSpPr>
          <p:nvPr>
            <p:ph type="ftr" sz="quarter" idx="11"/>
          </p:nvPr>
        </p:nvSpPr>
        <p:spPr>
          <a:xfrm>
            <a:off x="212986" y="6564073"/>
            <a:ext cx="3888497" cy="228610"/>
          </a:xfrm>
        </p:spPr>
        <p:txBody>
          <a:bodyPr/>
          <a:lstStyle/>
          <a:p>
            <a:pPr marL="12700">
              <a:lnSpc>
                <a:spcPct val="100000"/>
              </a:lnSpc>
              <a:spcBef>
                <a:spcPts val="130"/>
              </a:spcBef>
            </a:pPr>
            <a:r>
              <a:rPr lang="fr-FR" sz="900" spc="-5" dirty="0" err="1">
                <a:solidFill>
                  <a:srgbClr val="7E7E7E"/>
                </a:solidFill>
                <a:latin typeface="Arial" panose="020B0604020202020204" pitchFamily="34" charset="0"/>
                <a:cs typeface="Arial" panose="020B0604020202020204" pitchFamily="34" charset="0"/>
              </a:rPr>
              <a:t>Adebiotech</a:t>
            </a:r>
            <a:r>
              <a:rPr lang="fr-FR" sz="900" spc="-5" dirty="0">
                <a:solidFill>
                  <a:srgbClr val="7E7E7E"/>
                </a:solidFill>
                <a:latin typeface="Arial" panose="020B0604020202020204" pitchFamily="34" charset="0"/>
                <a:cs typeface="Arial" panose="020B0604020202020204" pitchFamily="34" charset="0"/>
              </a:rPr>
              <a:t>:  Approches innovantes en santé humaine, animale et environnementale dans la lutte contre l’antibiorésistance-16 septembre 2021</a:t>
            </a:r>
            <a:endParaRPr lang="fr-FR" sz="900" dirty="0">
              <a:latin typeface="Arial" panose="020B0604020202020204" pitchFamily="34" charset="0"/>
              <a:cs typeface="Arial" panose="020B0604020202020204" pitchFamily="34" charset="0"/>
            </a:endParaRPr>
          </a:p>
        </p:txBody>
      </p:sp>
      <p:sp>
        <p:nvSpPr>
          <p:cNvPr id="7" name="Espace réservé du numéro de diapositive 6">
            <a:extLst>
              <a:ext uri="{FF2B5EF4-FFF2-40B4-BE49-F238E27FC236}">
                <a16:creationId xmlns:a16="http://schemas.microsoft.com/office/drawing/2014/main" id="{92021356-705A-4C5C-B142-FCE593C96F95}"/>
              </a:ext>
            </a:extLst>
          </p:cNvPr>
          <p:cNvSpPr>
            <a:spLocks noGrp="1"/>
          </p:cNvSpPr>
          <p:nvPr>
            <p:ph type="sldNum" sz="quarter" idx="12"/>
          </p:nvPr>
        </p:nvSpPr>
        <p:spPr/>
        <p:txBody>
          <a:bodyPr/>
          <a:lstStyle/>
          <a:p>
            <a:pPr>
              <a:defRPr/>
            </a:pPr>
            <a:fld id="{D9DF8CC8-2FEE-4E40-BA58-422935C57357}" type="slidenum">
              <a:rPr lang="en-US" smtClean="0"/>
              <a:pPr>
                <a:defRPr/>
              </a:pPr>
              <a:t>15</a:t>
            </a:fld>
            <a:endParaRPr lang="en-US" dirty="0"/>
          </a:p>
        </p:txBody>
      </p:sp>
      <p:cxnSp>
        <p:nvCxnSpPr>
          <p:cNvPr id="16" name="Connecteur droit 15">
            <a:extLst>
              <a:ext uri="{FF2B5EF4-FFF2-40B4-BE49-F238E27FC236}">
                <a16:creationId xmlns:a16="http://schemas.microsoft.com/office/drawing/2014/main" id="{784E25E3-DA12-48C6-A55E-E81E855EC706}"/>
              </a:ext>
            </a:extLst>
          </p:cNvPr>
          <p:cNvCxnSpPr>
            <a:cxnSpLocks/>
          </p:cNvCxnSpPr>
          <p:nvPr/>
        </p:nvCxnSpPr>
        <p:spPr bwMode="auto">
          <a:xfrm>
            <a:off x="212986" y="5415748"/>
            <a:ext cx="11627991" cy="0"/>
          </a:xfrm>
          <a:prstGeom prst="line">
            <a:avLst/>
          </a:prstGeom>
          <a:solidFill>
            <a:schemeClr val="accent1"/>
          </a:solidFill>
          <a:ln w="12700" cap="flat" cmpd="sng" algn="ctr">
            <a:solidFill>
              <a:schemeClr val="bg1">
                <a:lumMod val="75000"/>
              </a:schemeClr>
            </a:solidFill>
            <a:prstDash val="solid"/>
            <a:round/>
            <a:headEnd type="none" w="med" len="med"/>
            <a:tailEnd type="none" w="sm" len="sm"/>
          </a:ln>
          <a:effectLst/>
        </p:spPr>
      </p:cxnSp>
      <p:sp>
        <p:nvSpPr>
          <p:cNvPr id="17" name="Espace réservé du texte 2">
            <a:extLst>
              <a:ext uri="{FF2B5EF4-FFF2-40B4-BE49-F238E27FC236}">
                <a16:creationId xmlns:a16="http://schemas.microsoft.com/office/drawing/2014/main" id="{81E34054-8CE0-4406-B113-5DA2EEB6DF68}"/>
              </a:ext>
            </a:extLst>
          </p:cNvPr>
          <p:cNvSpPr txBox="1">
            <a:spLocks/>
          </p:cNvSpPr>
          <p:nvPr/>
        </p:nvSpPr>
        <p:spPr>
          <a:xfrm>
            <a:off x="7474357" y="4415701"/>
            <a:ext cx="4507677" cy="797907"/>
          </a:xfrm>
          <a:prstGeom prst="rect">
            <a:avLst/>
          </a:prstGeom>
        </p:spPr>
        <p:txBody>
          <a:bodyPr lIns="0" tIns="36000" rIns="36000" bIns="36000" anchor="t" anchorCtr="0">
            <a:noAutofit/>
          </a:bodyPr>
          <a:lstStyle>
            <a:defPPr>
              <a:defRPr lang="fr-FR"/>
            </a:defPPr>
            <a:lvl1pPr marL="0" algn="l" defTabSz="914400" rtl="0" eaLnBrk="1" latinLnBrk="0" hangingPunct="1">
              <a:defRPr sz="900" b="0" kern="1200">
                <a:solidFill>
                  <a:srgbClr val="706F6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2" algn="ctr"/>
            <a:r>
              <a:rPr lang="fr-FR" sz="1100" b="1">
                <a:solidFill>
                  <a:srgbClr val="6D2371"/>
                </a:solidFill>
              </a:rPr>
              <a:t>Principales recommandations de l’EMA :</a:t>
            </a:r>
          </a:p>
          <a:p>
            <a:pPr marL="0" lvl="2" algn="ctr"/>
            <a:endParaRPr lang="fr-FR" sz="400" b="1">
              <a:solidFill>
                <a:srgbClr val="6D2371"/>
              </a:solidFill>
            </a:endParaRPr>
          </a:p>
          <a:p>
            <a:pPr marL="0" lvl="2" algn="ctr">
              <a:spcAft>
                <a:spcPts val="300"/>
              </a:spcAft>
              <a:buClr>
                <a:srgbClr val="6D2371"/>
              </a:buClr>
              <a:buSzPct val="80000"/>
            </a:pPr>
            <a:r>
              <a:rPr lang="fr-FR" sz="1100"/>
              <a:t>Etude contrôlée et randomisée</a:t>
            </a:r>
          </a:p>
          <a:p>
            <a:pPr marL="0" lvl="2" algn="ctr">
              <a:spcAft>
                <a:spcPts val="300"/>
              </a:spcAft>
              <a:buClr>
                <a:srgbClr val="6D2371"/>
              </a:buClr>
              <a:buSzPct val="80000"/>
            </a:pPr>
            <a:r>
              <a:rPr lang="fr-FR" sz="1100"/>
              <a:t>Standardisation du traitement antibiotique de référence</a:t>
            </a:r>
          </a:p>
        </p:txBody>
      </p:sp>
      <p:sp>
        <p:nvSpPr>
          <p:cNvPr id="23" name="Rectangle: Rounded Corners 49">
            <a:extLst>
              <a:ext uri="{FF2B5EF4-FFF2-40B4-BE49-F238E27FC236}">
                <a16:creationId xmlns:a16="http://schemas.microsoft.com/office/drawing/2014/main" id="{FD409A75-C7EF-412E-AF55-A7E6A687274D}"/>
              </a:ext>
            </a:extLst>
          </p:cNvPr>
          <p:cNvSpPr/>
          <p:nvPr/>
        </p:nvSpPr>
        <p:spPr bwMode="auto">
          <a:xfrm>
            <a:off x="263426" y="2312394"/>
            <a:ext cx="1564437" cy="1047915"/>
          </a:xfrm>
          <a:prstGeom prst="roundRect">
            <a:avLst>
              <a:gd name="adj" fmla="val 8559"/>
            </a:avLst>
          </a:prstGeom>
          <a:solidFill>
            <a:srgbClr val="3B4F60"/>
          </a:solidFill>
          <a:ln w="6350" cap="flat" cmpd="sng" algn="ctr">
            <a:noFill/>
            <a:prstDash val="solid"/>
            <a:round/>
            <a:headEnd type="none" w="med" len="med"/>
            <a:tailEnd type="none" w="sm" len="sm"/>
          </a:ln>
          <a:effectLst/>
        </p:spPr>
        <p:txBody>
          <a:bodyPr vert="horz" wrap="square" lIns="0" tIns="0" rIns="0" bIns="0" numCol="1" rtlCol="0" anchor="ctr" anchorCtr="0" compatLnSpc="1">
            <a:prstTxWarp prst="textNoShape">
              <a:avLst/>
            </a:prstTxWarp>
            <a:noAutofit/>
          </a:bodyPr>
          <a:lstStyle/>
          <a:p>
            <a:pPr algn="ctr" eaLnBrk="0" fontAlgn="base" hangingPunct="0">
              <a:spcBef>
                <a:spcPct val="50000"/>
              </a:spcBef>
              <a:spcAft>
                <a:spcPct val="0"/>
              </a:spcAft>
            </a:pPr>
            <a:r>
              <a:rPr lang="fr-FR" sz="1100" b="1" dirty="0">
                <a:solidFill>
                  <a:srgbClr val="FFFFFF"/>
                </a:solidFill>
                <a:cs typeface="Arial" charset="0"/>
              </a:rPr>
              <a:t>Infection </a:t>
            </a:r>
            <a:br>
              <a:rPr lang="fr-FR" sz="1100" b="1" dirty="0">
                <a:solidFill>
                  <a:srgbClr val="FFFFFF"/>
                </a:solidFill>
                <a:cs typeface="Arial" charset="0"/>
              </a:rPr>
            </a:br>
            <a:r>
              <a:rPr lang="fr-FR" sz="1100" b="1" dirty="0">
                <a:solidFill>
                  <a:srgbClr val="FFFFFF"/>
                </a:solidFill>
                <a:cs typeface="Arial" charset="0"/>
              </a:rPr>
              <a:t>ostéoarticulaire</a:t>
            </a:r>
          </a:p>
        </p:txBody>
      </p:sp>
      <p:sp>
        <p:nvSpPr>
          <p:cNvPr id="25" name="Rectangle: Rounded Corners 69">
            <a:extLst>
              <a:ext uri="{FF2B5EF4-FFF2-40B4-BE49-F238E27FC236}">
                <a16:creationId xmlns:a16="http://schemas.microsoft.com/office/drawing/2014/main" id="{1EB5EC85-C8A3-4E50-AEDC-8E14ED57A6CE}"/>
              </a:ext>
            </a:extLst>
          </p:cNvPr>
          <p:cNvSpPr/>
          <p:nvPr/>
        </p:nvSpPr>
        <p:spPr bwMode="auto">
          <a:xfrm>
            <a:off x="3002717" y="2778507"/>
            <a:ext cx="2262820" cy="215898"/>
          </a:xfrm>
          <a:prstGeom prst="roundRect">
            <a:avLst/>
          </a:prstGeom>
          <a:solidFill>
            <a:schemeClr val="bg1">
              <a:lumMod val="50000"/>
            </a:schemeClr>
          </a:solid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algn="ctr" eaLnBrk="0" hangingPunct="0">
              <a:spcBef>
                <a:spcPct val="50000"/>
              </a:spcBef>
            </a:pPr>
            <a:r>
              <a:rPr lang="fr-FR" sz="1000" b="1">
                <a:solidFill>
                  <a:srgbClr val="FFFFFF"/>
                </a:solidFill>
                <a:latin typeface="Arial" pitchFamily="-112" charset="0"/>
              </a:rPr>
              <a:t>Phase I/II</a:t>
            </a:r>
          </a:p>
        </p:txBody>
      </p:sp>
      <p:sp>
        <p:nvSpPr>
          <p:cNvPr id="26" name="Rectangle: Rounded Corners 70">
            <a:extLst>
              <a:ext uri="{FF2B5EF4-FFF2-40B4-BE49-F238E27FC236}">
                <a16:creationId xmlns:a16="http://schemas.microsoft.com/office/drawing/2014/main" id="{0990968C-03A0-4B55-A12B-3A57C6EA3A17}"/>
              </a:ext>
            </a:extLst>
          </p:cNvPr>
          <p:cNvSpPr/>
          <p:nvPr/>
        </p:nvSpPr>
        <p:spPr bwMode="auto">
          <a:xfrm>
            <a:off x="5331682" y="2733635"/>
            <a:ext cx="1216611" cy="288394"/>
          </a:xfrm>
          <a:prstGeom prst="roundRect">
            <a:avLst/>
          </a:prstGeom>
          <a:noFill/>
          <a:ln w="19050" cap="flat" cmpd="sng" algn="ctr">
            <a:solidFill>
              <a:srgbClr val="A5A5A9"/>
            </a:solidFill>
            <a:prstDash val="solid"/>
            <a:round/>
            <a:headEnd type="none" w="med" len="med"/>
            <a:tailEnd type="none" w="sm" len="sm"/>
          </a:ln>
          <a:effectLst/>
        </p:spPr>
        <p:txBody>
          <a:bodyPr vert="horz" wrap="square" lIns="0" tIns="0" rIns="0" bIns="0" numCol="1" rtlCol="0" anchor="ctr" anchorCtr="0" compatLnSpc="1">
            <a:prstTxWarp prst="textNoShape">
              <a:avLst/>
            </a:prstTxWarp>
            <a:noAutofit/>
          </a:bodyPr>
          <a:lstStyle/>
          <a:p>
            <a:pPr algn="ctr" eaLnBrk="0" hangingPunct="0">
              <a:spcBef>
                <a:spcPct val="50000"/>
              </a:spcBef>
            </a:pPr>
            <a:r>
              <a:rPr lang="fr-FR" sz="1000" b="1">
                <a:solidFill>
                  <a:schemeClr val="bg2"/>
                </a:solidFill>
                <a:latin typeface="Arial" pitchFamily="-112" charset="0"/>
              </a:rPr>
              <a:t>1</a:t>
            </a:r>
            <a:r>
              <a:rPr lang="fr-FR" sz="1000" b="1" baseline="30000">
                <a:solidFill>
                  <a:schemeClr val="bg2"/>
                </a:solidFill>
                <a:latin typeface="Arial" pitchFamily="-112" charset="0"/>
              </a:rPr>
              <a:t>ers</a:t>
            </a:r>
            <a:r>
              <a:rPr lang="fr-FR" sz="1000" b="1">
                <a:solidFill>
                  <a:schemeClr val="bg2"/>
                </a:solidFill>
                <a:latin typeface="Arial" pitchFamily="-112" charset="0"/>
              </a:rPr>
              <a:t> résultats</a:t>
            </a:r>
          </a:p>
        </p:txBody>
      </p:sp>
      <p:sp>
        <p:nvSpPr>
          <p:cNvPr id="27" name="Rectangle: Rounded Corners 71">
            <a:extLst>
              <a:ext uri="{FF2B5EF4-FFF2-40B4-BE49-F238E27FC236}">
                <a16:creationId xmlns:a16="http://schemas.microsoft.com/office/drawing/2014/main" id="{1BA7E7FD-C293-46E7-A76B-5BE6F101AD5C}"/>
              </a:ext>
            </a:extLst>
          </p:cNvPr>
          <p:cNvSpPr/>
          <p:nvPr/>
        </p:nvSpPr>
        <p:spPr bwMode="auto">
          <a:xfrm>
            <a:off x="5786565" y="3092614"/>
            <a:ext cx="3738656" cy="215898"/>
          </a:xfrm>
          <a:prstGeom prst="roundRect">
            <a:avLst/>
          </a:prstGeom>
          <a:solidFill>
            <a:schemeClr val="bg1">
              <a:lumMod val="50000"/>
            </a:schemeClr>
          </a:solid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algn="ctr" eaLnBrk="0" hangingPunct="0">
              <a:spcBef>
                <a:spcPct val="50000"/>
              </a:spcBef>
            </a:pPr>
            <a:r>
              <a:rPr lang="fr-FR" sz="1000" b="1">
                <a:solidFill>
                  <a:srgbClr val="FFFFFF"/>
                </a:solidFill>
                <a:latin typeface="Arial" pitchFamily="-112" charset="0"/>
              </a:rPr>
              <a:t>Phase III</a:t>
            </a:r>
          </a:p>
        </p:txBody>
      </p:sp>
      <p:sp>
        <p:nvSpPr>
          <p:cNvPr id="30" name="Rectangle: Rounded Corners 70">
            <a:extLst>
              <a:ext uri="{FF2B5EF4-FFF2-40B4-BE49-F238E27FC236}">
                <a16:creationId xmlns:a16="http://schemas.microsoft.com/office/drawing/2014/main" id="{F55BBEB6-5C14-4109-84EF-A034A4B8215F}"/>
              </a:ext>
            </a:extLst>
          </p:cNvPr>
          <p:cNvSpPr/>
          <p:nvPr/>
        </p:nvSpPr>
        <p:spPr bwMode="auto">
          <a:xfrm>
            <a:off x="8604464" y="2733635"/>
            <a:ext cx="1216611" cy="288394"/>
          </a:xfrm>
          <a:prstGeom prst="roundRect">
            <a:avLst/>
          </a:prstGeom>
          <a:noFill/>
          <a:ln w="19050" cap="flat" cmpd="sng" algn="ctr">
            <a:solidFill>
              <a:srgbClr val="A5A5A9"/>
            </a:solidFill>
            <a:prstDash val="solid"/>
            <a:round/>
            <a:headEnd type="none" w="med" len="med"/>
            <a:tailEnd type="none" w="sm" len="sm"/>
          </a:ln>
          <a:effectLst/>
        </p:spPr>
        <p:txBody>
          <a:bodyPr vert="horz" wrap="square" lIns="0" tIns="0" rIns="0" bIns="0" numCol="1" rtlCol="0" anchor="ctr" anchorCtr="0" compatLnSpc="1">
            <a:prstTxWarp prst="textNoShape">
              <a:avLst/>
            </a:prstTxWarp>
            <a:noAutofit/>
          </a:bodyPr>
          <a:lstStyle/>
          <a:p>
            <a:pPr algn="ctr" eaLnBrk="0" hangingPunct="0">
              <a:spcBef>
                <a:spcPct val="50000"/>
              </a:spcBef>
            </a:pPr>
            <a:r>
              <a:rPr lang="fr-FR" sz="1000" b="1">
                <a:solidFill>
                  <a:schemeClr val="bg2"/>
                </a:solidFill>
                <a:latin typeface="Arial" pitchFamily="-112" charset="0"/>
              </a:rPr>
              <a:t>Résultats finaux</a:t>
            </a:r>
          </a:p>
        </p:txBody>
      </p:sp>
      <p:pic>
        <p:nvPicPr>
          <p:cNvPr id="34" name="Picture 2" descr="Résultat de recherche d'images pour &quot;ema logo&quot;">
            <a:extLst>
              <a:ext uri="{FF2B5EF4-FFF2-40B4-BE49-F238E27FC236}">
                <a16:creationId xmlns:a16="http://schemas.microsoft.com/office/drawing/2014/main" id="{481C8477-7F05-499E-AF75-DEAA1FFE34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2924" y="3429964"/>
            <a:ext cx="2665777" cy="1130980"/>
          </a:xfrm>
          <a:prstGeom prst="rect">
            <a:avLst/>
          </a:prstGeom>
          <a:noFill/>
          <a:extLst>
            <a:ext uri="{909E8E84-426E-40dd-AFC4-6F175D3DCCD1}">
              <a14:hiddenFill xmlns:a14="http://schemas.microsoft.com/office/drawing/2010/main" xmlns="">
                <a:solidFill>
                  <a:srgbClr val="FFFFFF"/>
                </a:solidFill>
              </a14:hiddenFill>
            </a:ext>
          </a:extLst>
        </p:spPr>
      </p:pic>
      <p:sp>
        <p:nvSpPr>
          <p:cNvPr id="35" name="Espace réservé du texte 2">
            <a:extLst>
              <a:ext uri="{FF2B5EF4-FFF2-40B4-BE49-F238E27FC236}">
                <a16:creationId xmlns:a16="http://schemas.microsoft.com/office/drawing/2014/main" id="{69667BCC-48E2-4B9D-A057-F2AC47AAB449}"/>
              </a:ext>
            </a:extLst>
          </p:cNvPr>
          <p:cNvSpPr txBox="1">
            <a:spLocks/>
          </p:cNvSpPr>
          <p:nvPr/>
        </p:nvSpPr>
        <p:spPr>
          <a:xfrm>
            <a:off x="263426" y="3611795"/>
            <a:ext cx="6791459" cy="1803953"/>
          </a:xfrm>
          <a:prstGeom prst="rect">
            <a:avLst/>
          </a:prstGeom>
        </p:spPr>
        <p:txBody>
          <a:bodyPr lIns="0" tIns="36000" rIns="36000" bIns="36000" anchor="t" anchorCtr="0">
            <a:noAutofit/>
          </a:bodyPr>
          <a:lstStyle>
            <a:defPPr>
              <a:defRPr lang="fr-FR"/>
            </a:defPPr>
            <a:lvl1pPr marL="0" algn="l" defTabSz="914400" rtl="0" eaLnBrk="1" latinLnBrk="0" hangingPunct="1">
              <a:defRPr sz="900" b="0" kern="1200">
                <a:solidFill>
                  <a:srgbClr val="706F6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2"/>
            <a:r>
              <a:rPr lang="fr-FR" sz="1100" b="1">
                <a:solidFill>
                  <a:srgbClr val="6D2371"/>
                </a:solidFill>
              </a:rPr>
              <a:t>Design de l’étude</a:t>
            </a:r>
          </a:p>
          <a:p>
            <a:pPr marL="0" lvl="2"/>
            <a:endParaRPr lang="fr-FR" sz="1100" b="1">
              <a:solidFill>
                <a:srgbClr val="6D2371"/>
              </a:solidFill>
            </a:endParaRPr>
          </a:p>
          <a:p>
            <a:pPr marL="326921" lvl="2" indent="-326921">
              <a:spcAft>
                <a:spcPts val="300"/>
              </a:spcAft>
              <a:buClr>
                <a:srgbClr val="6D2371"/>
              </a:buClr>
              <a:buSzPct val="80000"/>
              <a:buFont typeface="Wingdings 2" panose="05020102010507070707" pitchFamily="18" charset="2"/>
              <a:buChar char=""/>
            </a:pPr>
            <a:r>
              <a:rPr lang="fr-FR" sz="1100"/>
              <a:t>Phase I/II comparative menée sur 60 à 80 patients*</a:t>
            </a:r>
          </a:p>
          <a:p>
            <a:pPr marL="326921" lvl="2" indent="-326921">
              <a:spcAft>
                <a:spcPts val="300"/>
              </a:spcAft>
              <a:buClr>
                <a:srgbClr val="6D2371"/>
              </a:buClr>
              <a:buSzPct val="80000"/>
              <a:buFont typeface="Wingdings 2" panose="05020102010507070707" pitchFamily="18" charset="2"/>
              <a:buChar char=""/>
            </a:pPr>
            <a:r>
              <a:rPr lang="fr-FR" sz="1100"/>
              <a:t>Collaboration avec les Centres de Référence attachés pour la Prise en charge des Infections ostéoarticulaires complexes (CRIOAc)</a:t>
            </a:r>
          </a:p>
          <a:p>
            <a:pPr marL="326921" lvl="2" indent="-326921">
              <a:spcAft>
                <a:spcPts val="300"/>
              </a:spcAft>
              <a:buClr>
                <a:srgbClr val="6D2371"/>
              </a:buClr>
              <a:buSzPct val="80000"/>
              <a:buFont typeface="Wingdings 2" panose="05020102010507070707" pitchFamily="18" charset="2"/>
              <a:buChar char=""/>
            </a:pPr>
            <a:r>
              <a:rPr lang="fr-FR" sz="1100"/>
              <a:t>Traitement avec des phages anti-</a:t>
            </a:r>
            <a:r>
              <a:rPr lang="fr-FR" sz="1100" i="1"/>
              <a:t>Staphylococcus aureus </a:t>
            </a:r>
            <a:r>
              <a:rPr lang="fr-FR" sz="1100"/>
              <a:t>actifs sur chaque souche (condition d’inclusion)</a:t>
            </a:r>
          </a:p>
          <a:p>
            <a:pPr marL="326921" lvl="2" indent="-326921">
              <a:spcAft>
                <a:spcPts val="300"/>
              </a:spcAft>
              <a:buClr>
                <a:srgbClr val="6D2371"/>
              </a:buClr>
              <a:buSzPct val="80000"/>
              <a:buFont typeface="Wingdings 2" panose="05020102010507070707" pitchFamily="18" charset="2"/>
              <a:buChar char=""/>
            </a:pPr>
            <a:r>
              <a:rPr lang="fr-FR" sz="1100"/>
              <a:t>Objectif principal : l’efficacité et la tolérance des phages en association à la procédure DAIR (Debridment, Antibiotics, Implant Retention) </a:t>
            </a:r>
            <a:r>
              <a:rPr lang="fr-FR" sz="1100" b="1"/>
              <a:t>3 mois</a:t>
            </a:r>
            <a:r>
              <a:rPr lang="fr-FR" sz="1100"/>
              <a:t> post-opération</a:t>
            </a:r>
          </a:p>
        </p:txBody>
      </p:sp>
      <p:sp>
        <p:nvSpPr>
          <p:cNvPr id="55" name="Rectangle: Rounded Corners 76">
            <a:extLst>
              <a:ext uri="{FF2B5EF4-FFF2-40B4-BE49-F238E27FC236}">
                <a16:creationId xmlns:a16="http://schemas.microsoft.com/office/drawing/2014/main" id="{B58946CD-A413-420F-8168-D276495D9A95}"/>
              </a:ext>
            </a:extLst>
          </p:cNvPr>
          <p:cNvSpPr/>
          <p:nvPr/>
        </p:nvSpPr>
        <p:spPr bwMode="auto">
          <a:xfrm>
            <a:off x="1863638" y="1575560"/>
            <a:ext cx="9977340" cy="1795228"/>
          </a:xfrm>
          <a:prstGeom prst="roundRect">
            <a:avLst>
              <a:gd name="adj" fmla="val 5065"/>
            </a:avLst>
          </a:prstGeom>
          <a:noFill/>
          <a:ln w="19050" cap="flat" cmpd="sng" algn="ctr">
            <a:solidFill>
              <a:srgbClr val="6D2371"/>
            </a:solid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noAutofit/>
          </a:bodyPr>
          <a:lstStyle/>
          <a:p>
            <a:pPr eaLnBrk="0" hangingPunct="0">
              <a:spcBef>
                <a:spcPts val="0"/>
              </a:spcBef>
            </a:pPr>
            <a:endParaRPr lang="fr-FR"/>
          </a:p>
        </p:txBody>
      </p:sp>
      <p:sp>
        <p:nvSpPr>
          <p:cNvPr id="56" name="Rectangle: Rounded Corners 76">
            <a:extLst>
              <a:ext uri="{FF2B5EF4-FFF2-40B4-BE49-F238E27FC236}">
                <a16:creationId xmlns:a16="http://schemas.microsoft.com/office/drawing/2014/main" id="{EC658411-00B6-4CEC-B104-E824878C7C67}"/>
              </a:ext>
            </a:extLst>
          </p:cNvPr>
          <p:cNvSpPr/>
          <p:nvPr/>
        </p:nvSpPr>
        <p:spPr bwMode="auto">
          <a:xfrm>
            <a:off x="1863637" y="1571532"/>
            <a:ext cx="9977340" cy="546768"/>
          </a:xfrm>
          <a:prstGeom prst="round2SameRect">
            <a:avLst>
              <a:gd name="adj1" fmla="val 11703"/>
              <a:gd name="adj2" fmla="val 0"/>
            </a:avLst>
          </a:prstGeom>
          <a:solidFill>
            <a:schemeClr val="tx2"/>
          </a:solidFill>
          <a:ln w="19050" cap="flat" cmpd="sng" algn="ctr">
            <a:solidFill>
              <a:srgbClr val="6D2371"/>
            </a:solid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noAutofit/>
          </a:bodyPr>
          <a:lstStyle/>
          <a:p>
            <a:pPr algn="ctr">
              <a:spcAft>
                <a:spcPts val="300"/>
              </a:spcAft>
              <a:buClr>
                <a:srgbClr val="6D2371"/>
              </a:buClr>
              <a:buSzPct val="80000"/>
            </a:pPr>
            <a:r>
              <a:rPr lang="fr-FR" sz="1400" b="1">
                <a:solidFill>
                  <a:schemeClr val="bg1"/>
                </a:solidFill>
              </a:rPr>
              <a:t>Lancement en 2021 d’une étude de phase I/II </a:t>
            </a:r>
            <a:br>
              <a:rPr lang="fr-FR" sz="1400" b="1">
                <a:solidFill>
                  <a:schemeClr val="bg1"/>
                </a:solidFill>
              </a:rPr>
            </a:br>
            <a:r>
              <a:rPr lang="fr-FR" sz="1400" b="1">
                <a:solidFill>
                  <a:schemeClr val="bg1"/>
                </a:solidFill>
              </a:rPr>
              <a:t>dans l’infection ostéoarticulaire sur prothèse du genou ou de la hanche</a:t>
            </a:r>
          </a:p>
        </p:txBody>
      </p:sp>
      <p:grpSp>
        <p:nvGrpSpPr>
          <p:cNvPr id="57" name="Groupe 56">
            <a:extLst>
              <a:ext uri="{FF2B5EF4-FFF2-40B4-BE49-F238E27FC236}">
                <a16:creationId xmlns:a16="http://schemas.microsoft.com/office/drawing/2014/main" id="{A3C4E6DA-1835-4BD2-98FA-02D9E7406E8F}"/>
              </a:ext>
            </a:extLst>
          </p:cNvPr>
          <p:cNvGrpSpPr/>
          <p:nvPr/>
        </p:nvGrpSpPr>
        <p:grpSpPr>
          <a:xfrm>
            <a:off x="10879718" y="342198"/>
            <a:ext cx="1102316" cy="988327"/>
            <a:chOff x="8252195" y="786042"/>
            <a:chExt cx="1102316" cy="988327"/>
          </a:xfrm>
        </p:grpSpPr>
        <p:sp>
          <p:nvSpPr>
            <p:cNvPr id="58" name="Ellipse 57">
              <a:extLst>
                <a:ext uri="{FF2B5EF4-FFF2-40B4-BE49-F238E27FC236}">
                  <a16:creationId xmlns:a16="http://schemas.microsoft.com/office/drawing/2014/main" id="{80941F72-CA31-4B4F-9248-3BD886035C0F}"/>
                </a:ext>
              </a:extLst>
            </p:cNvPr>
            <p:cNvSpPr/>
            <p:nvPr/>
          </p:nvSpPr>
          <p:spPr bwMode="auto">
            <a:xfrm>
              <a:off x="8480155" y="977431"/>
              <a:ext cx="625167" cy="598874"/>
            </a:xfrm>
            <a:prstGeom prst="ellipse">
              <a:avLst/>
            </a:prstGeom>
            <a:noFill/>
            <a:ln w="6350" cap="flat" cmpd="sng" algn="ctr">
              <a:noFill/>
              <a:prstDash val="solid"/>
              <a:round/>
              <a:headEnd type="none" w="med" len="med"/>
              <a:tailEnd type="none" w="sm" len="sm"/>
            </a:ln>
            <a:effectLst/>
          </p:spPr>
          <p:txBody>
            <a:bodyPr rot="0" spcFirstLastPara="0" vertOverflow="overflow" horzOverflow="overflow" vert="horz" wrap="square" lIns="33231" tIns="33231" rIns="33231" bIns="33231" numCol="1" spcCol="0" rtlCol="0" fromWordArt="0" anchor="t" anchorCtr="0" forceAA="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fr-FR" sz="923" b="0" i="0" u="none" strike="noStrike" kern="0" cap="none" spc="0" normalizeH="0" baseline="0">
                <a:ln>
                  <a:noFill/>
                </a:ln>
                <a:solidFill>
                  <a:srgbClr val="000000"/>
                </a:solidFill>
                <a:effectLst/>
                <a:uLnTx/>
                <a:uFillTx/>
                <a:cs typeface="Arial" charset="0"/>
              </a:endParaRPr>
            </a:p>
          </p:txBody>
        </p:sp>
        <p:sp>
          <p:nvSpPr>
            <p:cNvPr id="59" name="Ellipse 58">
              <a:extLst>
                <a:ext uri="{FF2B5EF4-FFF2-40B4-BE49-F238E27FC236}">
                  <a16:creationId xmlns:a16="http://schemas.microsoft.com/office/drawing/2014/main" id="{AE922B38-0A86-4F8B-AB7D-CA0F8DCC440D}"/>
                </a:ext>
              </a:extLst>
            </p:cNvPr>
            <p:cNvSpPr/>
            <p:nvPr/>
          </p:nvSpPr>
          <p:spPr bwMode="auto">
            <a:xfrm>
              <a:off x="8311416" y="786042"/>
              <a:ext cx="828000" cy="828000"/>
            </a:xfrm>
            <a:prstGeom prst="ellipse">
              <a:avLst/>
            </a:prstGeom>
            <a:solidFill>
              <a:srgbClr val="FFFFFF">
                <a:lumMod val="85000"/>
              </a:srgbClr>
            </a:solid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fr-FR" sz="1000" b="0" i="0" u="none" strike="noStrike" kern="0" cap="none" spc="0" normalizeH="0" baseline="0">
                <a:ln>
                  <a:noFill/>
                </a:ln>
                <a:solidFill>
                  <a:srgbClr val="000000"/>
                </a:solidFill>
                <a:effectLst/>
                <a:uLnTx/>
                <a:uFillTx/>
                <a:cs typeface="Arial" charset="0"/>
              </a:endParaRPr>
            </a:p>
          </p:txBody>
        </p:sp>
        <p:pic>
          <p:nvPicPr>
            <p:cNvPr id="60" name="Image 59">
              <a:extLst>
                <a:ext uri="{FF2B5EF4-FFF2-40B4-BE49-F238E27FC236}">
                  <a16:creationId xmlns:a16="http://schemas.microsoft.com/office/drawing/2014/main" id="{4DA3278C-C3C1-4591-AFAF-5121E39DD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5979" y="918420"/>
              <a:ext cx="598874" cy="598874"/>
            </a:xfrm>
            <a:prstGeom prst="rect">
              <a:avLst/>
            </a:prstGeom>
          </p:spPr>
        </p:pic>
        <p:sp>
          <p:nvSpPr>
            <p:cNvPr id="61" name="Ellipse 60">
              <a:extLst>
                <a:ext uri="{FF2B5EF4-FFF2-40B4-BE49-F238E27FC236}">
                  <a16:creationId xmlns:a16="http://schemas.microsoft.com/office/drawing/2014/main" id="{00A5C4FA-FBD7-419C-9DDC-A9BC5D13EC56}"/>
                </a:ext>
              </a:extLst>
            </p:cNvPr>
            <p:cNvSpPr/>
            <p:nvPr/>
          </p:nvSpPr>
          <p:spPr bwMode="auto">
            <a:xfrm>
              <a:off x="8865252" y="1286757"/>
              <a:ext cx="489259" cy="487612"/>
            </a:xfrm>
            <a:prstGeom prst="ellipse">
              <a:avLst/>
            </a:prstGeom>
            <a:solidFill>
              <a:srgbClr val="FFFFFF"/>
            </a:solidFill>
            <a:ln w="6350" cap="flat" cmpd="sng" algn="ctr">
              <a:noFill/>
              <a:prstDash val="solid"/>
              <a:round/>
              <a:headEnd type="none" w="med" len="med"/>
              <a:tailEnd type="none" w="sm" len="sm"/>
            </a:ln>
            <a:effectLst>
              <a:outerShdw blurRad="63500" sx="102000" sy="102000" algn="ctr" rotWithShape="0">
                <a:prstClr val="black">
                  <a:alpha val="40000"/>
                </a:prstClr>
              </a:outerShdw>
            </a:effectLst>
          </p:spPr>
          <p:txBody>
            <a:bodyPr vert="horz" wrap="square" lIns="36000" tIns="36000" rIns="36000" bIns="36000" numCol="1" rtlCol="0" anchor="ctr"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1000" b="1" i="0" u="none" strike="noStrike" kern="0" cap="none" spc="0" normalizeH="0" baseline="0">
                  <a:ln>
                    <a:noFill/>
                  </a:ln>
                  <a:solidFill>
                    <a:srgbClr val="6D2371"/>
                  </a:solidFill>
                  <a:effectLst/>
                  <a:uLnTx/>
                  <a:uFillTx/>
                  <a:cs typeface="Arial" charset="0"/>
                </a:rPr>
                <a:t>#2/3</a:t>
              </a:r>
            </a:p>
          </p:txBody>
        </p:sp>
        <p:sp>
          <p:nvSpPr>
            <p:cNvPr id="62" name="Rectangle 61">
              <a:extLst>
                <a:ext uri="{FF2B5EF4-FFF2-40B4-BE49-F238E27FC236}">
                  <a16:creationId xmlns:a16="http://schemas.microsoft.com/office/drawing/2014/main" id="{AAAE2BCD-9CFC-43D2-8946-74EDD6A93040}"/>
                </a:ext>
              </a:extLst>
            </p:cNvPr>
            <p:cNvSpPr/>
            <p:nvPr/>
          </p:nvSpPr>
          <p:spPr bwMode="auto">
            <a:xfrm rot="1440000">
              <a:off x="8252195" y="995478"/>
              <a:ext cx="842892" cy="675083"/>
            </a:xfrm>
            <a:prstGeom prst="rect">
              <a:avLst/>
            </a:prstGeom>
            <a:noFill/>
            <a:ln w="6350" cap="flat" cmpd="sng" algn="ctr">
              <a:noFill/>
              <a:prstDash val="solid"/>
              <a:round/>
              <a:headEnd type="none" w="med" len="med"/>
              <a:tailEnd type="none" w="sm" len="sm"/>
            </a:ln>
            <a:effectLst>
              <a:outerShdw blurRad="63500" sx="102000" sy="102000" algn="ctr" rotWithShape="0">
                <a:prstClr val="black">
                  <a:alpha val="40000"/>
                </a:prstClr>
              </a:outerShdw>
            </a:effectLst>
          </p:spPr>
          <p:txBody>
            <a:bodyPr vert="horz" wrap="square" lIns="36000" tIns="36000" rIns="36000" bIns="36000" numCol="1" rtlCol="0" anchor="ctr" anchorCtr="0" compatLnSpc="1">
              <a:prstTxWarp prst="textArchDown">
                <a:avLst>
                  <a:gd name="adj" fmla="val 16343946"/>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1000" b="0" i="0" u="none" strike="noStrike" kern="0" cap="none" spc="0" normalizeH="0" baseline="0">
                  <a:ln>
                    <a:noFill/>
                  </a:ln>
                  <a:solidFill>
                    <a:srgbClr val="1A426F"/>
                  </a:solidFill>
                  <a:effectLst/>
                  <a:uLnTx/>
                  <a:uFillTx/>
                  <a:cs typeface="Arial" charset="0"/>
                </a:rPr>
                <a:t>High Priority</a:t>
              </a:r>
            </a:p>
          </p:txBody>
        </p:sp>
      </p:grpSp>
      <p:cxnSp>
        <p:nvCxnSpPr>
          <p:cNvPr id="8" name="Connecteur droit avec flèche 7">
            <a:extLst>
              <a:ext uri="{FF2B5EF4-FFF2-40B4-BE49-F238E27FC236}">
                <a16:creationId xmlns:a16="http://schemas.microsoft.com/office/drawing/2014/main" id="{05BE38A1-319A-4D1A-B1B2-BE3B4A281DAB}"/>
              </a:ext>
            </a:extLst>
          </p:cNvPr>
          <p:cNvCxnSpPr>
            <a:cxnSpLocks/>
          </p:cNvCxnSpPr>
          <p:nvPr/>
        </p:nvCxnSpPr>
        <p:spPr>
          <a:xfrm flipV="1">
            <a:off x="2008476" y="2307756"/>
            <a:ext cx="9643900" cy="17719"/>
          </a:xfrm>
          <a:prstGeom prst="straightConnector1">
            <a:avLst/>
          </a:prstGeom>
          <a:ln w="28575" cmpd="sng">
            <a:headEnd type="oval"/>
            <a:tailEnd type="triangle"/>
          </a:ln>
        </p:spPr>
        <p:style>
          <a:lnRef idx="1">
            <a:schemeClr val="accent5"/>
          </a:lnRef>
          <a:fillRef idx="0">
            <a:schemeClr val="accent5"/>
          </a:fillRef>
          <a:effectRef idx="0">
            <a:schemeClr val="accent5"/>
          </a:effectRef>
          <a:fontRef idx="minor">
            <a:schemeClr val="tx1"/>
          </a:fontRef>
        </p:style>
      </p:cxnSp>
      <p:sp>
        <p:nvSpPr>
          <p:cNvPr id="13" name="Rectangle 12">
            <a:extLst>
              <a:ext uri="{FF2B5EF4-FFF2-40B4-BE49-F238E27FC236}">
                <a16:creationId xmlns:a16="http://schemas.microsoft.com/office/drawing/2014/main" id="{410ADBF1-7BEE-4592-9B0B-B64FD7C52264}"/>
              </a:ext>
            </a:extLst>
          </p:cNvPr>
          <p:cNvSpPr/>
          <p:nvPr/>
        </p:nvSpPr>
        <p:spPr>
          <a:xfrm>
            <a:off x="2646694" y="2201137"/>
            <a:ext cx="684000" cy="248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accent5"/>
                </a:solidFill>
              </a:rPr>
              <a:t>2021</a:t>
            </a:r>
          </a:p>
        </p:txBody>
      </p:sp>
      <p:sp>
        <p:nvSpPr>
          <p:cNvPr id="51" name="Rectangle 50">
            <a:extLst>
              <a:ext uri="{FF2B5EF4-FFF2-40B4-BE49-F238E27FC236}">
                <a16:creationId xmlns:a16="http://schemas.microsoft.com/office/drawing/2014/main" id="{405C57B7-2A21-44D7-8326-B64AFE7A61A5}"/>
              </a:ext>
            </a:extLst>
          </p:cNvPr>
          <p:cNvSpPr/>
          <p:nvPr/>
        </p:nvSpPr>
        <p:spPr>
          <a:xfrm>
            <a:off x="6509243" y="2201137"/>
            <a:ext cx="684000" cy="248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accent5"/>
                </a:solidFill>
              </a:rPr>
              <a:t>2023</a:t>
            </a:r>
          </a:p>
        </p:txBody>
      </p:sp>
      <p:sp>
        <p:nvSpPr>
          <p:cNvPr id="52" name="Rectangle 51">
            <a:extLst>
              <a:ext uri="{FF2B5EF4-FFF2-40B4-BE49-F238E27FC236}">
                <a16:creationId xmlns:a16="http://schemas.microsoft.com/office/drawing/2014/main" id="{6C3083E4-51C3-43AF-821F-AE96D5F5E868}"/>
              </a:ext>
            </a:extLst>
          </p:cNvPr>
          <p:cNvSpPr/>
          <p:nvPr/>
        </p:nvSpPr>
        <p:spPr>
          <a:xfrm>
            <a:off x="4597753" y="2201137"/>
            <a:ext cx="684000" cy="248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accent5"/>
                </a:solidFill>
              </a:rPr>
              <a:t>2022</a:t>
            </a:r>
          </a:p>
        </p:txBody>
      </p:sp>
      <p:sp>
        <p:nvSpPr>
          <p:cNvPr id="53" name="Rectangle 52">
            <a:extLst>
              <a:ext uri="{FF2B5EF4-FFF2-40B4-BE49-F238E27FC236}">
                <a16:creationId xmlns:a16="http://schemas.microsoft.com/office/drawing/2014/main" id="{E4BBFF04-231C-453E-841F-A45C7EF43A27}"/>
              </a:ext>
            </a:extLst>
          </p:cNvPr>
          <p:cNvSpPr/>
          <p:nvPr/>
        </p:nvSpPr>
        <p:spPr>
          <a:xfrm>
            <a:off x="10338147" y="2201137"/>
            <a:ext cx="684000" cy="248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accent5"/>
                </a:solidFill>
              </a:rPr>
              <a:t>2025</a:t>
            </a:r>
          </a:p>
        </p:txBody>
      </p:sp>
      <p:sp>
        <p:nvSpPr>
          <p:cNvPr id="54" name="Rectangle 53">
            <a:extLst>
              <a:ext uri="{FF2B5EF4-FFF2-40B4-BE49-F238E27FC236}">
                <a16:creationId xmlns:a16="http://schemas.microsoft.com/office/drawing/2014/main" id="{B8F37430-085C-4A21-89E3-DC4CAAEAFFB5}"/>
              </a:ext>
            </a:extLst>
          </p:cNvPr>
          <p:cNvSpPr/>
          <p:nvPr/>
        </p:nvSpPr>
        <p:spPr>
          <a:xfrm>
            <a:off x="8440517" y="2201137"/>
            <a:ext cx="684000" cy="248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a:solidFill>
                  <a:schemeClr val="accent5"/>
                </a:solidFill>
              </a:rPr>
              <a:t>2024</a:t>
            </a:r>
          </a:p>
        </p:txBody>
      </p:sp>
      <p:cxnSp>
        <p:nvCxnSpPr>
          <p:cNvPr id="9" name="Connecteur droit avec flèche 8">
            <a:extLst>
              <a:ext uri="{FF2B5EF4-FFF2-40B4-BE49-F238E27FC236}">
                <a16:creationId xmlns:a16="http://schemas.microsoft.com/office/drawing/2014/main" id="{E513D9FC-97BE-4355-B57C-84C2AF99DD4B}"/>
              </a:ext>
            </a:extLst>
          </p:cNvPr>
          <p:cNvCxnSpPr>
            <a:stCxn id="26" idx="3"/>
            <a:endCxn id="30" idx="1"/>
          </p:cNvCxnSpPr>
          <p:nvPr/>
        </p:nvCxnSpPr>
        <p:spPr>
          <a:xfrm>
            <a:off x="6548293" y="2877832"/>
            <a:ext cx="2056171" cy="0"/>
          </a:xfrm>
          <a:prstGeom prst="straightConnector1">
            <a:avLst/>
          </a:prstGeom>
          <a:ln w="28575" cmpd="sng">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3163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4F2B24-5855-4DF6-A1D7-6205DD6F769D}"/>
              </a:ext>
            </a:extLst>
          </p:cNvPr>
          <p:cNvSpPr>
            <a:spLocks noGrp="1"/>
          </p:cNvSpPr>
          <p:nvPr>
            <p:ph type="title"/>
          </p:nvPr>
        </p:nvSpPr>
        <p:spPr/>
        <p:txBody>
          <a:bodyPr/>
          <a:lstStyle/>
          <a:p>
            <a:r>
              <a:rPr lang="fr-FR"/>
              <a:t>1</a:t>
            </a:r>
            <a:r>
              <a:rPr lang="fr-FR" baseline="30000"/>
              <a:t>ère</a:t>
            </a:r>
            <a:r>
              <a:rPr lang="fr-FR"/>
              <a:t> cible de Pherecydes : </a:t>
            </a:r>
            <a:r>
              <a:rPr lang="fr-FR" i="1">
                <a:solidFill>
                  <a:srgbClr val="6D2371"/>
                </a:solidFill>
              </a:rPr>
              <a:t>Staphylococcus aureus </a:t>
            </a:r>
            <a:r>
              <a:rPr lang="fr-FR">
                <a:solidFill>
                  <a:srgbClr val="6D2371"/>
                </a:solidFill>
              </a:rPr>
              <a:t>(Staphylocoque doré)</a:t>
            </a:r>
            <a:endParaRPr lang="fr-FR"/>
          </a:p>
        </p:txBody>
      </p:sp>
      <p:sp>
        <p:nvSpPr>
          <p:cNvPr id="4" name="Espace réservé du texte 3">
            <a:extLst>
              <a:ext uri="{FF2B5EF4-FFF2-40B4-BE49-F238E27FC236}">
                <a16:creationId xmlns:a16="http://schemas.microsoft.com/office/drawing/2014/main" id="{278A1792-0ACD-4911-B96B-82ADF23EDC8C}"/>
              </a:ext>
            </a:extLst>
          </p:cNvPr>
          <p:cNvSpPr>
            <a:spLocks noGrp="1"/>
          </p:cNvSpPr>
          <p:nvPr>
            <p:ph type="body" sz="quarter" idx="16"/>
          </p:nvPr>
        </p:nvSpPr>
        <p:spPr/>
        <p:txBody>
          <a:bodyPr/>
          <a:lstStyle/>
          <a:p>
            <a:r>
              <a:rPr lang="fr-FR" dirty="0"/>
              <a:t>Une diversité de programmes cliniques pour </a:t>
            </a:r>
            <a:r>
              <a:rPr lang="fr-FR" dirty="0" err="1"/>
              <a:t>dérisquer</a:t>
            </a:r>
            <a:r>
              <a:rPr lang="fr-FR" dirty="0"/>
              <a:t> le développement de cet actif-clé</a:t>
            </a:r>
          </a:p>
        </p:txBody>
      </p:sp>
      <p:sp>
        <p:nvSpPr>
          <p:cNvPr id="6" name="Espace réservé du pied de page 5">
            <a:extLst>
              <a:ext uri="{FF2B5EF4-FFF2-40B4-BE49-F238E27FC236}">
                <a16:creationId xmlns:a16="http://schemas.microsoft.com/office/drawing/2014/main" id="{02069099-A6B6-4E1A-B51A-1BAC71638E93}"/>
              </a:ext>
            </a:extLst>
          </p:cNvPr>
          <p:cNvSpPr>
            <a:spLocks noGrp="1"/>
          </p:cNvSpPr>
          <p:nvPr>
            <p:ph type="ftr" sz="quarter" idx="11"/>
          </p:nvPr>
        </p:nvSpPr>
        <p:spPr>
          <a:xfrm>
            <a:off x="212986" y="6564073"/>
            <a:ext cx="3915131" cy="261268"/>
          </a:xfrm>
        </p:spPr>
        <p:txBody>
          <a:bodyPr/>
          <a:lstStyle/>
          <a:p>
            <a:pPr marL="12700">
              <a:lnSpc>
                <a:spcPct val="100000"/>
              </a:lnSpc>
              <a:spcBef>
                <a:spcPts val="130"/>
              </a:spcBef>
            </a:pPr>
            <a:r>
              <a:rPr lang="fr-FR" sz="900" spc="-5" dirty="0" err="1">
                <a:solidFill>
                  <a:srgbClr val="7E7E7E"/>
                </a:solidFill>
                <a:latin typeface="Arial" panose="020B0604020202020204" pitchFamily="34" charset="0"/>
                <a:cs typeface="Arial" panose="020B0604020202020204" pitchFamily="34" charset="0"/>
              </a:rPr>
              <a:t>Adebiotech</a:t>
            </a:r>
            <a:r>
              <a:rPr lang="fr-FR" sz="900" spc="-5" dirty="0">
                <a:solidFill>
                  <a:srgbClr val="7E7E7E"/>
                </a:solidFill>
                <a:latin typeface="Arial" panose="020B0604020202020204" pitchFamily="34" charset="0"/>
                <a:cs typeface="Arial" panose="020B0604020202020204" pitchFamily="34" charset="0"/>
              </a:rPr>
              <a:t>:  Approches innovantes en santé humaine, animale et environnementale dans la lutte contre l’antibiorésistance-16 septembre 2021</a:t>
            </a:r>
            <a:endParaRPr lang="fr-FR" sz="900" dirty="0">
              <a:latin typeface="Arial" panose="020B0604020202020204" pitchFamily="34" charset="0"/>
              <a:cs typeface="Arial" panose="020B0604020202020204" pitchFamily="34" charset="0"/>
            </a:endParaRPr>
          </a:p>
        </p:txBody>
      </p:sp>
      <p:sp>
        <p:nvSpPr>
          <p:cNvPr id="7" name="Espace réservé du numéro de diapositive 6">
            <a:extLst>
              <a:ext uri="{FF2B5EF4-FFF2-40B4-BE49-F238E27FC236}">
                <a16:creationId xmlns:a16="http://schemas.microsoft.com/office/drawing/2014/main" id="{08375FC6-C7BF-474D-ADD8-1FE1FFF46334}"/>
              </a:ext>
            </a:extLst>
          </p:cNvPr>
          <p:cNvSpPr>
            <a:spLocks noGrp="1"/>
          </p:cNvSpPr>
          <p:nvPr>
            <p:ph type="sldNum" sz="quarter" idx="12"/>
          </p:nvPr>
        </p:nvSpPr>
        <p:spPr/>
        <p:txBody>
          <a:bodyPr/>
          <a:lstStyle/>
          <a:p>
            <a:pPr>
              <a:defRPr/>
            </a:pPr>
            <a:fld id="{D9DF8CC8-2FEE-4E40-BA58-422935C57357}" type="slidenum">
              <a:rPr lang="en-US" smtClean="0"/>
              <a:pPr>
                <a:defRPr/>
              </a:pPr>
              <a:t>16</a:t>
            </a:fld>
            <a:endParaRPr lang="en-US" dirty="0"/>
          </a:p>
        </p:txBody>
      </p:sp>
      <p:sp>
        <p:nvSpPr>
          <p:cNvPr id="44" name="Rectangle: Rounded Corners 51">
            <a:extLst>
              <a:ext uri="{FF2B5EF4-FFF2-40B4-BE49-F238E27FC236}">
                <a16:creationId xmlns:a16="http://schemas.microsoft.com/office/drawing/2014/main" id="{D5153BD8-B30A-4093-87F2-7861C123B4E7}"/>
              </a:ext>
            </a:extLst>
          </p:cNvPr>
          <p:cNvSpPr/>
          <p:nvPr/>
        </p:nvSpPr>
        <p:spPr bwMode="auto">
          <a:xfrm>
            <a:off x="222717" y="2625519"/>
            <a:ext cx="2025021" cy="690877"/>
          </a:xfrm>
          <a:prstGeom prst="roundRect">
            <a:avLst>
              <a:gd name="adj" fmla="val 8132"/>
            </a:avLst>
          </a:prstGeom>
          <a:solidFill>
            <a:srgbClr val="497092"/>
          </a:solidFill>
          <a:ln w="6350" cap="flat" cmpd="sng" algn="ctr">
            <a:noFill/>
            <a:prstDash val="solid"/>
            <a:round/>
            <a:headEnd type="none" w="med" len="med"/>
            <a:tailEnd type="none" w="sm" len="sm"/>
          </a:ln>
          <a:effectLst/>
        </p:spPr>
        <p:txBody>
          <a:bodyPr vert="horz" wrap="square" lIns="36000" tIns="0" rIns="0" bIns="0" numCol="1" rtlCol="0" anchor="b" anchorCtr="0" compatLnSpc="1">
            <a:prstTxWarp prst="textNoShape">
              <a:avLst/>
            </a:prstTxWarp>
            <a:noAutofit/>
          </a:bodyPr>
          <a:lstStyle/>
          <a:p>
            <a:pPr algn="ctr" fontAlgn="base">
              <a:spcBef>
                <a:spcPct val="0"/>
              </a:spcBef>
              <a:spcAft>
                <a:spcPct val="0"/>
              </a:spcAft>
            </a:pPr>
            <a:r>
              <a:rPr lang="fr-FR" sz="1000" b="1" dirty="0">
                <a:solidFill>
                  <a:srgbClr val="FFFFFF"/>
                </a:solidFill>
                <a:cs typeface="Arial" charset="0"/>
              </a:rPr>
              <a:t>Infection de l’ulcère </a:t>
            </a:r>
            <a:br>
              <a:rPr lang="fr-FR" sz="1000" b="1" dirty="0">
                <a:solidFill>
                  <a:srgbClr val="FFFFFF"/>
                </a:solidFill>
                <a:cs typeface="Arial" charset="0"/>
              </a:rPr>
            </a:br>
            <a:r>
              <a:rPr lang="fr-FR" sz="1000" b="1" dirty="0">
                <a:solidFill>
                  <a:srgbClr val="FFFFFF"/>
                </a:solidFill>
                <a:cs typeface="Arial" charset="0"/>
              </a:rPr>
              <a:t>du pied diabétique</a:t>
            </a:r>
            <a:endParaRPr lang="fr-FR" sz="1000" b="1" i="1" dirty="0">
              <a:solidFill>
                <a:srgbClr val="FFFFFF"/>
              </a:solidFill>
              <a:cs typeface="Arial" charset="0"/>
            </a:endParaRPr>
          </a:p>
        </p:txBody>
      </p:sp>
      <p:sp>
        <p:nvSpPr>
          <p:cNvPr id="45" name="Rectangle: Rounded Corners 52">
            <a:extLst>
              <a:ext uri="{FF2B5EF4-FFF2-40B4-BE49-F238E27FC236}">
                <a16:creationId xmlns:a16="http://schemas.microsoft.com/office/drawing/2014/main" id="{6EC80BDB-8C1E-4DF6-8AE0-606C24490A10}"/>
              </a:ext>
            </a:extLst>
          </p:cNvPr>
          <p:cNvSpPr/>
          <p:nvPr/>
        </p:nvSpPr>
        <p:spPr bwMode="auto">
          <a:xfrm>
            <a:off x="2410230" y="2622677"/>
            <a:ext cx="9355299" cy="690877"/>
          </a:xfrm>
          <a:prstGeom prst="roundRect">
            <a:avLst>
              <a:gd name="adj" fmla="val 3865"/>
            </a:avLst>
          </a:prstGeom>
          <a:noFill/>
          <a:ln w="19050" cap="flat" cmpd="sng" algn="ctr">
            <a:solidFill>
              <a:srgbClr val="497092"/>
            </a:solidFill>
            <a:prstDash val="solid"/>
            <a:round/>
            <a:headEnd type="none" w="med" len="med"/>
            <a:tailEnd type="none" w="sm" len="sm"/>
          </a:ln>
          <a:effectLst/>
        </p:spPr>
        <p:txBody>
          <a:bodyPr vert="horz" wrap="square" lIns="0" tIns="0" rIns="0" bIns="0" numCol="1" rtlCol="0" anchor="ctr" anchorCtr="0" compatLnSpc="1">
            <a:prstTxWarp prst="textNoShape">
              <a:avLst/>
            </a:prstTxWarp>
            <a:noAutofit/>
          </a:bodyPr>
          <a:lstStyle/>
          <a:p>
            <a:pPr algn="ctr" eaLnBrk="0" fontAlgn="base" hangingPunct="0">
              <a:spcBef>
                <a:spcPct val="50000"/>
              </a:spcBef>
              <a:spcAft>
                <a:spcPct val="0"/>
              </a:spcAft>
            </a:pPr>
            <a:endParaRPr lang="en-GB" sz="1000" b="1" dirty="0">
              <a:solidFill>
                <a:srgbClr val="000000"/>
              </a:solidFill>
              <a:cs typeface="Arial" charset="0"/>
            </a:endParaRPr>
          </a:p>
        </p:txBody>
      </p:sp>
      <p:sp>
        <p:nvSpPr>
          <p:cNvPr id="46" name="Rectangle: Rounded Corners 54">
            <a:extLst>
              <a:ext uri="{FF2B5EF4-FFF2-40B4-BE49-F238E27FC236}">
                <a16:creationId xmlns:a16="http://schemas.microsoft.com/office/drawing/2014/main" id="{8B8B7B60-D147-4EB7-8828-8E4E278D1AF3}"/>
              </a:ext>
            </a:extLst>
          </p:cNvPr>
          <p:cNvSpPr/>
          <p:nvPr/>
        </p:nvSpPr>
        <p:spPr bwMode="auto">
          <a:xfrm>
            <a:off x="4370820" y="2765057"/>
            <a:ext cx="3490250" cy="216000"/>
          </a:xfrm>
          <a:prstGeom prst="roundRect">
            <a:avLst/>
          </a:prstGeom>
          <a:solidFill>
            <a:schemeClr val="bg1">
              <a:lumMod val="50000"/>
            </a:schemeClr>
          </a:solidFill>
          <a:ln w="6350" cap="flat" cmpd="sng" algn="ctr">
            <a:noFill/>
            <a:prstDash val="solid"/>
            <a:round/>
            <a:headEnd type="none" w="med" len="med"/>
            <a:tailEnd type="none" w="sm" len="sm"/>
          </a:ln>
          <a:effectLst/>
        </p:spPr>
        <p:txBody>
          <a:bodyPr vert="horz" wrap="square" lIns="36000" tIns="0" rIns="0" bIns="0" numCol="1" rtlCol="0" anchor="ctr" anchorCtr="0" compatLnSpc="1">
            <a:prstTxWarp prst="textNoShape">
              <a:avLst/>
            </a:prstTxWarp>
            <a:noAutofit/>
          </a:bodyPr>
          <a:lstStyle/>
          <a:p>
            <a:pPr algn="ctr" fontAlgn="base">
              <a:spcBef>
                <a:spcPct val="0"/>
              </a:spcBef>
              <a:spcAft>
                <a:spcPct val="0"/>
              </a:spcAft>
            </a:pPr>
            <a:r>
              <a:rPr lang="en-GB" sz="900" b="1" dirty="0">
                <a:solidFill>
                  <a:srgbClr val="FFFFFF"/>
                </a:solidFill>
                <a:cs typeface="Arial" charset="0"/>
              </a:rPr>
              <a:t>Phase I/II</a:t>
            </a:r>
          </a:p>
        </p:txBody>
      </p:sp>
      <p:sp>
        <p:nvSpPr>
          <p:cNvPr id="47" name="Rectangle: Rounded Corners 55">
            <a:extLst>
              <a:ext uri="{FF2B5EF4-FFF2-40B4-BE49-F238E27FC236}">
                <a16:creationId xmlns:a16="http://schemas.microsoft.com/office/drawing/2014/main" id="{BEBEAD5F-57B2-4F5B-9F13-ED9284E51732}"/>
              </a:ext>
            </a:extLst>
          </p:cNvPr>
          <p:cNvSpPr/>
          <p:nvPr/>
        </p:nvSpPr>
        <p:spPr bwMode="auto">
          <a:xfrm>
            <a:off x="7872771" y="3054872"/>
            <a:ext cx="3861579" cy="216000"/>
          </a:xfrm>
          <a:prstGeom prst="roundRect">
            <a:avLst/>
          </a:prstGeom>
          <a:solidFill>
            <a:schemeClr val="bg1">
              <a:lumMod val="50000"/>
            </a:schemeClr>
          </a:solidFill>
          <a:ln w="6350" cap="flat" cmpd="sng" algn="ctr">
            <a:noFill/>
            <a:prstDash val="solid"/>
            <a:round/>
            <a:headEnd type="none" w="med" len="med"/>
            <a:tailEnd type="none" w="sm" len="sm"/>
          </a:ln>
          <a:effectLst/>
        </p:spPr>
        <p:txBody>
          <a:bodyPr vert="horz" wrap="square" lIns="36000" tIns="0" rIns="0" bIns="0" numCol="1" rtlCol="0" anchor="ctr" anchorCtr="0" compatLnSpc="1">
            <a:prstTxWarp prst="textNoShape">
              <a:avLst/>
            </a:prstTxWarp>
            <a:noAutofit/>
          </a:bodyPr>
          <a:lstStyle/>
          <a:p>
            <a:pPr algn="ctr" fontAlgn="base">
              <a:spcBef>
                <a:spcPct val="0"/>
              </a:spcBef>
              <a:spcAft>
                <a:spcPct val="0"/>
              </a:spcAft>
            </a:pPr>
            <a:r>
              <a:rPr lang="en-GB" sz="900" b="1" dirty="0">
                <a:solidFill>
                  <a:srgbClr val="FFFFFF"/>
                </a:solidFill>
                <a:cs typeface="Arial" charset="0"/>
              </a:rPr>
              <a:t>Phase II/III</a:t>
            </a:r>
          </a:p>
        </p:txBody>
      </p:sp>
      <p:sp>
        <p:nvSpPr>
          <p:cNvPr id="49" name="Rectangle: Rounded Corners 51">
            <a:extLst>
              <a:ext uri="{FF2B5EF4-FFF2-40B4-BE49-F238E27FC236}">
                <a16:creationId xmlns:a16="http://schemas.microsoft.com/office/drawing/2014/main" id="{008028F7-FC70-4558-BE12-67B276C1828F}"/>
              </a:ext>
            </a:extLst>
          </p:cNvPr>
          <p:cNvSpPr/>
          <p:nvPr/>
        </p:nvSpPr>
        <p:spPr bwMode="auto">
          <a:xfrm>
            <a:off x="242626" y="4479883"/>
            <a:ext cx="2007533" cy="720060"/>
          </a:xfrm>
          <a:prstGeom prst="roundRect">
            <a:avLst>
              <a:gd name="adj" fmla="val 8132"/>
            </a:avLst>
          </a:prstGeom>
          <a:solidFill>
            <a:srgbClr val="7C9FBE"/>
          </a:solidFill>
          <a:ln w="6350" cap="flat" cmpd="sng" algn="ctr">
            <a:noFill/>
            <a:prstDash val="solid"/>
            <a:round/>
            <a:headEnd type="none" w="med" len="med"/>
            <a:tailEnd type="none" w="sm" len="sm"/>
          </a:ln>
          <a:effectLst/>
        </p:spPr>
        <p:txBody>
          <a:bodyPr vert="horz" wrap="square" lIns="36000" tIns="0" rIns="0" bIns="0" numCol="1" rtlCol="0" anchor="ctr" anchorCtr="0" compatLnSpc="1">
            <a:prstTxWarp prst="textNoShape">
              <a:avLst/>
            </a:prstTxWarp>
            <a:noAutofit/>
          </a:bodyPr>
          <a:lstStyle/>
          <a:p>
            <a:pPr marL="801688" eaLnBrk="0" fontAlgn="base" hangingPunct="0">
              <a:spcBef>
                <a:spcPct val="50000"/>
              </a:spcBef>
              <a:spcAft>
                <a:spcPct val="0"/>
              </a:spcAft>
            </a:pPr>
            <a:r>
              <a:rPr lang="fr-FR" sz="1050" b="1" dirty="0">
                <a:solidFill>
                  <a:srgbClr val="FFFFFF"/>
                </a:solidFill>
                <a:cs typeface="Arial" charset="0"/>
              </a:rPr>
              <a:t>Infection ostéoarticulaire sur prothèse</a:t>
            </a:r>
            <a:endParaRPr lang="fr-FR" sz="1050" b="1" i="1" dirty="0">
              <a:solidFill>
                <a:srgbClr val="FFFFFF"/>
              </a:solidFill>
              <a:cs typeface="Arial" charset="0"/>
            </a:endParaRPr>
          </a:p>
        </p:txBody>
      </p:sp>
      <p:sp>
        <p:nvSpPr>
          <p:cNvPr id="50" name="Rectangle: Rounded Corners 52">
            <a:extLst>
              <a:ext uri="{FF2B5EF4-FFF2-40B4-BE49-F238E27FC236}">
                <a16:creationId xmlns:a16="http://schemas.microsoft.com/office/drawing/2014/main" id="{49D713F6-DCD7-4F09-A4F4-138011C4FE58}"/>
              </a:ext>
            </a:extLst>
          </p:cNvPr>
          <p:cNvSpPr/>
          <p:nvPr/>
        </p:nvSpPr>
        <p:spPr bwMode="auto">
          <a:xfrm>
            <a:off x="2410230" y="4479883"/>
            <a:ext cx="9355299" cy="720060"/>
          </a:xfrm>
          <a:prstGeom prst="roundRect">
            <a:avLst>
              <a:gd name="adj" fmla="val 3865"/>
            </a:avLst>
          </a:prstGeom>
          <a:noFill/>
          <a:ln w="19050" cap="flat" cmpd="sng" algn="ctr">
            <a:solidFill>
              <a:srgbClr val="497092"/>
            </a:solidFill>
            <a:prstDash val="solid"/>
            <a:round/>
            <a:headEnd type="none" w="med" len="med"/>
            <a:tailEnd type="none" w="sm" len="sm"/>
          </a:ln>
          <a:effectLst/>
        </p:spPr>
        <p:txBody>
          <a:bodyPr vert="horz" wrap="square" lIns="0" tIns="0" rIns="0" bIns="0" numCol="1" rtlCol="0" anchor="ctr" anchorCtr="0" compatLnSpc="1">
            <a:prstTxWarp prst="textNoShape">
              <a:avLst/>
            </a:prstTxWarp>
            <a:noAutofit/>
          </a:bodyPr>
          <a:lstStyle/>
          <a:p>
            <a:pPr algn="ctr" eaLnBrk="0" fontAlgn="base" hangingPunct="0">
              <a:spcBef>
                <a:spcPct val="50000"/>
              </a:spcBef>
              <a:spcAft>
                <a:spcPct val="0"/>
              </a:spcAft>
            </a:pPr>
            <a:endParaRPr lang="en-GB" sz="1000" b="1" dirty="0">
              <a:solidFill>
                <a:srgbClr val="000000"/>
              </a:solidFill>
              <a:cs typeface="Arial" charset="0"/>
            </a:endParaRPr>
          </a:p>
        </p:txBody>
      </p:sp>
      <p:sp>
        <p:nvSpPr>
          <p:cNvPr id="51" name="Rectangle: Rounded Corners 54">
            <a:extLst>
              <a:ext uri="{FF2B5EF4-FFF2-40B4-BE49-F238E27FC236}">
                <a16:creationId xmlns:a16="http://schemas.microsoft.com/office/drawing/2014/main" id="{FE5E581C-00DD-4E2C-9250-6C925E79B0EA}"/>
              </a:ext>
            </a:extLst>
          </p:cNvPr>
          <p:cNvSpPr/>
          <p:nvPr/>
        </p:nvSpPr>
        <p:spPr bwMode="auto">
          <a:xfrm>
            <a:off x="3873700" y="4017646"/>
            <a:ext cx="4809524" cy="216000"/>
          </a:xfrm>
          <a:prstGeom prst="roundRect">
            <a:avLst/>
          </a:prstGeom>
          <a:solidFill>
            <a:schemeClr val="bg1">
              <a:lumMod val="50000"/>
            </a:schemeClr>
          </a:solidFill>
          <a:ln w="6350" cap="flat" cmpd="sng" algn="ctr">
            <a:noFill/>
            <a:prstDash val="solid"/>
            <a:round/>
            <a:headEnd type="none" w="med" len="med"/>
            <a:tailEnd type="none" w="sm" len="sm"/>
          </a:ln>
          <a:effectLst/>
        </p:spPr>
        <p:txBody>
          <a:bodyPr vert="horz" wrap="square" lIns="36000" tIns="0" rIns="0" bIns="0" numCol="1" rtlCol="0" anchor="ctr" anchorCtr="0" compatLnSpc="1">
            <a:prstTxWarp prst="textNoShape">
              <a:avLst/>
            </a:prstTxWarp>
            <a:noAutofit/>
          </a:bodyPr>
          <a:lstStyle/>
          <a:p>
            <a:pPr algn="ctr" eaLnBrk="0" fontAlgn="base" hangingPunct="0">
              <a:spcBef>
                <a:spcPct val="50000"/>
              </a:spcBef>
              <a:spcAft>
                <a:spcPct val="0"/>
              </a:spcAft>
            </a:pPr>
            <a:r>
              <a:rPr lang="en-GB" sz="900" b="1" dirty="0">
                <a:solidFill>
                  <a:srgbClr val="FFFFFF"/>
                </a:solidFill>
                <a:cs typeface="Arial" charset="0"/>
              </a:rPr>
              <a:t>PhagoPied- Phase I/II</a:t>
            </a:r>
          </a:p>
        </p:txBody>
      </p:sp>
      <p:sp>
        <p:nvSpPr>
          <p:cNvPr id="52" name="Rectangle: Rounded Corners 55">
            <a:extLst>
              <a:ext uri="{FF2B5EF4-FFF2-40B4-BE49-F238E27FC236}">
                <a16:creationId xmlns:a16="http://schemas.microsoft.com/office/drawing/2014/main" id="{516F4585-36D9-417B-8C38-40D44758CE68}"/>
              </a:ext>
            </a:extLst>
          </p:cNvPr>
          <p:cNvSpPr/>
          <p:nvPr/>
        </p:nvSpPr>
        <p:spPr bwMode="auto">
          <a:xfrm>
            <a:off x="3873700" y="4876454"/>
            <a:ext cx="4809524" cy="216000"/>
          </a:xfrm>
          <a:prstGeom prst="roundRect">
            <a:avLst/>
          </a:prstGeom>
          <a:solidFill>
            <a:schemeClr val="bg1">
              <a:lumMod val="50000"/>
            </a:schemeClr>
          </a:solidFill>
          <a:ln w="6350" cap="flat" cmpd="sng" algn="ctr">
            <a:noFill/>
            <a:prstDash val="solid"/>
            <a:round/>
            <a:headEnd type="none" w="med" len="med"/>
            <a:tailEnd type="none" w="sm" len="sm"/>
          </a:ln>
          <a:effectLst/>
        </p:spPr>
        <p:txBody>
          <a:bodyPr vert="horz" wrap="square" lIns="36000" tIns="0" rIns="0" bIns="0" numCol="1" rtlCol="0" anchor="ctr" anchorCtr="0" compatLnSpc="1">
            <a:prstTxWarp prst="textNoShape">
              <a:avLst/>
            </a:prstTxWarp>
            <a:noAutofit/>
          </a:bodyPr>
          <a:lstStyle/>
          <a:p>
            <a:pPr algn="ctr" eaLnBrk="0" fontAlgn="base" hangingPunct="0">
              <a:spcBef>
                <a:spcPct val="50000"/>
              </a:spcBef>
              <a:spcAft>
                <a:spcPct val="0"/>
              </a:spcAft>
            </a:pPr>
            <a:r>
              <a:rPr lang="en-GB" sz="900" b="1" dirty="0">
                <a:solidFill>
                  <a:srgbClr val="FFFFFF"/>
                </a:solidFill>
                <a:cs typeface="Arial" charset="0"/>
              </a:rPr>
              <a:t>Phagos - Phase I/II</a:t>
            </a:r>
          </a:p>
        </p:txBody>
      </p:sp>
      <p:sp>
        <p:nvSpPr>
          <p:cNvPr id="53" name="Rectangle: Rounded Corners 51">
            <a:extLst>
              <a:ext uri="{FF2B5EF4-FFF2-40B4-BE49-F238E27FC236}">
                <a16:creationId xmlns:a16="http://schemas.microsoft.com/office/drawing/2014/main" id="{23803BC3-1528-4B00-8798-B8F68BF2EEAB}"/>
              </a:ext>
            </a:extLst>
          </p:cNvPr>
          <p:cNvSpPr/>
          <p:nvPr/>
        </p:nvSpPr>
        <p:spPr bwMode="auto">
          <a:xfrm>
            <a:off x="222717" y="3572383"/>
            <a:ext cx="2025021" cy="720061"/>
          </a:xfrm>
          <a:prstGeom prst="roundRect">
            <a:avLst>
              <a:gd name="adj" fmla="val 8132"/>
            </a:avLst>
          </a:prstGeom>
          <a:solidFill>
            <a:srgbClr val="7C9FBE"/>
          </a:solidFill>
          <a:ln w="6350" cap="flat" cmpd="sng" algn="ctr">
            <a:noFill/>
            <a:prstDash val="solid"/>
            <a:round/>
            <a:headEnd type="none" w="med" len="med"/>
            <a:tailEnd type="none" w="sm" len="sm"/>
          </a:ln>
          <a:effectLst/>
        </p:spPr>
        <p:txBody>
          <a:bodyPr vert="horz" wrap="square" lIns="36000" tIns="0" rIns="0" bIns="0" numCol="1" rtlCol="0" anchor="ctr" anchorCtr="0" compatLnSpc="1">
            <a:prstTxWarp prst="textNoShape">
              <a:avLst/>
            </a:prstTxWarp>
            <a:noAutofit/>
          </a:bodyPr>
          <a:lstStyle/>
          <a:p>
            <a:pPr marL="801688" eaLnBrk="0" fontAlgn="base" hangingPunct="0">
              <a:spcBef>
                <a:spcPct val="50000"/>
              </a:spcBef>
              <a:spcAft>
                <a:spcPct val="0"/>
              </a:spcAft>
            </a:pPr>
            <a:r>
              <a:rPr lang="fr-FR" sz="1050" b="1" dirty="0">
                <a:solidFill>
                  <a:srgbClr val="FFFFFF"/>
                </a:solidFill>
                <a:cs typeface="Arial" charset="0"/>
              </a:rPr>
              <a:t>Infection de l’ulcère du pied diabétique</a:t>
            </a:r>
          </a:p>
        </p:txBody>
      </p:sp>
      <p:sp>
        <p:nvSpPr>
          <p:cNvPr id="54" name="Rectangle: Rounded Corners 52">
            <a:extLst>
              <a:ext uri="{FF2B5EF4-FFF2-40B4-BE49-F238E27FC236}">
                <a16:creationId xmlns:a16="http://schemas.microsoft.com/office/drawing/2014/main" id="{9DEC9B1A-623E-48AC-AE03-220F3AB370C8}"/>
              </a:ext>
            </a:extLst>
          </p:cNvPr>
          <p:cNvSpPr/>
          <p:nvPr/>
        </p:nvSpPr>
        <p:spPr bwMode="auto">
          <a:xfrm>
            <a:off x="2410230" y="3572383"/>
            <a:ext cx="9355299" cy="720061"/>
          </a:xfrm>
          <a:prstGeom prst="roundRect">
            <a:avLst>
              <a:gd name="adj" fmla="val 3865"/>
            </a:avLst>
          </a:prstGeom>
          <a:noFill/>
          <a:ln w="19050" cap="flat" cmpd="sng" algn="ctr">
            <a:solidFill>
              <a:srgbClr val="497092"/>
            </a:solidFill>
            <a:prstDash val="solid"/>
            <a:round/>
            <a:headEnd type="none" w="med" len="med"/>
            <a:tailEnd type="none" w="sm" len="sm"/>
          </a:ln>
          <a:effectLst/>
        </p:spPr>
        <p:txBody>
          <a:bodyPr vert="horz" wrap="square" lIns="0" tIns="0" rIns="0" bIns="0" numCol="1" rtlCol="0" anchor="ctr" anchorCtr="0" compatLnSpc="1">
            <a:prstTxWarp prst="textNoShape">
              <a:avLst/>
            </a:prstTxWarp>
            <a:noAutofit/>
          </a:bodyPr>
          <a:lstStyle/>
          <a:p>
            <a:pPr algn="ctr" eaLnBrk="0" fontAlgn="base" hangingPunct="0">
              <a:spcBef>
                <a:spcPct val="50000"/>
              </a:spcBef>
              <a:spcAft>
                <a:spcPct val="0"/>
              </a:spcAft>
            </a:pPr>
            <a:endParaRPr lang="en-GB" sz="1000" b="1" dirty="0">
              <a:solidFill>
                <a:srgbClr val="000000"/>
              </a:solidFill>
              <a:cs typeface="Arial" charset="0"/>
            </a:endParaRPr>
          </a:p>
        </p:txBody>
      </p:sp>
      <p:pic>
        <p:nvPicPr>
          <p:cNvPr id="61" name="Picture 3">
            <a:extLst>
              <a:ext uri="{FF2B5EF4-FFF2-40B4-BE49-F238E27FC236}">
                <a16:creationId xmlns:a16="http://schemas.microsoft.com/office/drawing/2014/main" id="{0E22943E-0F12-4B4C-ADFB-62CE85FE42F2}"/>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275278" y="4714844"/>
            <a:ext cx="720488" cy="308287"/>
          </a:xfrm>
          <a:prstGeom prst="rect">
            <a:avLst/>
          </a:prstGeom>
        </p:spPr>
      </p:pic>
      <p:pic>
        <p:nvPicPr>
          <p:cNvPr id="62" name="Picture 2" descr="CHU de Nîmes - 880 photos - Hôpital -">
            <a:extLst>
              <a:ext uri="{FF2B5EF4-FFF2-40B4-BE49-F238E27FC236}">
                <a16:creationId xmlns:a16="http://schemas.microsoft.com/office/drawing/2014/main" id="{271D19AA-FCDE-4374-86EE-06861F48DE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249" b="16249"/>
          <a:stretch/>
        </p:blipFill>
        <p:spPr bwMode="auto">
          <a:xfrm>
            <a:off x="314032" y="3722415"/>
            <a:ext cx="632180" cy="42674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e 7">
            <a:extLst>
              <a:ext uri="{FF2B5EF4-FFF2-40B4-BE49-F238E27FC236}">
                <a16:creationId xmlns:a16="http://schemas.microsoft.com/office/drawing/2014/main" id="{D438A7C5-0782-4949-8362-833BC95B5C26}"/>
              </a:ext>
            </a:extLst>
          </p:cNvPr>
          <p:cNvGrpSpPr/>
          <p:nvPr/>
        </p:nvGrpSpPr>
        <p:grpSpPr>
          <a:xfrm>
            <a:off x="2438221" y="2273827"/>
            <a:ext cx="9360000" cy="248676"/>
            <a:chOff x="2438221" y="2273827"/>
            <a:chExt cx="9360000" cy="248676"/>
          </a:xfrm>
        </p:grpSpPr>
        <p:cxnSp>
          <p:nvCxnSpPr>
            <p:cNvPr id="37" name="Connecteur droit avec flèche 36">
              <a:extLst>
                <a:ext uri="{FF2B5EF4-FFF2-40B4-BE49-F238E27FC236}">
                  <a16:creationId xmlns:a16="http://schemas.microsoft.com/office/drawing/2014/main" id="{2C7A233C-5578-4EE1-9001-2382630F90E3}"/>
                </a:ext>
              </a:extLst>
            </p:cNvPr>
            <p:cNvCxnSpPr>
              <a:cxnSpLocks/>
            </p:cNvCxnSpPr>
            <p:nvPr/>
          </p:nvCxnSpPr>
          <p:spPr>
            <a:xfrm>
              <a:off x="2438221" y="2398165"/>
              <a:ext cx="9360000" cy="0"/>
            </a:xfrm>
            <a:prstGeom prst="straightConnector1">
              <a:avLst/>
            </a:prstGeom>
            <a:ln w="28575" cmpd="sng">
              <a:headEnd type="oval"/>
              <a:tailEnd type="triangle"/>
            </a:ln>
          </p:spPr>
          <p:style>
            <a:lnRef idx="1">
              <a:schemeClr val="accent5"/>
            </a:lnRef>
            <a:fillRef idx="0">
              <a:schemeClr val="accent5"/>
            </a:fillRef>
            <a:effectRef idx="0">
              <a:schemeClr val="accent5"/>
            </a:effectRef>
            <a:fontRef idx="minor">
              <a:schemeClr val="tx1"/>
            </a:fontRef>
          </p:style>
        </p:cxnSp>
        <p:sp>
          <p:nvSpPr>
            <p:cNvPr id="38" name="Ellipse 37">
              <a:extLst>
                <a:ext uri="{FF2B5EF4-FFF2-40B4-BE49-F238E27FC236}">
                  <a16:creationId xmlns:a16="http://schemas.microsoft.com/office/drawing/2014/main" id="{E91B8A18-599B-4681-AA63-49AE0D2F69A6}"/>
                </a:ext>
              </a:extLst>
            </p:cNvPr>
            <p:cNvSpPr/>
            <p:nvPr/>
          </p:nvSpPr>
          <p:spPr>
            <a:xfrm>
              <a:off x="2763400" y="2273827"/>
              <a:ext cx="684000" cy="24867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accent5"/>
                  </a:solidFill>
                </a:rPr>
                <a:t>2021</a:t>
              </a:r>
              <a:endParaRPr lang="en-US" sz="1000" b="1" dirty="0">
                <a:solidFill>
                  <a:schemeClr val="accent5"/>
                </a:solidFill>
              </a:endParaRPr>
            </a:p>
          </p:txBody>
        </p:sp>
        <p:sp>
          <p:nvSpPr>
            <p:cNvPr id="39" name="Ellipse 38">
              <a:extLst>
                <a:ext uri="{FF2B5EF4-FFF2-40B4-BE49-F238E27FC236}">
                  <a16:creationId xmlns:a16="http://schemas.microsoft.com/office/drawing/2014/main" id="{BC4A9D87-3BFD-4D13-A781-6D24966BF96A}"/>
                </a:ext>
              </a:extLst>
            </p:cNvPr>
            <p:cNvSpPr/>
            <p:nvPr/>
          </p:nvSpPr>
          <p:spPr>
            <a:xfrm>
              <a:off x="6625949" y="2273827"/>
              <a:ext cx="684000" cy="24867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accent5"/>
                  </a:solidFill>
                </a:rPr>
                <a:t>2023</a:t>
              </a:r>
              <a:endParaRPr lang="en-US" sz="1000" b="1" dirty="0">
                <a:solidFill>
                  <a:schemeClr val="accent5"/>
                </a:solidFill>
              </a:endParaRPr>
            </a:p>
          </p:txBody>
        </p:sp>
        <p:sp>
          <p:nvSpPr>
            <p:cNvPr id="55" name="Ellipse 54">
              <a:extLst>
                <a:ext uri="{FF2B5EF4-FFF2-40B4-BE49-F238E27FC236}">
                  <a16:creationId xmlns:a16="http://schemas.microsoft.com/office/drawing/2014/main" id="{7393363E-B62C-4FE0-AE90-8DBEF13CE0AD}"/>
                </a:ext>
              </a:extLst>
            </p:cNvPr>
            <p:cNvSpPr/>
            <p:nvPr/>
          </p:nvSpPr>
          <p:spPr>
            <a:xfrm>
              <a:off x="4714459" y="2273827"/>
              <a:ext cx="684000" cy="24867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accent5"/>
                  </a:solidFill>
                </a:rPr>
                <a:t>2022</a:t>
              </a:r>
              <a:endParaRPr lang="en-US" sz="1000" b="1" dirty="0">
                <a:solidFill>
                  <a:schemeClr val="accent5"/>
                </a:solidFill>
              </a:endParaRPr>
            </a:p>
          </p:txBody>
        </p:sp>
        <p:sp>
          <p:nvSpPr>
            <p:cNvPr id="56" name="Ellipse 55">
              <a:extLst>
                <a:ext uri="{FF2B5EF4-FFF2-40B4-BE49-F238E27FC236}">
                  <a16:creationId xmlns:a16="http://schemas.microsoft.com/office/drawing/2014/main" id="{72599C2C-0542-4F29-A5A0-D65D5513F1A5}"/>
                </a:ext>
              </a:extLst>
            </p:cNvPr>
            <p:cNvSpPr/>
            <p:nvPr/>
          </p:nvSpPr>
          <p:spPr>
            <a:xfrm>
              <a:off x="10454853" y="2273827"/>
              <a:ext cx="684000" cy="24867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accent5"/>
                  </a:solidFill>
                </a:rPr>
                <a:t>2025</a:t>
              </a:r>
              <a:endParaRPr lang="en-US" sz="1000" b="1" dirty="0">
                <a:solidFill>
                  <a:schemeClr val="accent5"/>
                </a:solidFill>
              </a:endParaRPr>
            </a:p>
          </p:txBody>
        </p:sp>
        <p:sp>
          <p:nvSpPr>
            <p:cNvPr id="57" name="Ellipse 56">
              <a:extLst>
                <a:ext uri="{FF2B5EF4-FFF2-40B4-BE49-F238E27FC236}">
                  <a16:creationId xmlns:a16="http://schemas.microsoft.com/office/drawing/2014/main" id="{48D66F1A-AC98-4EC1-9E71-1C1551655700}"/>
                </a:ext>
              </a:extLst>
            </p:cNvPr>
            <p:cNvSpPr/>
            <p:nvPr/>
          </p:nvSpPr>
          <p:spPr>
            <a:xfrm>
              <a:off x="8557223" y="2273827"/>
              <a:ext cx="684000" cy="24867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accent5"/>
                  </a:solidFill>
                </a:rPr>
                <a:t>2024</a:t>
              </a:r>
              <a:endParaRPr lang="en-US" sz="1000" b="1" dirty="0">
                <a:solidFill>
                  <a:schemeClr val="accent5"/>
                </a:solidFill>
              </a:endParaRPr>
            </a:p>
          </p:txBody>
        </p:sp>
      </p:grpSp>
      <p:grpSp>
        <p:nvGrpSpPr>
          <p:cNvPr id="63" name="Groupe 62">
            <a:extLst>
              <a:ext uri="{FF2B5EF4-FFF2-40B4-BE49-F238E27FC236}">
                <a16:creationId xmlns:a16="http://schemas.microsoft.com/office/drawing/2014/main" id="{4F77CCF7-B2A0-43F7-91E1-78838EE3DC7C}"/>
              </a:ext>
            </a:extLst>
          </p:cNvPr>
          <p:cNvGrpSpPr/>
          <p:nvPr/>
        </p:nvGrpSpPr>
        <p:grpSpPr>
          <a:xfrm>
            <a:off x="10879718" y="342198"/>
            <a:ext cx="1102316" cy="988327"/>
            <a:chOff x="8252195" y="786042"/>
            <a:chExt cx="1102316" cy="988327"/>
          </a:xfrm>
        </p:grpSpPr>
        <p:sp>
          <p:nvSpPr>
            <p:cNvPr id="64" name="Ellipse 63">
              <a:extLst>
                <a:ext uri="{FF2B5EF4-FFF2-40B4-BE49-F238E27FC236}">
                  <a16:creationId xmlns:a16="http://schemas.microsoft.com/office/drawing/2014/main" id="{EECCE3F3-088B-44F0-92AA-8BBB00DE9B9E}"/>
                </a:ext>
              </a:extLst>
            </p:cNvPr>
            <p:cNvSpPr/>
            <p:nvPr/>
          </p:nvSpPr>
          <p:spPr bwMode="auto">
            <a:xfrm>
              <a:off x="8480155" y="977431"/>
              <a:ext cx="625167" cy="598874"/>
            </a:xfrm>
            <a:prstGeom prst="ellipse">
              <a:avLst/>
            </a:prstGeom>
            <a:noFill/>
            <a:ln w="6350" cap="flat" cmpd="sng" algn="ctr">
              <a:noFill/>
              <a:prstDash val="solid"/>
              <a:round/>
              <a:headEnd type="none" w="med" len="med"/>
              <a:tailEnd type="none" w="sm" len="sm"/>
            </a:ln>
            <a:effectLst/>
          </p:spPr>
          <p:txBody>
            <a:bodyPr rot="0" spcFirstLastPara="0" vertOverflow="overflow" horzOverflow="overflow" vert="horz" wrap="square" lIns="33231" tIns="33231" rIns="33231" bIns="33231" numCol="1" spcCol="0" rtlCol="0" fromWordArt="0" anchor="t" anchorCtr="0" forceAA="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GB" sz="923" b="0" i="0" u="none" strike="noStrike" kern="0" cap="none" spc="0" normalizeH="0" baseline="0" noProof="0">
                <a:ln>
                  <a:noFill/>
                </a:ln>
                <a:solidFill>
                  <a:srgbClr val="000000"/>
                </a:solidFill>
                <a:effectLst/>
                <a:uLnTx/>
                <a:uFillTx/>
                <a:cs typeface="Arial" charset="0"/>
              </a:endParaRPr>
            </a:p>
          </p:txBody>
        </p:sp>
        <p:sp>
          <p:nvSpPr>
            <p:cNvPr id="65" name="Ellipse 64">
              <a:extLst>
                <a:ext uri="{FF2B5EF4-FFF2-40B4-BE49-F238E27FC236}">
                  <a16:creationId xmlns:a16="http://schemas.microsoft.com/office/drawing/2014/main" id="{1DCF3358-0C56-456B-AA80-FCA09C602BB7}"/>
                </a:ext>
              </a:extLst>
            </p:cNvPr>
            <p:cNvSpPr/>
            <p:nvPr/>
          </p:nvSpPr>
          <p:spPr bwMode="auto">
            <a:xfrm>
              <a:off x="8311416" y="786042"/>
              <a:ext cx="828000" cy="828000"/>
            </a:xfrm>
            <a:prstGeom prst="ellipse">
              <a:avLst/>
            </a:prstGeom>
            <a:solidFill>
              <a:srgbClr val="FFFFFF">
                <a:lumMod val="85000"/>
              </a:srgbClr>
            </a:solid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GB" sz="1000" b="0" i="0" u="none" strike="noStrike" kern="0" cap="none" spc="0" normalizeH="0" baseline="0" noProof="0" dirty="0">
                <a:ln>
                  <a:noFill/>
                </a:ln>
                <a:solidFill>
                  <a:srgbClr val="000000"/>
                </a:solidFill>
                <a:effectLst/>
                <a:uLnTx/>
                <a:uFillTx/>
                <a:cs typeface="Arial" charset="0"/>
              </a:endParaRPr>
            </a:p>
          </p:txBody>
        </p:sp>
        <p:pic>
          <p:nvPicPr>
            <p:cNvPr id="66" name="Image 65">
              <a:extLst>
                <a:ext uri="{FF2B5EF4-FFF2-40B4-BE49-F238E27FC236}">
                  <a16:creationId xmlns:a16="http://schemas.microsoft.com/office/drawing/2014/main" id="{AB5598E5-2F44-4599-A6EE-936AD02E55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5979" y="918420"/>
              <a:ext cx="598874" cy="598874"/>
            </a:xfrm>
            <a:prstGeom prst="rect">
              <a:avLst/>
            </a:prstGeom>
          </p:spPr>
        </p:pic>
        <p:sp>
          <p:nvSpPr>
            <p:cNvPr id="67" name="Ellipse 66">
              <a:extLst>
                <a:ext uri="{FF2B5EF4-FFF2-40B4-BE49-F238E27FC236}">
                  <a16:creationId xmlns:a16="http://schemas.microsoft.com/office/drawing/2014/main" id="{CEBCCDC1-B4B2-4A42-B556-4C5C5993AEBA}"/>
                </a:ext>
              </a:extLst>
            </p:cNvPr>
            <p:cNvSpPr/>
            <p:nvPr/>
          </p:nvSpPr>
          <p:spPr bwMode="auto">
            <a:xfrm>
              <a:off x="8865252" y="1286757"/>
              <a:ext cx="489259" cy="487612"/>
            </a:xfrm>
            <a:prstGeom prst="ellipse">
              <a:avLst/>
            </a:prstGeom>
            <a:solidFill>
              <a:srgbClr val="FFFFFF"/>
            </a:solidFill>
            <a:ln w="6350" cap="flat" cmpd="sng" algn="ctr">
              <a:noFill/>
              <a:prstDash val="solid"/>
              <a:round/>
              <a:headEnd type="none" w="med" len="med"/>
              <a:tailEnd type="none" w="sm" len="sm"/>
            </a:ln>
            <a:effectLst>
              <a:outerShdw blurRad="63500" sx="102000" sy="102000" algn="ctr" rotWithShape="0">
                <a:prstClr val="black">
                  <a:alpha val="40000"/>
                </a:prstClr>
              </a:outerShdw>
            </a:effectLst>
          </p:spPr>
          <p:txBody>
            <a:bodyPr vert="horz" wrap="square" lIns="36000" tIns="36000" rIns="36000" bIns="36000" numCol="1" rtlCol="0" anchor="ctr"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1000" b="1" i="0" u="none" strike="noStrike" kern="0" cap="none" spc="0" normalizeH="0" baseline="0" noProof="0" dirty="0">
                  <a:ln>
                    <a:noFill/>
                  </a:ln>
                  <a:solidFill>
                    <a:srgbClr val="6D2371"/>
                  </a:solidFill>
                  <a:effectLst/>
                  <a:uLnTx/>
                  <a:uFillTx/>
                  <a:cs typeface="Arial" charset="0"/>
                </a:rPr>
                <a:t>#2/3</a:t>
              </a:r>
            </a:p>
          </p:txBody>
        </p:sp>
        <p:sp>
          <p:nvSpPr>
            <p:cNvPr id="68" name="Rectangle 67">
              <a:extLst>
                <a:ext uri="{FF2B5EF4-FFF2-40B4-BE49-F238E27FC236}">
                  <a16:creationId xmlns:a16="http://schemas.microsoft.com/office/drawing/2014/main" id="{3AFA99A7-5004-4DF2-904F-481BD743D4E9}"/>
                </a:ext>
              </a:extLst>
            </p:cNvPr>
            <p:cNvSpPr/>
            <p:nvPr/>
          </p:nvSpPr>
          <p:spPr bwMode="auto">
            <a:xfrm rot="1440000">
              <a:off x="8252195" y="995478"/>
              <a:ext cx="842892" cy="675083"/>
            </a:xfrm>
            <a:prstGeom prst="rect">
              <a:avLst/>
            </a:prstGeom>
            <a:noFill/>
            <a:ln w="6350" cap="flat" cmpd="sng" algn="ctr">
              <a:noFill/>
              <a:prstDash val="solid"/>
              <a:round/>
              <a:headEnd type="none" w="med" len="med"/>
              <a:tailEnd type="none" w="sm" len="sm"/>
            </a:ln>
            <a:effectLst>
              <a:outerShdw blurRad="63500" sx="102000" sy="102000" algn="ctr" rotWithShape="0">
                <a:prstClr val="black">
                  <a:alpha val="40000"/>
                </a:prstClr>
              </a:outerShdw>
            </a:effectLst>
          </p:spPr>
          <p:txBody>
            <a:bodyPr vert="horz" wrap="square" lIns="36000" tIns="36000" rIns="36000" bIns="36000" numCol="1" rtlCol="0" anchor="ctr" anchorCtr="0" compatLnSpc="1">
              <a:prstTxWarp prst="textArchDown">
                <a:avLst>
                  <a:gd name="adj" fmla="val 16343946"/>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1000" b="0" i="0" u="none" strike="noStrike" kern="0" cap="none" spc="0" normalizeH="0" baseline="0" noProof="0" dirty="0">
                  <a:ln>
                    <a:noFill/>
                  </a:ln>
                  <a:solidFill>
                    <a:srgbClr val="1A426F"/>
                  </a:solidFill>
                  <a:effectLst/>
                  <a:uLnTx/>
                  <a:uFillTx/>
                  <a:cs typeface="Arial" charset="0"/>
                </a:rPr>
                <a:t>High Priority</a:t>
              </a:r>
            </a:p>
          </p:txBody>
        </p:sp>
      </p:grpSp>
      <p:sp>
        <p:nvSpPr>
          <p:cNvPr id="33" name="Rectangle: Rounded Corners 76">
            <a:extLst>
              <a:ext uri="{FF2B5EF4-FFF2-40B4-BE49-F238E27FC236}">
                <a16:creationId xmlns:a16="http://schemas.microsoft.com/office/drawing/2014/main" id="{3F4E3B52-735C-4AF0-87B5-040BF6E09293}"/>
              </a:ext>
            </a:extLst>
          </p:cNvPr>
          <p:cNvSpPr/>
          <p:nvPr/>
        </p:nvSpPr>
        <p:spPr bwMode="auto">
          <a:xfrm>
            <a:off x="2332146" y="1575559"/>
            <a:ext cx="9508842" cy="3790418"/>
          </a:xfrm>
          <a:prstGeom prst="roundRect">
            <a:avLst>
              <a:gd name="adj" fmla="val 1960"/>
            </a:avLst>
          </a:prstGeom>
          <a:noFill/>
          <a:ln w="19050" cap="flat" cmpd="sng" algn="ctr">
            <a:solidFill>
              <a:srgbClr val="6D2371"/>
            </a:solid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noAutofit/>
          </a:bodyPr>
          <a:lstStyle/>
          <a:p>
            <a:pPr eaLnBrk="0" hangingPunct="0">
              <a:spcBef>
                <a:spcPts val="0"/>
              </a:spcBef>
            </a:pPr>
            <a:endParaRPr lang="en-GB" dirty="0"/>
          </a:p>
        </p:txBody>
      </p:sp>
      <p:sp>
        <p:nvSpPr>
          <p:cNvPr id="34" name="Rectangle: Rounded Corners 76">
            <a:extLst>
              <a:ext uri="{FF2B5EF4-FFF2-40B4-BE49-F238E27FC236}">
                <a16:creationId xmlns:a16="http://schemas.microsoft.com/office/drawing/2014/main" id="{45B664B8-6664-41FE-A6F1-88770E779DF9}"/>
              </a:ext>
            </a:extLst>
          </p:cNvPr>
          <p:cNvSpPr/>
          <p:nvPr/>
        </p:nvSpPr>
        <p:spPr bwMode="auto">
          <a:xfrm>
            <a:off x="2332143" y="1571532"/>
            <a:ext cx="9508843" cy="546768"/>
          </a:xfrm>
          <a:prstGeom prst="round2SameRect">
            <a:avLst>
              <a:gd name="adj1" fmla="val 11703"/>
              <a:gd name="adj2" fmla="val 0"/>
            </a:avLst>
          </a:prstGeom>
          <a:solidFill>
            <a:schemeClr val="tx2"/>
          </a:solidFill>
          <a:ln w="19050" cap="flat" cmpd="sng" algn="ctr">
            <a:solidFill>
              <a:srgbClr val="6D2371"/>
            </a:solid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algn="ctr">
              <a:spcAft>
                <a:spcPts val="300"/>
              </a:spcAft>
              <a:buClr>
                <a:srgbClr val="6D2371"/>
              </a:buClr>
              <a:buSzPct val="80000"/>
            </a:pPr>
            <a:r>
              <a:rPr lang="fr-FR" sz="1400" b="1" dirty="0">
                <a:solidFill>
                  <a:schemeClr val="bg1"/>
                </a:solidFill>
              </a:rPr>
              <a:t>Un programme clinique étendu avec des études en propre et sponsorisées par des programmes publics</a:t>
            </a:r>
          </a:p>
        </p:txBody>
      </p:sp>
      <p:pic>
        <p:nvPicPr>
          <p:cNvPr id="35" name="Picture 2">
            <a:extLst>
              <a:ext uri="{FF2B5EF4-FFF2-40B4-BE49-F238E27FC236}">
                <a16:creationId xmlns:a16="http://schemas.microsoft.com/office/drawing/2014/main" id="{8E12B3F5-A968-40AE-B48D-DCA043E2D05F}"/>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0"/>
                    </a14:imgEffect>
                    <a14:imgEffect>
                      <a14:brightnessContrast bright="45000" contrast="26000"/>
                    </a14:imgEffect>
                  </a14:imgLayer>
                </a14:imgProps>
              </a:ext>
              <a:ext uri="{28A0092B-C50C-407E-A947-70E740481C1C}">
                <a14:useLocalDpi xmlns:a14="http://schemas.microsoft.com/office/drawing/2010/main" val="0"/>
              </a:ext>
            </a:extLst>
          </a:blip>
          <a:srcRect l="-4170" r="-4170"/>
          <a:stretch/>
        </p:blipFill>
        <p:spPr bwMode="auto">
          <a:xfrm>
            <a:off x="314032" y="2678740"/>
            <a:ext cx="1592580" cy="249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433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BC04BE76-1103-4941-A48D-6D9212F9B49E}"/>
              </a:ext>
            </a:extLst>
          </p:cNvPr>
          <p:cNvSpPr>
            <a:spLocks noGrp="1"/>
          </p:cNvSpPr>
          <p:nvPr>
            <p:ph type="title"/>
          </p:nvPr>
        </p:nvSpPr>
        <p:spPr/>
        <p:txBody>
          <a:bodyPr/>
          <a:lstStyle/>
          <a:p>
            <a:r>
              <a:rPr lang="fr-FR" dirty="0"/>
              <a:t>2</a:t>
            </a:r>
            <a:r>
              <a:rPr lang="fr-FR" baseline="30000" dirty="0"/>
              <a:t>ème</a:t>
            </a:r>
            <a:r>
              <a:rPr lang="fr-FR" dirty="0"/>
              <a:t> cible de Pherecydes : </a:t>
            </a:r>
            <a:r>
              <a:rPr lang="fr-FR" i="1" dirty="0">
                <a:solidFill>
                  <a:srgbClr val="6D2371"/>
                </a:solidFill>
              </a:rPr>
              <a:t>Pseudomonas aeruginosa </a:t>
            </a:r>
            <a:endParaRPr lang="fr-FR" dirty="0">
              <a:solidFill>
                <a:srgbClr val="6D2371"/>
              </a:solidFill>
            </a:endParaRPr>
          </a:p>
        </p:txBody>
      </p:sp>
      <p:sp>
        <p:nvSpPr>
          <p:cNvPr id="6" name="Espace réservé du pied de page 5">
            <a:extLst>
              <a:ext uri="{FF2B5EF4-FFF2-40B4-BE49-F238E27FC236}">
                <a16:creationId xmlns:a16="http://schemas.microsoft.com/office/drawing/2014/main" id="{B47BD4FE-F175-4F5D-A261-2AEAD8EFF90C}"/>
              </a:ext>
            </a:extLst>
          </p:cNvPr>
          <p:cNvSpPr>
            <a:spLocks noGrp="1"/>
          </p:cNvSpPr>
          <p:nvPr>
            <p:ph type="ftr" sz="quarter" idx="11"/>
          </p:nvPr>
        </p:nvSpPr>
        <p:spPr>
          <a:xfrm>
            <a:off x="212986" y="6564073"/>
            <a:ext cx="3922134" cy="276454"/>
          </a:xfrm>
        </p:spPr>
        <p:txBody>
          <a:bodyPr/>
          <a:lstStyle/>
          <a:p>
            <a:pPr marL="12700">
              <a:lnSpc>
                <a:spcPct val="100000"/>
              </a:lnSpc>
              <a:spcBef>
                <a:spcPts val="130"/>
              </a:spcBef>
            </a:pPr>
            <a:r>
              <a:rPr lang="fr-FR" sz="900" spc="-5" dirty="0" err="1">
                <a:solidFill>
                  <a:srgbClr val="7E7E7E"/>
                </a:solidFill>
                <a:latin typeface="Arial" panose="020B0604020202020204" pitchFamily="34" charset="0"/>
                <a:cs typeface="Arial" panose="020B0604020202020204" pitchFamily="34" charset="0"/>
              </a:rPr>
              <a:t>Adebiotech</a:t>
            </a:r>
            <a:r>
              <a:rPr lang="fr-FR" sz="900" spc="-5" dirty="0">
                <a:solidFill>
                  <a:srgbClr val="7E7E7E"/>
                </a:solidFill>
                <a:latin typeface="Arial" panose="020B0604020202020204" pitchFamily="34" charset="0"/>
                <a:cs typeface="Arial" panose="020B0604020202020204" pitchFamily="34" charset="0"/>
              </a:rPr>
              <a:t>:  Approches innovantes en santé humaine, animale et environnementale dans la lutte contre l’antibiorésistance-16 septembre 2021</a:t>
            </a:r>
            <a:endParaRPr lang="fr-FR" sz="900" dirty="0">
              <a:latin typeface="Arial" panose="020B0604020202020204" pitchFamily="34" charset="0"/>
              <a:cs typeface="Arial" panose="020B0604020202020204" pitchFamily="34" charset="0"/>
            </a:endParaRPr>
          </a:p>
        </p:txBody>
      </p:sp>
      <p:sp>
        <p:nvSpPr>
          <p:cNvPr id="7" name="Espace réservé du numéro de diapositive 6">
            <a:extLst>
              <a:ext uri="{FF2B5EF4-FFF2-40B4-BE49-F238E27FC236}">
                <a16:creationId xmlns:a16="http://schemas.microsoft.com/office/drawing/2014/main" id="{09EC3272-57AC-42FB-94B3-CE388CEE17C4}"/>
              </a:ext>
            </a:extLst>
          </p:cNvPr>
          <p:cNvSpPr>
            <a:spLocks noGrp="1"/>
          </p:cNvSpPr>
          <p:nvPr>
            <p:ph type="sldNum" sz="quarter" idx="12"/>
          </p:nvPr>
        </p:nvSpPr>
        <p:spPr/>
        <p:txBody>
          <a:bodyPr/>
          <a:lstStyle/>
          <a:p>
            <a:pPr>
              <a:defRPr/>
            </a:pPr>
            <a:fld id="{D9DF8CC8-2FEE-4E40-BA58-422935C57357}" type="slidenum">
              <a:rPr lang="fr-FR" smtClean="0"/>
              <a:pPr>
                <a:defRPr/>
              </a:pPr>
              <a:t>17</a:t>
            </a:fld>
            <a:endParaRPr lang="fr-FR" dirty="0"/>
          </a:p>
        </p:txBody>
      </p:sp>
      <p:sp>
        <p:nvSpPr>
          <p:cNvPr id="14" name="Rectangle: Rounded Corners 7">
            <a:extLst>
              <a:ext uri="{FF2B5EF4-FFF2-40B4-BE49-F238E27FC236}">
                <a16:creationId xmlns:a16="http://schemas.microsoft.com/office/drawing/2014/main" id="{7D9FE60D-C303-4E29-AFE3-375B76302CAE}"/>
              </a:ext>
            </a:extLst>
          </p:cNvPr>
          <p:cNvSpPr/>
          <p:nvPr/>
        </p:nvSpPr>
        <p:spPr bwMode="auto">
          <a:xfrm>
            <a:off x="3088640" y="3397526"/>
            <a:ext cx="969071" cy="1273769"/>
          </a:xfrm>
          <a:prstGeom prst="rect">
            <a:avLst/>
          </a:prstGeom>
          <a:no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eaLnBrk="0" hangingPunct="0"/>
            <a:r>
              <a:rPr kumimoji="0" lang="fr-FR" sz="1200" b="1" i="0" u="none" strike="noStrike" cap="none" normalizeH="0" baseline="0" dirty="0">
                <a:ln>
                  <a:noFill/>
                </a:ln>
                <a:solidFill>
                  <a:srgbClr val="6D2371"/>
                </a:solidFill>
                <a:effectLst/>
                <a:latin typeface="Arial" pitchFamily="-112" charset="0"/>
              </a:rPr>
              <a:t>Résultats</a:t>
            </a:r>
            <a:r>
              <a:rPr lang="fr-FR" sz="1200" b="1" dirty="0">
                <a:solidFill>
                  <a:srgbClr val="6D2371"/>
                </a:solidFill>
                <a:latin typeface="Arial" pitchFamily="-112" charset="0"/>
              </a:rPr>
              <a:t> </a:t>
            </a:r>
          </a:p>
          <a:p>
            <a:pPr eaLnBrk="0" hangingPunct="0"/>
            <a:r>
              <a:rPr kumimoji="0" lang="fr-FR" sz="1200" b="1" i="0" u="none" strike="noStrike" cap="none" normalizeH="0" baseline="0" dirty="0">
                <a:ln>
                  <a:noFill/>
                </a:ln>
                <a:solidFill>
                  <a:srgbClr val="6D2371"/>
                </a:solidFill>
                <a:effectLst/>
                <a:latin typeface="Arial" pitchFamily="-112" charset="0"/>
              </a:rPr>
              <a:t>à date</a:t>
            </a:r>
          </a:p>
        </p:txBody>
      </p:sp>
      <p:sp>
        <p:nvSpPr>
          <p:cNvPr id="24" name="Espace réservé du contenu 2">
            <a:extLst>
              <a:ext uri="{FF2B5EF4-FFF2-40B4-BE49-F238E27FC236}">
                <a16:creationId xmlns:a16="http://schemas.microsoft.com/office/drawing/2014/main" id="{9AE3AF94-3971-4EA5-9F4C-BC1464E1B8C6}"/>
              </a:ext>
            </a:extLst>
          </p:cNvPr>
          <p:cNvSpPr txBox="1">
            <a:spLocks/>
          </p:cNvSpPr>
          <p:nvPr/>
        </p:nvSpPr>
        <p:spPr>
          <a:xfrm>
            <a:off x="4181474" y="3336712"/>
            <a:ext cx="7728525" cy="1334587"/>
          </a:xfrm>
          <a:prstGeom prst="rect">
            <a:avLst/>
          </a:prstGeom>
        </p:spPr>
        <p:txBody>
          <a:bodyPr lIns="0" tIns="36000" rIns="0" bIns="36000" anchor="ctr" anchorCtr="0">
            <a:spAutoFit/>
          </a:bodyPr>
          <a:lstStyle>
            <a:lvl1pPr marL="326921" indent="-326921" algn="l" defTabSz="914400" rtl="0" eaLnBrk="1" latinLnBrk="0" hangingPunct="1">
              <a:lnSpc>
                <a:spcPct val="100000"/>
              </a:lnSpc>
              <a:spcBef>
                <a:spcPts val="0"/>
              </a:spcBef>
              <a:spcAft>
                <a:spcPts val="600"/>
              </a:spcAft>
              <a:buClr>
                <a:srgbClr val="6D2371"/>
              </a:buClr>
              <a:buSzPct val="80000"/>
              <a:buFont typeface="Wingdings 2" panose="05020102010507070707" pitchFamily="18" charset="2"/>
              <a:buChar char=""/>
              <a:defRPr sz="2000" b="1" kern="1200">
                <a:solidFill>
                  <a:schemeClr val="tx1"/>
                </a:solidFill>
                <a:latin typeface="+mn-lt"/>
                <a:ea typeface="Open Sans" panose="020B0606030504020204"/>
                <a:cs typeface="Open Sans" panose="020B0606030504020204"/>
              </a:defRPr>
            </a:lvl1pPr>
            <a:lvl2pPr marL="652402" indent="-325481" algn="l" defTabSz="914400" rtl="0" eaLnBrk="1" latinLnBrk="0" hangingPunct="1">
              <a:lnSpc>
                <a:spcPct val="100000"/>
              </a:lnSpc>
              <a:spcBef>
                <a:spcPts val="0"/>
              </a:spcBef>
              <a:spcAft>
                <a:spcPts val="600"/>
              </a:spcAft>
              <a:buClr>
                <a:srgbClr val="6D2371"/>
              </a:buClr>
              <a:buFontTx/>
              <a:buChar char="─"/>
              <a:defRPr sz="1800" kern="1200">
                <a:solidFill>
                  <a:schemeClr val="tx1"/>
                </a:solidFill>
                <a:latin typeface="+mn-lt"/>
                <a:ea typeface="Open Sans" panose="020B0606030504020204"/>
                <a:cs typeface="Open Sans" panose="020B0606030504020204"/>
              </a:defRPr>
            </a:lvl2pPr>
            <a:lvl3pPr marL="908754" indent="-256352" algn="l" defTabSz="914400" rtl="0" eaLnBrk="1" latinLnBrk="0" hangingPunct="1">
              <a:lnSpc>
                <a:spcPct val="100000"/>
              </a:lnSpc>
              <a:spcBef>
                <a:spcPts val="0"/>
              </a:spcBef>
              <a:spcAft>
                <a:spcPts val="600"/>
              </a:spcAft>
              <a:buClr>
                <a:srgbClr val="6D2371"/>
              </a:buClr>
              <a:buSzPct val="60000"/>
              <a:buFont typeface="Wingdings" panose="05000000000000000000" pitchFamily="2" charset="2"/>
              <a:buChar char=""/>
              <a:defRPr sz="1800" kern="1200">
                <a:solidFill>
                  <a:schemeClr val="tx1"/>
                </a:solidFill>
                <a:latin typeface="+mn-lt"/>
                <a:ea typeface="Open Sans" panose="020B0606030504020204"/>
                <a:cs typeface="Open Sans" panose="020B0606030504020204"/>
              </a:defRPr>
            </a:lvl3pPr>
            <a:lvl4pPr marL="1306244" indent="-326921" algn="l" defTabSz="914400" rtl="0" eaLnBrk="1" latinLnBrk="0" hangingPunct="1">
              <a:lnSpc>
                <a:spcPct val="100000"/>
              </a:lnSpc>
              <a:spcBef>
                <a:spcPts val="0"/>
              </a:spcBef>
              <a:spcAft>
                <a:spcPts val="600"/>
              </a:spcAft>
              <a:buClr>
                <a:srgbClr val="6D2371"/>
              </a:buClr>
              <a:buFontTx/>
              <a:buChar char="─"/>
              <a:defRPr sz="1800" kern="1200">
                <a:solidFill>
                  <a:schemeClr val="tx1"/>
                </a:solidFill>
                <a:latin typeface="+mn-lt"/>
                <a:ea typeface="Open Sans" panose="020B0606030504020204"/>
                <a:cs typeface="Open Sans" panose="020B0606030504020204"/>
              </a:defRPr>
            </a:lvl4pPr>
            <a:lvl5pPr marL="1636044" indent="-329802" algn="l" defTabSz="914400" rtl="0" eaLnBrk="1" latinLnBrk="0" hangingPunct="1">
              <a:lnSpc>
                <a:spcPct val="100000"/>
              </a:lnSpc>
              <a:spcBef>
                <a:spcPts val="0"/>
              </a:spcBef>
              <a:spcAft>
                <a:spcPts val="600"/>
              </a:spcAft>
              <a:buClr>
                <a:srgbClr val="6D2371"/>
              </a:buClr>
              <a:buSzPct val="60000"/>
              <a:buFont typeface="Courier New" panose="02070309020205020404" pitchFamily="49" charset="0"/>
              <a:buChar char="o"/>
              <a:defRPr sz="1800" kern="1200">
                <a:solidFill>
                  <a:schemeClr val="tx1"/>
                </a:solidFill>
                <a:latin typeface="+mn-lt"/>
                <a:ea typeface="Open Sans" panose="020B0606030504020204"/>
                <a:cs typeface="Open Sans" panose="020B0606030504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00"/>
              </a:spcAft>
            </a:pPr>
            <a:r>
              <a:rPr lang="fr-FR" sz="1200" b="0" dirty="0"/>
              <a:t>Réduction significative de la charge bactérienne pulmonaire</a:t>
            </a:r>
          </a:p>
          <a:p>
            <a:pPr>
              <a:spcAft>
                <a:spcPts val="300"/>
              </a:spcAft>
            </a:pPr>
            <a:r>
              <a:rPr lang="fr-FR" sz="1200" b="0" dirty="0"/>
              <a:t>Développement préclinique réglementaire (études de toxicité) achevé</a:t>
            </a:r>
          </a:p>
          <a:p>
            <a:pPr>
              <a:spcAft>
                <a:spcPts val="300"/>
              </a:spcAft>
            </a:pPr>
            <a:r>
              <a:rPr lang="fr-FR" sz="1200" b="0" dirty="0"/>
              <a:t>Excellents résultats avec l’administration par nébulisation dans un modèle d’infection chez l’animal</a:t>
            </a:r>
          </a:p>
          <a:p>
            <a:pPr>
              <a:spcAft>
                <a:spcPts val="300"/>
              </a:spcAft>
            </a:pPr>
            <a:r>
              <a:rPr lang="fr-FR" sz="1200" b="0" dirty="0"/>
              <a:t>Très bonne tolérance, y compris avec des injections intraveineuses, dans le cadre de </a:t>
            </a:r>
            <a:br>
              <a:rPr lang="fr-FR" sz="1200" b="0" dirty="0"/>
            </a:br>
            <a:r>
              <a:rPr lang="fr-FR" sz="1200" b="0" dirty="0"/>
              <a:t>1</a:t>
            </a:r>
            <a:r>
              <a:rPr lang="fr-FR" sz="1200" b="0" baseline="30000" dirty="0"/>
              <a:t>ers</a:t>
            </a:r>
            <a:r>
              <a:rPr lang="fr-FR" sz="1200" b="0" dirty="0"/>
              <a:t> traitements compassionnels</a:t>
            </a:r>
          </a:p>
          <a:p>
            <a:pPr>
              <a:spcAft>
                <a:spcPts val="300"/>
              </a:spcAft>
            </a:pPr>
            <a:r>
              <a:rPr lang="fr-FR" sz="1200" b="0" dirty="0"/>
              <a:t>Production sur souche bactérienne modifiée génétiquement pour assurer la pureté des phages</a:t>
            </a:r>
          </a:p>
        </p:txBody>
      </p:sp>
      <p:sp>
        <p:nvSpPr>
          <p:cNvPr id="25" name="Espace réservé du contenu 2">
            <a:extLst>
              <a:ext uri="{FF2B5EF4-FFF2-40B4-BE49-F238E27FC236}">
                <a16:creationId xmlns:a16="http://schemas.microsoft.com/office/drawing/2014/main" id="{D30D8D0A-0318-41DF-9D86-87DAA40EED36}"/>
              </a:ext>
            </a:extLst>
          </p:cNvPr>
          <p:cNvSpPr txBox="1">
            <a:spLocks/>
          </p:cNvSpPr>
          <p:nvPr/>
        </p:nvSpPr>
        <p:spPr>
          <a:xfrm>
            <a:off x="4181474" y="5433770"/>
            <a:ext cx="7728525" cy="720000"/>
          </a:xfrm>
          <a:prstGeom prst="rect">
            <a:avLst/>
          </a:prstGeom>
        </p:spPr>
        <p:txBody>
          <a:bodyPr lIns="0" tIns="36000" rIns="0" bIns="36000" anchor="ctr" anchorCtr="0">
            <a:noAutofit/>
          </a:bodyPr>
          <a:lstStyle>
            <a:lvl1pPr marL="326921" indent="-326921" algn="l" defTabSz="914400" rtl="0" eaLnBrk="1" latinLnBrk="0" hangingPunct="1">
              <a:lnSpc>
                <a:spcPct val="100000"/>
              </a:lnSpc>
              <a:spcBef>
                <a:spcPts val="0"/>
              </a:spcBef>
              <a:spcAft>
                <a:spcPts val="600"/>
              </a:spcAft>
              <a:buClr>
                <a:srgbClr val="6D2371"/>
              </a:buClr>
              <a:buSzPct val="80000"/>
              <a:buFont typeface="Wingdings 2" panose="05020102010507070707" pitchFamily="18" charset="2"/>
              <a:buChar char=""/>
              <a:defRPr sz="2000" b="1" kern="1200">
                <a:solidFill>
                  <a:schemeClr val="tx1"/>
                </a:solidFill>
                <a:latin typeface="+mn-lt"/>
                <a:ea typeface="Open Sans" panose="020B0606030504020204"/>
                <a:cs typeface="Open Sans" panose="020B0606030504020204"/>
              </a:defRPr>
            </a:lvl1pPr>
            <a:lvl2pPr marL="652402" indent="-325481" algn="l" defTabSz="914400" rtl="0" eaLnBrk="1" latinLnBrk="0" hangingPunct="1">
              <a:lnSpc>
                <a:spcPct val="100000"/>
              </a:lnSpc>
              <a:spcBef>
                <a:spcPts val="0"/>
              </a:spcBef>
              <a:spcAft>
                <a:spcPts val="600"/>
              </a:spcAft>
              <a:buClr>
                <a:srgbClr val="6D2371"/>
              </a:buClr>
              <a:buFontTx/>
              <a:buChar char="─"/>
              <a:defRPr sz="1800" kern="1200">
                <a:solidFill>
                  <a:schemeClr val="tx1"/>
                </a:solidFill>
                <a:latin typeface="+mn-lt"/>
                <a:ea typeface="Open Sans" panose="020B0606030504020204"/>
                <a:cs typeface="Open Sans" panose="020B0606030504020204"/>
              </a:defRPr>
            </a:lvl2pPr>
            <a:lvl3pPr marL="908754" indent="-256352" algn="l" defTabSz="914400" rtl="0" eaLnBrk="1" latinLnBrk="0" hangingPunct="1">
              <a:lnSpc>
                <a:spcPct val="100000"/>
              </a:lnSpc>
              <a:spcBef>
                <a:spcPts val="0"/>
              </a:spcBef>
              <a:spcAft>
                <a:spcPts val="600"/>
              </a:spcAft>
              <a:buClr>
                <a:srgbClr val="6D2371"/>
              </a:buClr>
              <a:buSzPct val="60000"/>
              <a:buFont typeface="Wingdings" panose="05000000000000000000" pitchFamily="2" charset="2"/>
              <a:buChar char=""/>
              <a:defRPr sz="1800" kern="1200">
                <a:solidFill>
                  <a:schemeClr val="tx1"/>
                </a:solidFill>
                <a:latin typeface="+mn-lt"/>
                <a:ea typeface="Open Sans" panose="020B0606030504020204"/>
                <a:cs typeface="Open Sans" panose="020B0606030504020204"/>
              </a:defRPr>
            </a:lvl3pPr>
            <a:lvl4pPr marL="1306244" indent="-326921" algn="l" defTabSz="914400" rtl="0" eaLnBrk="1" latinLnBrk="0" hangingPunct="1">
              <a:lnSpc>
                <a:spcPct val="100000"/>
              </a:lnSpc>
              <a:spcBef>
                <a:spcPts val="0"/>
              </a:spcBef>
              <a:spcAft>
                <a:spcPts val="600"/>
              </a:spcAft>
              <a:buClr>
                <a:srgbClr val="6D2371"/>
              </a:buClr>
              <a:buFontTx/>
              <a:buChar char="─"/>
              <a:defRPr sz="1800" kern="1200">
                <a:solidFill>
                  <a:schemeClr val="tx1"/>
                </a:solidFill>
                <a:latin typeface="+mn-lt"/>
                <a:ea typeface="Open Sans" panose="020B0606030504020204"/>
                <a:cs typeface="Open Sans" panose="020B0606030504020204"/>
              </a:defRPr>
            </a:lvl4pPr>
            <a:lvl5pPr marL="1636044" indent="-329802" algn="l" defTabSz="914400" rtl="0" eaLnBrk="1" latinLnBrk="0" hangingPunct="1">
              <a:lnSpc>
                <a:spcPct val="100000"/>
              </a:lnSpc>
              <a:spcBef>
                <a:spcPts val="0"/>
              </a:spcBef>
              <a:spcAft>
                <a:spcPts val="600"/>
              </a:spcAft>
              <a:buClr>
                <a:srgbClr val="6D2371"/>
              </a:buClr>
              <a:buSzPct val="60000"/>
              <a:buFont typeface="Courier New" panose="02070309020205020404" pitchFamily="49" charset="0"/>
              <a:buChar char="o"/>
              <a:defRPr sz="1800" kern="1200">
                <a:solidFill>
                  <a:schemeClr val="tx1"/>
                </a:solidFill>
                <a:latin typeface="+mn-lt"/>
                <a:ea typeface="Open Sans" panose="020B0606030504020204"/>
                <a:cs typeface="Open Sans" panose="020B0606030504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00"/>
              </a:spcAft>
            </a:pPr>
            <a:r>
              <a:rPr lang="fr-FR" sz="1200" b="0" dirty="0"/>
              <a:t>Brevets sur des phages individuels et leurs variants aux Etats-Unis, en Australie, au Japon et en Europe</a:t>
            </a:r>
          </a:p>
          <a:p>
            <a:pPr>
              <a:spcAft>
                <a:spcPts val="300"/>
              </a:spcAft>
            </a:pPr>
            <a:r>
              <a:rPr lang="fr-FR" sz="1200" b="0" dirty="0"/>
              <a:t>Protection de toutes les associations incluant au moins un phage</a:t>
            </a:r>
          </a:p>
        </p:txBody>
      </p:sp>
      <p:sp>
        <p:nvSpPr>
          <p:cNvPr id="31" name="Rectangle: Rounded Corners 7">
            <a:extLst>
              <a:ext uri="{FF2B5EF4-FFF2-40B4-BE49-F238E27FC236}">
                <a16:creationId xmlns:a16="http://schemas.microsoft.com/office/drawing/2014/main" id="{E5434F0E-05E8-47FD-A7D2-00071C0F6EA8}"/>
              </a:ext>
            </a:extLst>
          </p:cNvPr>
          <p:cNvSpPr/>
          <p:nvPr/>
        </p:nvSpPr>
        <p:spPr bwMode="auto">
          <a:xfrm>
            <a:off x="3088640" y="5433770"/>
            <a:ext cx="1046480" cy="720000"/>
          </a:xfrm>
          <a:prstGeom prst="rect">
            <a:avLst/>
          </a:prstGeom>
          <a:no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eaLnBrk="0" hangingPunct="0"/>
            <a:r>
              <a:rPr kumimoji="0" lang="fr-FR" sz="1200" b="1" i="0" u="none" strike="noStrike" cap="none" normalizeH="0" baseline="0" dirty="0">
                <a:ln>
                  <a:noFill/>
                </a:ln>
                <a:solidFill>
                  <a:srgbClr val="6D2371"/>
                </a:solidFill>
                <a:effectLst/>
                <a:latin typeface="Arial" pitchFamily="-112" charset="0"/>
              </a:rPr>
              <a:t>Propriété</a:t>
            </a:r>
            <a:br>
              <a:rPr lang="fr-FR" sz="1200" b="1" dirty="0">
                <a:solidFill>
                  <a:srgbClr val="6D2371"/>
                </a:solidFill>
                <a:latin typeface="Arial" pitchFamily="-112" charset="0"/>
              </a:rPr>
            </a:br>
            <a:r>
              <a:rPr kumimoji="0" lang="fr-FR" sz="1200" b="1" i="0" u="none" strike="noStrike" cap="none" normalizeH="0" baseline="0" dirty="0">
                <a:ln>
                  <a:noFill/>
                </a:ln>
                <a:solidFill>
                  <a:srgbClr val="6D2371"/>
                </a:solidFill>
                <a:effectLst/>
                <a:latin typeface="Arial" pitchFamily="-112" charset="0"/>
              </a:rPr>
              <a:t>intellectuelle</a:t>
            </a:r>
          </a:p>
        </p:txBody>
      </p:sp>
      <p:sp>
        <p:nvSpPr>
          <p:cNvPr id="32" name="Espace réservé du contenu 2">
            <a:extLst>
              <a:ext uri="{FF2B5EF4-FFF2-40B4-BE49-F238E27FC236}">
                <a16:creationId xmlns:a16="http://schemas.microsoft.com/office/drawing/2014/main" id="{F27A74FB-6CB4-4F2B-A2F7-D2ECD130FC58}"/>
              </a:ext>
            </a:extLst>
          </p:cNvPr>
          <p:cNvSpPr txBox="1">
            <a:spLocks/>
          </p:cNvSpPr>
          <p:nvPr/>
        </p:nvSpPr>
        <p:spPr>
          <a:xfrm>
            <a:off x="4181474" y="4713562"/>
            <a:ext cx="7728525" cy="720000"/>
          </a:xfrm>
          <a:prstGeom prst="rect">
            <a:avLst/>
          </a:prstGeom>
        </p:spPr>
        <p:txBody>
          <a:bodyPr lIns="0" tIns="36000" rIns="0" bIns="36000" anchor="ctr" anchorCtr="0">
            <a:noAutofit/>
          </a:bodyPr>
          <a:lstStyle>
            <a:lvl1pPr marL="326921" indent="-326921" algn="l" defTabSz="914400" rtl="0" eaLnBrk="1" latinLnBrk="0" hangingPunct="1">
              <a:lnSpc>
                <a:spcPct val="100000"/>
              </a:lnSpc>
              <a:spcBef>
                <a:spcPts val="0"/>
              </a:spcBef>
              <a:spcAft>
                <a:spcPts val="600"/>
              </a:spcAft>
              <a:buClr>
                <a:srgbClr val="6D2371"/>
              </a:buClr>
              <a:buSzPct val="80000"/>
              <a:buFont typeface="Wingdings 2" panose="05020102010507070707" pitchFamily="18" charset="2"/>
              <a:buChar char=""/>
              <a:defRPr sz="2000" b="1" kern="1200">
                <a:solidFill>
                  <a:schemeClr val="tx1"/>
                </a:solidFill>
                <a:latin typeface="+mn-lt"/>
                <a:ea typeface="Open Sans" panose="020B0606030504020204"/>
                <a:cs typeface="Open Sans" panose="020B0606030504020204"/>
              </a:defRPr>
            </a:lvl1pPr>
            <a:lvl2pPr marL="652402" indent="-325481" algn="l" defTabSz="914400" rtl="0" eaLnBrk="1" latinLnBrk="0" hangingPunct="1">
              <a:lnSpc>
                <a:spcPct val="100000"/>
              </a:lnSpc>
              <a:spcBef>
                <a:spcPts val="0"/>
              </a:spcBef>
              <a:spcAft>
                <a:spcPts val="600"/>
              </a:spcAft>
              <a:buClr>
                <a:srgbClr val="6D2371"/>
              </a:buClr>
              <a:buFontTx/>
              <a:buChar char="─"/>
              <a:defRPr sz="1800" kern="1200">
                <a:solidFill>
                  <a:schemeClr val="tx1"/>
                </a:solidFill>
                <a:latin typeface="+mn-lt"/>
                <a:ea typeface="Open Sans" panose="020B0606030504020204"/>
                <a:cs typeface="Open Sans" panose="020B0606030504020204"/>
              </a:defRPr>
            </a:lvl2pPr>
            <a:lvl3pPr marL="908754" indent="-256352" algn="l" defTabSz="914400" rtl="0" eaLnBrk="1" latinLnBrk="0" hangingPunct="1">
              <a:lnSpc>
                <a:spcPct val="100000"/>
              </a:lnSpc>
              <a:spcBef>
                <a:spcPts val="0"/>
              </a:spcBef>
              <a:spcAft>
                <a:spcPts val="600"/>
              </a:spcAft>
              <a:buClr>
                <a:srgbClr val="6D2371"/>
              </a:buClr>
              <a:buSzPct val="60000"/>
              <a:buFont typeface="Wingdings" panose="05000000000000000000" pitchFamily="2" charset="2"/>
              <a:buChar char=""/>
              <a:defRPr sz="1800" kern="1200">
                <a:solidFill>
                  <a:schemeClr val="tx1"/>
                </a:solidFill>
                <a:latin typeface="+mn-lt"/>
                <a:ea typeface="Open Sans" panose="020B0606030504020204"/>
                <a:cs typeface="Open Sans" panose="020B0606030504020204"/>
              </a:defRPr>
            </a:lvl3pPr>
            <a:lvl4pPr marL="1306244" indent="-326921" algn="l" defTabSz="914400" rtl="0" eaLnBrk="1" latinLnBrk="0" hangingPunct="1">
              <a:lnSpc>
                <a:spcPct val="100000"/>
              </a:lnSpc>
              <a:spcBef>
                <a:spcPts val="0"/>
              </a:spcBef>
              <a:spcAft>
                <a:spcPts val="600"/>
              </a:spcAft>
              <a:buClr>
                <a:srgbClr val="6D2371"/>
              </a:buClr>
              <a:buFontTx/>
              <a:buChar char="─"/>
              <a:defRPr sz="1800" kern="1200">
                <a:solidFill>
                  <a:schemeClr val="tx1"/>
                </a:solidFill>
                <a:latin typeface="+mn-lt"/>
                <a:ea typeface="Open Sans" panose="020B0606030504020204"/>
                <a:cs typeface="Open Sans" panose="020B0606030504020204"/>
              </a:defRPr>
            </a:lvl4pPr>
            <a:lvl5pPr marL="1636044" indent="-329802" algn="l" defTabSz="914400" rtl="0" eaLnBrk="1" latinLnBrk="0" hangingPunct="1">
              <a:lnSpc>
                <a:spcPct val="100000"/>
              </a:lnSpc>
              <a:spcBef>
                <a:spcPts val="0"/>
              </a:spcBef>
              <a:spcAft>
                <a:spcPts val="600"/>
              </a:spcAft>
              <a:buClr>
                <a:srgbClr val="6D2371"/>
              </a:buClr>
              <a:buSzPct val="60000"/>
              <a:buFont typeface="Courier New" panose="02070309020205020404" pitchFamily="49" charset="0"/>
              <a:buChar char="o"/>
              <a:defRPr sz="1800" kern="1200">
                <a:solidFill>
                  <a:schemeClr val="tx1"/>
                </a:solidFill>
                <a:latin typeface="+mn-lt"/>
                <a:ea typeface="Open Sans" panose="020B0606030504020204"/>
                <a:cs typeface="Open Sans" panose="020B0606030504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00"/>
              </a:spcAft>
            </a:pPr>
            <a:r>
              <a:rPr lang="fr-FR" sz="1200" b="0" dirty="0"/>
              <a:t>Mise à disposition des phages dans le cadre des Autorisations temporaires d’utilisation (ATU)</a:t>
            </a:r>
          </a:p>
          <a:p>
            <a:pPr>
              <a:spcAft>
                <a:spcPts val="300"/>
              </a:spcAft>
            </a:pPr>
            <a:r>
              <a:rPr lang="fr-FR" sz="1200" b="0" dirty="0"/>
              <a:t>Evaluation d’un protocole clinique dans une population atteinte de mucoviscidose</a:t>
            </a:r>
          </a:p>
        </p:txBody>
      </p:sp>
      <p:sp>
        <p:nvSpPr>
          <p:cNvPr id="33" name="Rectangle: Rounded Corners 7">
            <a:extLst>
              <a:ext uri="{FF2B5EF4-FFF2-40B4-BE49-F238E27FC236}">
                <a16:creationId xmlns:a16="http://schemas.microsoft.com/office/drawing/2014/main" id="{01ACA583-7D57-43ED-B05E-B700121E83C5}"/>
              </a:ext>
            </a:extLst>
          </p:cNvPr>
          <p:cNvSpPr/>
          <p:nvPr/>
        </p:nvSpPr>
        <p:spPr bwMode="auto">
          <a:xfrm>
            <a:off x="3088640" y="4713562"/>
            <a:ext cx="969071" cy="720000"/>
          </a:xfrm>
          <a:prstGeom prst="rect">
            <a:avLst/>
          </a:prstGeom>
          <a:no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eaLnBrk="0" hangingPunct="0"/>
            <a:r>
              <a:rPr kumimoji="0" lang="fr-FR" sz="1200" b="1" i="0" u="none" strike="noStrike" cap="none" normalizeH="0" baseline="0" dirty="0">
                <a:ln>
                  <a:noFill/>
                </a:ln>
                <a:solidFill>
                  <a:srgbClr val="6D2371"/>
                </a:solidFill>
                <a:effectLst/>
                <a:latin typeface="Arial" pitchFamily="-112" charset="0"/>
              </a:rPr>
              <a:t>Prochaines étapes</a:t>
            </a:r>
          </a:p>
        </p:txBody>
      </p:sp>
      <p:grpSp>
        <p:nvGrpSpPr>
          <p:cNvPr id="2" name="Groupe 1">
            <a:extLst>
              <a:ext uri="{FF2B5EF4-FFF2-40B4-BE49-F238E27FC236}">
                <a16:creationId xmlns:a16="http://schemas.microsoft.com/office/drawing/2014/main" id="{3F1303D7-27C2-4DD6-B5F0-68D26C74C3EC}"/>
              </a:ext>
            </a:extLst>
          </p:cNvPr>
          <p:cNvGrpSpPr/>
          <p:nvPr/>
        </p:nvGrpSpPr>
        <p:grpSpPr>
          <a:xfrm>
            <a:off x="212986" y="3264537"/>
            <a:ext cx="11592000" cy="2894540"/>
            <a:chOff x="212986" y="3264537"/>
            <a:chExt cx="10349891" cy="2894540"/>
          </a:xfrm>
        </p:grpSpPr>
        <p:cxnSp>
          <p:nvCxnSpPr>
            <p:cNvPr id="30" name="Connecteur droit 29">
              <a:extLst>
                <a:ext uri="{FF2B5EF4-FFF2-40B4-BE49-F238E27FC236}">
                  <a16:creationId xmlns:a16="http://schemas.microsoft.com/office/drawing/2014/main" id="{0CF8887C-9CD4-4496-AE5A-9BFF928CBAA6}"/>
                </a:ext>
              </a:extLst>
            </p:cNvPr>
            <p:cNvCxnSpPr>
              <a:cxnSpLocks/>
            </p:cNvCxnSpPr>
            <p:nvPr/>
          </p:nvCxnSpPr>
          <p:spPr bwMode="auto">
            <a:xfrm>
              <a:off x="212986" y="3264537"/>
              <a:ext cx="10349891" cy="0"/>
            </a:xfrm>
            <a:prstGeom prst="line">
              <a:avLst/>
            </a:prstGeom>
            <a:solidFill>
              <a:schemeClr val="accent1"/>
            </a:solidFill>
            <a:ln w="12700" cap="flat" cmpd="sng" algn="ctr">
              <a:solidFill>
                <a:schemeClr val="bg1">
                  <a:lumMod val="75000"/>
                </a:schemeClr>
              </a:solidFill>
              <a:prstDash val="solid"/>
              <a:round/>
              <a:headEnd type="none" w="med" len="med"/>
              <a:tailEnd type="none" w="sm" len="sm"/>
            </a:ln>
            <a:effectLst/>
          </p:spPr>
        </p:cxnSp>
        <p:cxnSp>
          <p:nvCxnSpPr>
            <p:cNvPr id="34" name="Connecteur droit 33">
              <a:extLst>
                <a:ext uri="{FF2B5EF4-FFF2-40B4-BE49-F238E27FC236}">
                  <a16:creationId xmlns:a16="http://schemas.microsoft.com/office/drawing/2014/main" id="{91CF9574-F4DA-4F6F-838B-0D3EDBCD8FF1}"/>
                </a:ext>
              </a:extLst>
            </p:cNvPr>
            <p:cNvCxnSpPr>
              <a:cxnSpLocks/>
            </p:cNvCxnSpPr>
            <p:nvPr/>
          </p:nvCxnSpPr>
          <p:spPr bwMode="auto">
            <a:xfrm>
              <a:off x="212986" y="6159077"/>
              <a:ext cx="10349891" cy="0"/>
            </a:xfrm>
            <a:prstGeom prst="line">
              <a:avLst/>
            </a:prstGeom>
            <a:solidFill>
              <a:schemeClr val="accent1"/>
            </a:solidFill>
            <a:ln w="12700" cap="flat" cmpd="sng" algn="ctr">
              <a:solidFill>
                <a:schemeClr val="bg1">
                  <a:lumMod val="75000"/>
                </a:schemeClr>
              </a:solidFill>
              <a:prstDash val="solid"/>
              <a:round/>
              <a:headEnd type="none" w="med" len="med"/>
              <a:tailEnd type="none" w="sm" len="sm"/>
            </a:ln>
            <a:effectLst/>
          </p:spPr>
        </p:cxnSp>
      </p:grpSp>
      <p:pic>
        <p:nvPicPr>
          <p:cNvPr id="43" name="Picture 2">
            <a:extLst>
              <a:ext uri="{FF2B5EF4-FFF2-40B4-BE49-F238E27FC236}">
                <a16:creationId xmlns:a16="http://schemas.microsoft.com/office/drawing/2014/main" id="{49C59C62-2DE0-40E5-9F6E-B074E54C690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2986" y="4565356"/>
            <a:ext cx="2537331" cy="429943"/>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e 43">
            <a:extLst>
              <a:ext uri="{FF2B5EF4-FFF2-40B4-BE49-F238E27FC236}">
                <a16:creationId xmlns:a16="http://schemas.microsoft.com/office/drawing/2014/main" id="{7C397EB9-1B60-4106-B399-F78C9EB8CBE2}"/>
              </a:ext>
            </a:extLst>
          </p:cNvPr>
          <p:cNvGrpSpPr/>
          <p:nvPr/>
        </p:nvGrpSpPr>
        <p:grpSpPr>
          <a:xfrm>
            <a:off x="10879718" y="342198"/>
            <a:ext cx="1102316" cy="988327"/>
            <a:chOff x="8252195" y="786042"/>
            <a:chExt cx="1102316" cy="988327"/>
          </a:xfrm>
        </p:grpSpPr>
        <p:sp>
          <p:nvSpPr>
            <p:cNvPr id="45" name="Ellipse 44">
              <a:extLst>
                <a:ext uri="{FF2B5EF4-FFF2-40B4-BE49-F238E27FC236}">
                  <a16:creationId xmlns:a16="http://schemas.microsoft.com/office/drawing/2014/main" id="{EA64A3A7-E0AB-4934-BFA1-CA70E37B6404}"/>
                </a:ext>
              </a:extLst>
            </p:cNvPr>
            <p:cNvSpPr/>
            <p:nvPr/>
          </p:nvSpPr>
          <p:spPr bwMode="auto">
            <a:xfrm>
              <a:off x="8480155" y="977431"/>
              <a:ext cx="625167" cy="598874"/>
            </a:xfrm>
            <a:prstGeom prst="ellipse">
              <a:avLst/>
            </a:prstGeom>
            <a:noFill/>
            <a:ln w="6350" cap="flat" cmpd="sng" algn="ctr">
              <a:noFill/>
              <a:prstDash val="solid"/>
              <a:round/>
              <a:headEnd type="none" w="med" len="med"/>
              <a:tailEnd type="none" w="sm" len="sm"/>
            </a:ln>
            <a:effectLst/>
          </p:spPr>
          <p:txBody>
            <a:bodyPr rot="0" spcFirstLastPara="0" vertOverflow="overflow" horzOverflow="overflow" vert="horz" wrap="square" lIns="33231" tIns="33231" rIns="33231" bIns="33231" numCol="1" spcCol="0" rtlCol="0" fromWordArt="0" anchor="t" anchorCtr="0" forceAA="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fr-FR" sz="923" b="0" i="0" u="none" strike="noStrike" kern="0" cap="none" spc="0" normalizeH="0" baseline="0" dirty="0">
                <a:ln>
                  <a:noFill/>
                </a:ln>
                <a:solidFill>
                  <a:srgbClr val="000000"/>
                </a:solidFill>
                <a:effectLst/>
                <a:uLnTx/>
                <a:uFillTx/>
                <a:cs typeface="Arial" charset="0"/>
              </a:endParaRPr>
            </a:p>
          </p:txBody>
        </p:sp>
        <p:sp>
          <p:nvSpPr>
            <p:cNvPr id="46" name="Ellipse 45">
              <a:extLst>
                <a:ext uri="{FF2B5EF4-FFF2-40B4-BE49-F238E27FC236}">
                  <a16:creationId xmlns:a16="http://schemas.microsoft.com/office/drawing/2014/main" id="{E9802E89-8E60-47AC-B15D-79C7E5FE9868}"/>
                </a:ext>
              </a:extLst>
            </p:cNvPr>
            <p:cNvSpPr/>
            <p:nvPr/>
          </p:nvSpPr>
          <p:spPr bwMode="auto">
            <a:xfrm>
              <a:off x="8311416" y="786042"/>
              <a:ext cx="828000" cy="828000"/>
            </a:xfrm>
            <a:prstGeom prst="ellipse">
              <a:avLst/>
            </a:prstGeom>
            <a:solidFill>
              <a:srgbClr val="FFFFFF">
                <a:lumMod val="85000"/>
              </a:srgbClr>
            </a:solid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fr-FR" sz="1000" b="0" i="0" u="none" strike="noStrike" kern="0" cap="none" spc="0" normalizeH="0" baseline="0" dirty="0">
                <a:ln>
                  <a:noFill/>
                </a:ln>
                <a:solidFill>
                  <a:srgbClr val="000000"/>
                </a:solidFill>
                <a:effectLst/>
                <a:uLnTx/>
                <a:uFillTx/>
                <a:cs typeface="Arial" charset="0"/>
              </a:endParaRPr>
            </a:p>
          </p:txBody>
        </p:sp>
        <p:pic>
          <p:nvPicPr>
            <p:cNvPr id="47" name="Image 46">
              <a:extLst>
                <a:ext uri="{FF2B5EF4-FFF2-40B4-BE49-F238E27FC236}">
                  <a16:creationId xmlns:a16="http://schemas.microsoft.com/office/drawing/2014/main" id="{1083A81E-9E43-4977-A10C-C3A962C7C8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5979" y="918420"/>
              <a:ext cx="598874" cy="598874"/>
            </a:xfrm>
            <a:prstGeom prst="rect">
              <a:avLst/>
            </a:prstGeom>
          </p:spPr>
        </p:pic>
        <p:sp>
          <p:nvSpPr>
            <p:cNvPr id="48" name="Ellipse 47">
              <a:extLst>
                <a:ext uri="{FF2B5EF4-FFF2-40B4-BE49-F238E27FC236}">
                  <a16:creationId xmlns:a16="http://schemas.microsoft.com/office/drawing/2014/main" id="{AA464F7C-E565-4CFB-BC09-4B48C4515B0C}"/>
                </a:ext>
              </a:extLst>
            </p:cNvPr>
            <p:cNvSpPr/>
            <p:nvPr/>
          </p:nvSpPr>
          <p:spPr bwMode="auto">
            <a:xfrm>
              <a:off x="8865252" y="1286757"/>
              <a:ext cx="489259" cy="487612"/>
            </a:xfrm>
            <a:prstGeom prst="ellipse">
              <a:avLst/>
            </a:prstGeom>
            <a:solidFill>
              <a:srgbClr val="FFFFFF"/>
            </a:solidFill>
            <a:ln w="6350" cap="flat" cmpd="sng" algn="ctr">
              <a:noFill/>
              <a:prstDash val="solid"/>
              <a:round/>
              <a:headEnd type="none" w="med" len="med"/>
              <a:tailEnd type="none" w="sm" len="sm"/>
            </a:ln>
            <a:effectLst>
              <a:outerShdw blurRad="63500" sx="102000" sy="102000" algn="ctr" rotWithShape="0">
                <a:prstClr val="black">
                  <a:alpha val="40000"/>
                </a:prstClr>
              </a:outerShdw>
            </a:effectLst>
          </p:spPr>
          <p:txBody>
            <a:bodyPr vert="horz" wrap="square" lIns="36000" tIns="36000" rIns="36000" bIns="36000" numCol="1" rtlCol="0" anchor="ctr"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1000" b="1" i="0" u="none" strike="noStrike" kern="0" cap="none" spc="0" normalizeH="0" baseline="0" dirty="0">
                  <a:ln>
                    <a:noFill/>
                  </a:ln>
                  <a:solidFill>
                    <a:srgbClr val="6D2371"/>
                  </a:solidFill>
                  <a:effectLst/>
                  <a:uLnTx/>
                  <a:uFillTx/>
                  <a:cs typeface="Arial" charset="0"/>
                </a:rPr>
                <a:t>#1/3</a:t>
              </a:r>
            </a:p>
          </p:txBody>
        </p:sp>
        <p:sp>
          <p:nvSpPr>
            <p:cNvPr id="49" name="Rectangle 48">
              <a:extLst>
                <a:ext uri="{FF2B5EF4-FFF2-40B4-BE49-F238E27FC236}">
                  <a16:creationId xmlns:a16="http://schemas.microsoft.com/office/drawing/2014/main" id="{D90796CA-BA7F-44C4-A3EB-54D8D2A84462}"/>
                </a:ext>
              </a:extLst>
            </p:cNvPr>
            <p:cNvSpPr/>
            <p:nvPr/>
          </p:nvSpPr>
          <p:spPr bwMode="auto">
            <a:xfrm rot="1440000">
              <a:off x="8252195" y="995478"/>
              <a:ext cx="842892" cy="675083"/>
            </a:xfrm>
            <a:prstGeom prst="rect">
              <a:avLst/>
            </a:prstGeom>
            <a:noFill/>
            <a:ln w="6350" cap="flat" cmpd="sng" algn="ctr">
              <a:noFill/>
              <a:prstDash val="solid"/>
              <a:round/>
              <a:headEnd type="none" w="med" len="med"/>
              <a:tailEnd type="none" w="sm" len="sm"/>
            </a:ln>
            <a:effectLst>
              <a:outerShdw blurRad="63500" sx="102000" sy="102000" algn="ctr" rotWithShape="0">
                <a:prstClr val="black">
                  <a:alpha val="40000"/>
                </a:prstClr>
              </a:outerShdw>
            </a:effectLst>
          </p:spPr>
          <p:txBody>
            <a:bodyPr vert="horz" wrap="square" lIns="36000" tIns="36000" rIns="36000" bIns="36000" numCol="1" rtlCol="0" anchor="ctr" anchorCtr="0" compatLnSpc="1">
              <a:prstTxWarp prst="textArchDown">
                <a:avLst>
                  <a:gd name="adj" fmla="val 16343946"/>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1000" b="0" i="0" u="none" strike="noStrike" kern="0" cap="none" spc="0" normalizeH="0" baseline="0" dirty="0">
                  <a:ln>
                    <a:noFill/>
                  </a:ln>
                  <a:solidFill>
                    <a:srgbClr val="1A426F"/>
                  </a:solidFill>
                  <a:effectLst/>
                  <a:uLnTx/>
                  <a:uFillTx/>
                  <a:cs typeface="Arial" charset="0"/>
                </a:rPr>
                <a:t>High Priority</a:t>
              </a:r>
            </a:p>
          </p:txBody>
        </p:sp>
      </p:grpSp>
      <p:sp>
        <p:nvSpPr>
          <p:cNvPr id="36" name="subtitle">
            <a:extLst>
              <a:ext uri="{FF2B5EF4-FFF2-40B4-BE49-F238E27FC236}">
                <a16:creationId xmlns:a16="http://schemas.microsoft.com/office/drawing/2014/main" id="{31E381A2-BF9F-4F4E-8096-091AB80A4DA5}"/>
              </a:ext>
            </a:extLst>
          </p:cNvPr>
          <p:cNvSpPr txBox="1">
            <a:spLocks/>
          </p:cNvSpPr>
          <p:nvPr>
            <p:custDataLst>
              <p:tags r:id="rId1"/>
            </p:custDataLst>
          </p:nvPr>
        </p:nvSpPr>
        <p:spPr>
          <a:xfrm>
            <a:off x="1965376" y="1627568"/>
            <a:ext cx="9290389" cy="792000"/>
          </a:xfrm>
          <a:prstGeom prst="rect">
            <a:avLst/>
          </a:prstGeom>
        </p:spPr>
        <p:txBody>
          <a:bodyPr lIns="0" tIns="36000" rIns="0" bIns="36000"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6921" indent="-326921">
              <a:lnSpc>
                <a:spcPct val="150000"/>
              </a:lnSpc>
              <a:spcBef>
                <a:spcPts val="0"/>
              </a:spcBef>
              <a:spcAft>
                <a:spcPts val="300"/>
              </a:spcAft>
              <a:buClr>
                <a:srgbClr val="6D2371"/>
              </a:buClr>
              <a:buSzPct val="80000"/>
              <a:buFont typeface="Wingdings 2" panose="05020102010507070707" pitchFamily="18" charset="2"/>
              <a:buChar char=""/>
            </a:pPr>
            <a:r>
              <a:rPr lang="fr-FR" sz="1200" b="1" dirty="0"/>
              <a:t>Bactérie parmi les plus difficiles à traiter</a:t>
            </a:r>
          </a:p>
          <a:p>
            <a:pPr marL="326921" indent="-326921">
              <a:lnSpc>
                <a:spcPct val="150000"/>
              </a:lnSpc>
              <a:spcBef>
                <a:spcPts val="0"/>
              </a:spcBef>
              <a:spcAft>
                <a:spcPts val="300"/>
              </a:spcAft>
              <a:buClr>
                <a:srgbClr val="6D2371"/>
              </a:buClr>
              <a:buSzPct val="80000"/>
              <a:buFont typeface="Wingdings 2" panose="05020102010507070707" pitchFamily="18" charset="2"/>
              <a:buChar char=""/>
            </a:pPr>
            <a:r>
              <a:rPr lang="fr-FR" sz="1200" b="1" dirty="0"/>
              <a:t>Priorité mondiale critique selon l'OMS</a:t>
            </a:r>
            <a:r>
              <a:rPr lang="fr-FR" sz="1200" baseline="30000" dirty="0"/>
              <a:t>1</a:t>
            </a:r>
            <a:endParaRPr lang="fr-FR" sz="1200" dirty="0"/>
          </a:p>
          <a:p>
            <a:pPr marL="326921" indent="-326921">
              <a:lnSpc>
                <a:spcPct val="150000"/>
              </a:lnSpc>
              <a:spcBef>
                <a:spcPts val="0"/>
              </a:spcBef>
              <a:spcAft>
                <a:spcPts val="300"/>
              </a:spcAft>
              <a:buClr>
                <a:srgbClr val="6D2371"/>
              </a:buClr>
              <a:buSzPct val="80000"/>
              <a:buFont typeface="Wingdings 2" panose="05020102010507070707" pitchFamily="18" charset="2"/>
              <a:buChar char=""/>
            </a:pPr>
            <a:r>
              <a:rPr lang="fr-FR" sz="1200" b="1" dirty="0"/>
              <a:t>Un impact très fort sur la mortalité des patients</a:t>
            </a:r>
          </a:p>
        </p:txBody>
      </p:sp>
      <p:sp>
        <p:nvSpPr>
          <p:cNvPr id="37" name="Rectangle: Rounded Corners 7">
            <a:extLst>
              <a:ext uri="{FF2B5EF4-FFF2-40B4-BE49-F238E27FC236}">
                <a16:creationId xmlns:a16="http://schemas.microsoft.com/office/drawing/2014/main" id="{A6D1E5A7-CA4E-4C29-92AF-8AA3D8193AE9}"/>
              </a:ext>
            </a:extLst>
          </p:cNvPr>
          <p:cNvSpPr/>
          <p:nvPr/>
        </p:nvSpPr>
        <p:spPr bwMode="auto">
          <a:xfrm>
            <a:off x="222444" y="2616530"/>
            <a:ext cx="1625847" cy="612000"/>
          </a:xfrm>
          <a:prstGeom prst="rect">
            <a:avLst/>
          </a:prstGeom>
          <a:no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eaLnBrk="0" hangingPunct="0"/>
            <a:r>
              <a:rPr kumimoji="0" lang="fr-FR" sz="1200" b="1" i="0" u="none" strike="noStrike" cap="none" normalizeH="0" baseline="0" dirty="0">
                <a:ln>
                  <a:noFill/>
                </a:ln>
                <a:solidFill>
                  <a:srgbClr val="6D2371"/>
                </a:solidFill>
                <a:effectLst/>
                <a:latin typeface="Arial" pitchFamily="-112" charset="0"/>
              </a:rPr>
              <a:t>Indications initiales ciblées</a:t>
            </a:r>
          </a:p>
        </p:txBody>
      </p:sp>
      <p:sp>
        <p:nvSpPr>
          <p:cNvPr id="38" name="Espace réservé du contenu 2">
            <a:extLst>
              <a:ext uri="{FF2B5EF4-FFF2-40B4-BE49-F238E27FC236}">
                <a16:creationId xmlns:a16="http://schemas.microsoft.com/office/drawing/2014/main" id="{4DE46632-26EE-4C10-BA74-F65368AAAEE7}"/>
              </a:ext>
            </a:extLst>
          </p:cNvPr>
          <p:cNvSpPr>
            <a:spLocks noGrp="1"/>
          </p:cNvSpPr>
          <p:nvPr>
            <p:ph idx="1"/>
          </p:nvPr>
        </p:nvSpPr>
        <p:spPr>
          <a:xfrm>
            <a:off x="1965376" y="2616528"/>
            <a:ext cx="9407471" cy="612000"/>
          </a:xfrm>
        </p:spPr>
        <p:txBody>
          <a:bodyPr lIns="0" tIns="36000" rIns="0" bIns="36000" anchor="ctr" anchorCtr="0"/>
          <a:lstStyle/>
          <a:p>
            <a:pPr marL="326921" lvl="1" indent="-326921">
              <a:spcAft>
                <a:spcPts val="300"/>
              </a:spcAft>
              <a:buSzPct val="80000"/>
              <a:buFont typeface="Wingdings 2" panose="05020102010507070707" pitchFamily="18" charset="2"/>
              <a:buChar char=""/>
            </a:pPr>
            <a:r>
              <a:rPr lang="fr-FR" sz="1200" b="1" dirty="0">
                <a:solidFill>
                  <a:schemeClr val="accent5"/>
                </a:solidFill>
              </a:rPr>
              <a:t>Pneumonie associée à la ventilation </a:t>
            </a:r>
          </a:p>
          <a:p>
            <a:pPr marL="326921" lvl="1" indent="-326921">
              <a:spcAft>
                <a:spcPts val="300"/>
              </a:spcAft>
              <a:buSzPct val="80000"/>
              <a:buFont typeface="Wingdings 2" panose="05020102010507070707" pitchFamily="18" charset="2"/>
              <a:buChar char=""/>
            </a:pPr>
            <a:r>
              <a:rPr lang="fr-FR" sz="1200" b="1" dirty="0">
                <a:solidFill>
                  <a:schemeClr val="accent5"/>
                </a:solidFill>
              </a:rPr>
              <a:t>Pneumonie associée à la mucoviscidose</a:t>
            </a:r>
          </a:p>
        </p:txBody>
      </p:sp>
      <p:pic>
        <p:nvPicPr>
          <p:cNvPr id="39" name="Image 38">
            <a:extLst>
              <a:ext uri="{FF2B5EF4-FFF2-40B4-BE49-F238E27FC236}">
                <a16:creationId xmlns:a16="http://schemas.microsoft.com/office/drawing/2014/main" id="{DDE70B6F-8070-4132-9D75-1BEBFBA6F818}"/>
              </a:ext>
            </a:extLst>
          </p:cNvPr>
          <p:cNvPicPr>
            <a:picLocks noChangeAspect="1"/>
          </p:cNvPicPr>
          <p:nvPr/>
        </p:nvPicPr>
        <p:blipFill>
          <a:blip r:embed="rId5"/>
          <a:stretch>
            <a:fillRect/>
          </a:stretch>
        </p:blipFill>
        <p:spPr>
          <a:xfrm>
            <a:off x="222445" y="1493695"/>
            <a:ext cx="1625847" cy="1041468"/>
          </a:xfrm>
          <a:prstGeom prst="rect">
            <a:avLst/>
          </a:prstGeom>
        </p:spPr>
      </p:pic>
      <p:sp>
        <p:nvSpPr>
          <p:cNvPr id="40" name="Rectangle: Rounded Corners 76">
            <a:extLst>
              <a:ext uri="{FF2B5EF4-FFF2-40B4-BE49-F238E27FC236}">
                <a16:creationId xmlns:a16="http://schemas.microsoft.com/office/drawing/2014/main" id="{88C2A5E1-CEE1-4153-A4CC-0B9536373EBE}"/>
              </a:ext>
            </a:extLst>
          </p:cNvPr>
          <p:cNvSpPr/>
          <p:nvPr/>
        </p:nvSpPr>
        <p:spPr bwMode="auto">
          <a:xfrm>
            <a:off x="212986" y="1506043"/>
            <a:ext cx="11592000" cy="1035050"/>
          </a:xfrm>
          <a:prstGeom prst="roundRect">
            <a:avLst>
              <a:gd name="adj" fmla="val 3367"/>
            </a:avLst>
          </a:prstGeom>
          <a:noFill/>
          <a:ln w="19050" cap="flat" cmpd="sng" algn="ctr">
            <a:solidFill>
              <a:srgbClr val="6D2371"/>
            </a:solid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noAutofit/>
          </a:bodyPr>
          <a:lstStyle/>
          <a:p>
            <a:pPr eaLnBrk="0" hangingPunct="0">
              <a:spcBef>
                <a:spcPts val="0"/>
              </a:spcBef>
            </a:pPr>
            <a:endParaRPr lang="fr-FR" dirty="0"/>
          </a:p>
        </p:txBody>
      </p:sp>
      <p:sp>
        <p:nvSpPr>
          <p:cNvPr id="27" name="Espace réservé du texte 4">
            <a:extLst>
              <a:ext uri="{FF2B5EF4-FFF2-40B4-BE49-F238E27FC236}">
                <a16:creationId xmlns:a16="http://schemas.microsoft.com/office/drawing/2014/main" id="{428133E8-3ECE-46F7-ACAB-3A056D673B70}"/>
              </a:ext>
            </a:extLst>
          </p:cNvPr>
          <p:cNvSpPr txBox="1">
            <a:spLocks/>
          </p:cNvSpPr>
          <p:nvPr/>
        </p:nvSpPr>
        <p:spPr>
          <a:xfrm>
            <a:off x="212986" y="6231194"/>
            <a:ext cx="11697014" cy="228610"/>
          </a:xfrm>
          <a:prstGeom prst="rect">
            <a:avLst/>
          </a:prstGeom>
        </p:spPr>
        <p:txBody>
          <a:bodyPr lIns="0" tIns="36000" rIns="0" bIns="3600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fr-FR" sz="700" i="1" dirty="0">
                <a:cs typeface="Arial" panose="020B0604020202020204" pitchFamily="34" charset="0"/>
              </a:rPr>
              <a:t>Sources : (1) https://www.who.int/fr/news/item/27-02-2017-who-publishes-list-of-bacteria-for-which-new-antibiotics-are-urgently-needed  (La Société)</a:t>
            </a:r>
          </a:p>
        </p:txBody>
      </p:sp>
    </p:spTree>
    <p:extLst>
      <p:ext uri="{BB962C8B-B14F-4D97-AF65-F5344CB8AC3E}">
        <p14:creationId xmlns:p14="http://schemas.microsoft.com/office/powerpoint/2010/main" val="2295898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62">
            <a:extLst>
              <a:ext uri="{FF2B5EF4-FFF2-40B4-BE49-F238E27FC236}">
                <a16:creationId xmlns:a16="http://schemas.microsoft.com/office/drawing/2014/main" id="{A976BC22-6C40-41F3-8D76-93437340410C}"/>
              </a:ext>
            </a:extLst>
          </p:cNvPr>
          <p:cNvSpPr/>
          <p:nvPr/>
        </p:nvSpPr>
        <p:spPr bwMode="auto">
          <a:xfrm>
            <a:off x="341189" y="2083616"/>
            <a:ext cx="5463135" cy="306859"/>
          </a:xfrm>
          <a:prstGeom prst="round2SameRect">
            <a:avLst>
              <a:gd name="adj1" fmla="val 26675"/>
              <a:gd name="adj2" fmla="val 0"/>
            </a:avLst>
          </a:prstGeom>
          <a:solidFill>
            <a:srgbClr val="6D2371"/>
          </a:solidFill>
          <a:ln w="6350" cap="flat" cmpd="sng" algn="ctr">
            <a:noFill/>
            <a:prstDash val="solid"/>
            <a:round/>
            <a:headEnd type="none" w="med" len="med"/>
            <a:tailEnd type="none" w="sm" len="sm"/>
          </a:ln>
          <a:effectLst/>
        </p:spPr>
        <p:txBody>
          <a:bodyPr rot="0" spcFirstLastPara="0" vertOverflow="overflow" horzOverflow="overflow" vert="horz" wrap="square" lIns="216000" tIns="36000" rIns="36000" bIns="36000" numCol="1" spcCol="0" rtlCol="0" fromWordArt="0" anchor="ctr" anchorCtr="0" forceAA="0" compatLnSpc="1">
            <a:prstTxWarp prst="textNoShape">
              <a:avLst/>
            </a:prstTxWarp>
            <a:noAutofit/>
          </a:bodyPr>
          <a:lstStyle/>
          <a:p>
            <a:pPr algn="ctr" eaLnBrk="0" hangingPunct="0">
              <a:spcBef>
                <a:spcPct val="50000"/>
              </a:spcBef>
            </a:pPr>
            <a:endParaRPr lang="fr-FR" sz="1400" b="1">
              <a:solidFill>
                <a:srgbClr val="FF0000"/>
              </a:solidFill>
            </a:endParaRPr>
          </a:p>
        </p:txBody>
      </p:sp>
      <p:graphicFrame>
        <p:nvGraphicFramePr>
          <p:cNvPr id="34" name="Tableau 33">
            <a:extLst>
              <a:ext uri="{FF2B5EF4-FFF2-40B4-BE49-F238E27FC236}">
                <a16:creationId xmlns:a16="http://schemas.microsoft.com/office/drawing/2014/main" id="{CDA58E23-1078-4D63-AFF3-03E27D041E38}"/>
              </a:ext>
            </a:extLst>
          </p:cNvPr>
          <p:cNvGraphicFramePr>
            <a:graphicFrameLocks noGrp="1"/>
          </p:cNvGraphicFramePr>
          <p:nvPr>
            <p:extLst>
              <p:ext uri="{D42A27DB-BD31-4B8C-83A1-F6EECF244321}">
                <p14:modId xmlns:p14="http://schemas.microsoft.com/office/powerpoint/2010/main" val="3991669687"/>
              </p:ext>
            </p:extLst>
          </p:nvPr>
        </p:nvGraphicFramePr>
        <p:xfrm>
          <a:off x="341188" y="2130140"/>
          <a:ext cx="5463136" cy="2237240"/>
        </p:xfrm>
        <a:graphic>
          <a:graphicData uri="http://schemas.openxmlformats.org/drawingml/2006/table">
            <a:tbl>
              <a:tblPr firstRow="1" bandRow="1">
                <a:tableStyleId>{5C22544A-7EE6-4342-B048-85BDC9FD1C3A}</a:tableStyleId>
              </a:tblPr>
              <a:tblGrid>
                <a:gridCol w="3151809">
                  <a:extLst>
                    <a:ext uri="{9D8B030D-6E8A-4147-A177-3AD203B41FA5}">
                      <a16:colId xmlns:a16="http://schemas.microsoft.com/office/drawing/2014/main" val="1902142577"/>
                    </a:ext>
                  </a:extLst>
                </a:gridCol>
                <a:gridCol w="2311327">
                  <a:extLst>
                    <a:ext uri="{9D8B030D-6E8A-4147-A177-3AD203B41FA5}">
                      <a16:colId xmlns:a16="http://schemas.microsoft.com/office/drawing/2014/main" val="3450261534"/>
                    </a:ext>
                  </a:extLst>
                </a:gridCol>
              </a:tblGrid>
              <a:tr h="239284">
                <a:tc>
                  <a:txBody>
                    <a:bodyPr/>
                    <a:lstStyle/>
                    <a:p>
                      <a:r>
                        <a:rPr lang="fr-FR" sz="1000" dirty="0">
                          <a:solidFill>
                            <a:schemeClr val="bg1"/>
                          </a:solidFill>
                        </a:rPr>
                        <a:t>Indication / Infection</a:t>
                      </a:r>
                      <a:endParaRPr lang="en-GB" sz="1000" dirty="0">
                        <a:solidFill>
                          <a:schemeClr val="bg1"/>
                        </a:solidFill>
                      </a:endParaRPr>
                    </a:p>
                  </a:txBody>
                  <a:tcPr anchor="ctr">
                    <a:lnL w="12700" cmpd="sng">
                      <a:noFill/>
                    </a:lnL>
                    <a:lnR w="12700" cmpd="sng">
                      <a:noFill/>
                    </a:lnR>
                    <a:lnT w="12700" cmpd="sng">
                      <a:noFill/>
                    </a:lnT>
                    <a:lnB w="12700" cap="flat" cmpd="sng" algn="ctr">
                      <a:solidFill>
                        <a:srgbClr val="6D237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000" dirty="0">
                          <a:solidFill>
                            <a:schemeClr val="bg1"/>
                          </a:solidFill>
                        </a:rPr>
                        <a:t>Bactéries ciblées</a:t>
                      </a:r>
                      <a:endParaRPr lang="en-GB" sz="1000" dirty="0">
                        <a:solidFill>
                          <a:schemeClr val="bg1"/>
                        </a:solidFill>
                      </a:endParaRPr>
                    </a:p>
                  </a:txBody>
                  <a:tcPr anchor="ctr">
                    <a:lnL w="12700" cmpd="sng">
                      <a:noFill/>
                    </a:lnL>
                    <a:lnR w="12700" cmpd="sng">
                      <a:noFill/>
                    </a:lnR>
                    <a:lnT w="12700" cmpd="sng">
                      <a:noFill/>
                    </a:lnT>
                    <a:lnB w="12700" cap="flat" cmpd="sng" algn="ctr">
                      <a:solidFill>
                        <a:srgbClr val="6D237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029207"/>
                  </a:ext>
                </a:extLst>
              </a:tr>
              <a:tr h="684000">
                <a:tc>
                  <a:txBody>
                    <a:bodyPr/>
                    <a:lstStyle/>
                    <a:p>
                      <a:r>
                        <a:rPr lang="fr-FR" sz="1000" b="1" dirty="0"/>
                        <a:t>Prothèse de genou</a:t>
                      </a:r>
                      <a:endParaRPr lang="en-GB" sz="1000" dirty="0"/>
                    </a:p>
                  </a:txBody>
                  <a:tcPr marL="36000" marR="36000" marT="36000" marB="36000" anchor="ctr">
                    <a:lnL w="12700" cmpd="sng">
                      <a:noFill/>
                    </a:lnL>
                    <a:lnR w="12700" cmpd="sng">
                      <a:noFill/>
                    </a:lnR>
                    <a:lnT w="12700" cap="flat" cmpd="sng" algn="ctr">
                      <a:solidFill>
                        <a:srgbClr val="6D237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68288" indent="-268288" algn="l" defTabSz="914400" rtl="0" eaLnBrk="1" latinLnBrk="0" hangingPunct="1">
                        <a:lnSpc>
                          <a:spcPct val="100000"/>
                        </a:lnSpc>
                        <a:spcBef>
                          <a:spcPts val="0"/>
                        </a:spcBef>
                        <a:spcAft>
                          <a:spcPts val="200"/>
                        </a:spcAft>
                        <a:buClr>
                          <a:srgbClr val="6D2371"/>
                        </a:buClr>
                        <a:buSzPct val="80000"/>
                        <a:buFont typeface="Wingdings 2" panose="05020102010507070707" pitchFamily="18" charset="2"/>
                        <a:buChar char=""/>
                      </a:pPr>
                      <a:r>
                        <a:rPr lang="en-GB" sz="1000" b="0" i="1" kern="1200" dirty="0">
                          <a:solidFill>
                            <a:schemeClr val="tx1"/>
                          </a:solidFill>
                          <a:latin typeface="+mn-lt"/>
                        </a:rPr>
                        <a:t>Staphylococcus aureus </a:t>
                      </a:r>
                    </a:p>
                    <a:p>
                      <a:pPr marL="268288" indent="-268288" algn="l" defTabSz="914400" rtl="0" eaLnBrk="1" latinLnBrk="0" hangingPunct="1">
                        <a:lnSpc>
                          <a:spcPct val="100000"/>
                        </a:lnSpc>
                        <a:spcBef>
                          <a:spcPts val="0"/>
                        </a:spcBef>
                        <a:spcAft>
                          <a:spcPts val="200"/>
                        </a:spcAft>
                        <a:buClr>
                          <a:srgbClr val="6D2371"/>
                        </a:buClr>
                        <a:buSzPct val="80000"/>
                        <a:buFont typeface="Wingdings 2" panose="05020102010507070707" pitchFamily="18" charset="2"/>
                        <a:buChar char=""/>
                      </a:pPr>
                      <a:r>
                        <a:rPr lang="en-GB" sz="1000" b="0" i="1" kern="1200" dirty="0">
                          <a:solidFill>
                            <a:schemeClr val="tx1"/>
                          </a:solidFill>
                          <a:latin typeface="+mn-lt"/>
                        </a:rPr>
                        <a:t>Pseudomonas aeruginosa </a:t>
                      </a:r>
                    </a:p>
                    <a:p>
                      <a:pPr marL="268288" marR="0" lvl="0" indent="-268288" algn="l" defTabSz="914400" rtl="0" eaLnBrk="1" fontAlgn="auto" latinLnBrk="0" hangingPunct="1">
                        <a:lnSpc>
                          <a:spcPct val="100000"/>
                        </a:lnSpc>
                        <a:spcBef>
                          <a:spcPts val="0"/>
                        </a:spcBef>
                        <a:spcAft>
                          <a:spcPts val="200"/>
                        </a:spcAft>
                        <a:buClr>
                          <a:srgbClr val="6D2371"/>
                        </a:buClr>
                        <a:buSzPct val="80000"/>
                        <a:buFont typeface="Wingdings 2" panose="05020102010507070707" pitchFamily="18" charset="2"/>
                        <a:buChar char=""/>
                        <a:tabLst/>
                        <a:defRPr/>
                      </a:pPr>
                      <a:r>
                        <a:rPr lang="en-GB" sz="1000" b="0" i="1" kern="1200" dirty="0">
                          <a:solidFill>
                            <a:schemeClr val="tx1"/>
                          </a:solidFill>
                          <a:latin typeface="+mn-lt"/>
                        </a:rPr>
                        <a:t>Staphylococcus </a:t>
                      </a:r>
                      <a:r>
                        <a:rPr lang="en-GB" sz="1000" b="0" i="1" kern="1200" dirty="0" err="1">
                          <a:solidFill>
                            <a:schemeClr val="tx1"/>
                          </a:solidFill>
                          <a:latin typeface="+mn-lt"/>
                        </a:rPr>
                        <a:t>lugdunensis</a:t>
                      </a:r>
                      <a:r>
                        <a:rPr lang="en-GB" sz="1000" b="0" i="1" kern="1200" dirty="0">
                          <a:solidFill>
                            <a:schemeClr val="tx1"/>
                          </a:solidFill>
                          <a:latin typeface="+mn-lt"/>
                        </a:rPr>
                        <a:t> (?) </a:t>
                      </a:r>
                    </a:p>
                  </a:txBody>
                  <a:tcPr marL="36000" marR="36000" marT="36000" marB="36000" anchor="ctr">
                    <a:lnL w="12700" cmpd="sng">
                      <a:noFill/>
                    </a:lnL>
                    <a:lnR w="12700" cmpd="sng">
                      <a:noFill/>
                    </a:lnR>
                    <a:lnT w="12700" cap="flat" cmpd="sng" algn="ctr">
                      <a:solidFill>
                        <a:srgbClr val="6D237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3888521"/>
                  </a:ext>
                </a:extLst>
              </a:tr>
              <a:tr h="360000">
                <a:tc>
                  <a:txBody>
                    <a:bodyPr/>
                    <a:lstStyle/>
                    <a:p>
                      <a:pPr marL="0" marR="0" lvl="0" indent="0" algn="l" defTabSz="457197" rtl="0" eaLnBrk="1" fontAlgn="auto" latinLnBrk="0" hangingPunct="1">
                        <a:lnSpc>
                          <a:spcPct val="100000"/>
                        </a:lnSpc>
                        <a:spcBef>
                          <a:spcPts val="0"/>
                        </a:spcBef>
                        <a:spcAft>
                          <a:spcPts val="0"/>
                        </a:spcAft>
                        <a:buClrTx/>
                        <a:buSzTx/>
                        <a:buFontTx/>
                        <a:buNone/>
                        <a:tabLst/>
                        <a:defRPr/>
                      </a:pPr>
                      <a:r>
                        <a:rPr lang="fr-FR" sz="1000" b="1" dirty="0"/>
                        <a:t>Prothèse de hanche</a:t>
                      </a:r>
                      <a:endParaRPr lang="en-GB" sz="1000" dirty="0"/>
                    </a:p>
                  </a:txBody>
                  <a:tcPr marL="36000" marR="36000" marT="36000" marB="3600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68288" marR="0" lvl="0" indent="-268288" algn="l" defTabSz="914400" rtl="0" eaLnBrk="1" fontAlgn="auto" latinLnBrk="0" hangingPunct="1">
                        <a:lnSpc>
                          <a:spcPct val="100000"/>
                        </a:lnSpc>
                        <a:spcBef>
                          <a:spcPts val="0"/>
                        </a:spcBef>
                        <a:spcAft>
                          <a:spcPts val="200"/>
                        </a:spcAft>
                        <a:buClr>
                          <a:srgbClr val="6D2371"/>
                        </a:buClr>
                        <a:buSzPct val="80000"/>
                        <a:buFont typeface="Wingdings 2" panose="05020102010507070707" pitchFamily="18" charset="2"/>
                        <a:buChar char=""/>
                        <a:tabLst/>
                        <a:defRPr/>
                      </a:pPr>
                      <a:r>
                        <a:rPr lang="en-GB" sz="1000" b="0" i="1" kern="1200" dirty="0">
                          <a:solidFill>
                            <a:schemeClr val="tx1"/>
                          </a:solidFill>
                          <a:latin typeface="+mn-lt"/>
                        </a:rPr>
                        <a:t>Staphylococcus aureus </a:t>
                      </a:r>
                    </a:p>
                    <a:p>
                      <a:pPr marL="268288" indent="-268288" algn="l" defTabSz="914400" rtl="0" eaLnBrk="1" latinLnBrk="0" hangingPunct="1">
                        <a:lnSpc>
                          <a:spcPct val="100000"/>
                        </a:lnSpc>
                        <a:spcBef>
                          <a:spcPts val="0"/>
                        </a:spcBef>
                        <a:spcAft>
                          <a:spcPts val="200"/>
                        </a:spcAft>
                        <a:buClr>
                          <a:srgbClr val="6D2371"/>
                        </a:buClr>
                        <a:buSzPct val="80000"/>
                        <a:buFont typeface="Wingdings 2" panose="05020102010507070707" pitchFamily="18" charset="2"/>
                        <a:buChar char=""/>
                      </a:pPr>
                      <a:r>
                        <a:rPr lang="en-GB" sz="1000" b="0" i="1" kern="1200" dirty="0">
                          <a:solidFill>
                            <a:schemeClr val="tx1"/>
                          </a:solidFill>
                          <a:latin typeface="+mn-lt"/>
                        </a:rPr>
                        <a:t>Pseudomonas aeruginosa </a:t>
                      </a:r>
                    </a:p>
                  </a:txBody>
                  <a:tcPr marL="36000" marR="36000" marT="36000" marB="3600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5393899"/>
                  </a:ext>
                </a:extLst>
              </a:tr>
              <a:tr h="403200">
                <a:tc>
                  <a:txBody>
                    <a:bodyPr/>
                    <a:lstStyle/>
                    <a:p>
                      <a:r>
                        <a:rPr lang="fr-FR" sz="1000" b="1" dirty="0"/>
                        <a:t>Ostéite</a:t>
                      </a:r>
                      <a:endParaRPr lang="en-GB" sz="1000" b="1" dirty="0"/>
                    </a:p>
                  </a:txBody>
                  <a:tcPr marL="36000" marR="36000" marT="36000" marB="3600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68288" marR="0" lvl="0" indent="-268288" algn="l" defTabSz="914400" rtl="0" eaLnBrk="1" fontAlgn="auto" latinLnBrk="0" hangingPunct="1">
                        <a:lnSpc>
                          <a:spcPct val="100000"/>
                        </a:lnSpc>
                        <a:spcBef>
                          <a:spcPts val="0"/>
                        </a:spcBef>
                        <a:spcAft>
                          <a:spcPts val="200"/>
                        </a:spcAft>
                        <a:buClr>
                          <a:srgbClr val="6D2371"/>
                        </a:buClr>
                        <a:buSzPct val="80000"/>
                        <a:buFont typeface="Wingdings 2" panose="05020102010507070707" pitchFamily="18" charset="2"/>
                        <a:buChar char=""/>
                        <a:tabLst/>
                        <a:defRPr/>
                      </a:pPr>
                      <a:r>
                        <a:rPr lang="en-GB" sz="1000" b="0" i="1" kern="1200" dirty="0">
                          <a:solidFill>
                            <a:schemeClr val="tx1"/>
                          </a:solidFill>
                          <a:latin typeface="+mn-lt"/>
                        </a:rPr>
                        <a:t>Pseudomonas aeruginosa </a:t>
                      </a:r>
                    </a:p>
                  </a:txBody>
                  <a:tcPr marL="36000" marR="36000" marT="36000" marB="3600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1116745"/>
                  </a:ext>
                </a:extLst>
              </a:tr>
              <a:tr h="504000">
                <a:tc>
                  <a:txBody>
                    <a:bodyPr/>
                    <a:lstStyle/>
                    <a:p>
                      <a:r>
                        <a:rPr lang="fr-FR" sz="1000" b="1" noProof="0"/>
                        <a:t>Autres</a:t>
                      </a:r>
                      <a:r>
                        <a:rPr lang="fr-FR" sz="1000" noProof="0"/>
                        <a:t> </a:t>
                      </a:r>
                      <a:r>
                        <a:rPr lang="fr-FR" sz="900" noProof="0"/>
                        <a:t>(Fracture pelvienne compliquée,</a:t>
                      </a:r>
                      <a:r>
                        <a:rPr lang="fr-FR" sz="900" baseline="0" noProof="0"/>
                        <a:t> </a:t>
                      </a:r>
                    </a:p>
                    <a:p>
                      <a:r>
                        <a:rPr lang="fr-FR" sz="900" baseline="0" noProof="0"/>
                        <a:t>cranioplastie, pied </a:t>
                      </a:r>
                      <a:r>
                        <a:rPr lang="fr-FR" sz="900" baseline="0" noProof="0">
                          <a:solidFill>
                            <a:schemeClr val="tx1"/>
                          </a:solidFill>
                        </a:rPr>
                        <a:t>diabétique, endocardite sur valve, bactériémie sur une fistule thoracique </a:t>
                      </a:r>
                      <a:r>
                        <a:rPr lang="fr-FR" sz="900" baseline="0" noProof="0"/>
                        <a:t>profonde.)</a:t>
                      </a:r>
                      <a:endParaRPr lang="fr-FR" sz="900" noProof="0"/>
                    </a:p>
                  </a:txBody>
                  <a:tcPr marL="36000" marR="36000" marT="36000" marB="3600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rgbClr val="6D237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68288" marR="0" lvl="0" indent="-268288" algn="l" defTabSz="914400" rtl="0" eaLnBrk="1" fontAlgn="auto" latinLnBrk="0" hangingPunct="1">
                        <a:lnSpc>
                          <a:spcPct val="100000"/>
                        </a:lnSpc>
                        <a:spcBef>
                          <a:spcPts val="0"/>
                        </a:spcBef>
                        <a:spcAft>
                          <a:spcPts val="200"/>
                        </a:spcAft>
                        <a:buClr>
                          <a:srgbClr val="6D2371"/>
                        </a:buClr>
                        <a:buSzPct val="80000"/>
                        <a:buFont typeface="Wingdings 2" panose="05020102010507070707" pitchFamily="18" charset="2"/>
                        <a:buChar char=""/>
                        <a:tabLst/>
                        <a:defRPr/>
                      </a:pPr>
                      <a:r>
                        <a:rPr lang="fr-FR" sz="1000" b="0" i="1" kern="1200" noProof="0" dirty="0">
                          <a:solidFill>
                            <a:schemeClr val="tx1"/>
                          </a:solidFill>
                          <a:latin typeface="+mn-lt"/>
                        </a:rPr>
                        <a:t>Staphylococcus aureus </a:t>
                      </a:r>
                    </a:p>
                    <a:p>
                      <a:pPr marL="268288" marR="0" lvl="0" indent="-268288" algn="l" defTabSz="914400" rtl="0" eaLnBrk="1" fontAlgn="auto" latinLnBrk="0" hangingPunct="1">
                        <a:lnSpc>
                          <a:spcPct val="100000"/>
                        </a:lnSpc>
                        <a:spcBef>
                          <a:spcPts val="0"/>
                        </a:spcBef>
                        <a:spcAft>
                          <a:spcPts val="200"/>
                        </a:spcAft>
                        <a:buClr>
                          <a:srgbClr val="6D2371"/>
                        </a:buClr>
                        <a:buSzPct val="80000"/>
                        <a:buFont typeface="Wingdings 2" panose="05020102010507070707" pitchFamily="18" charset="2"/>
                        <a:buChar char=""/>
                        <a:tabLst/>
                        <a:defRPr/>
                      </a:pPr>
                      <a:r>
                        <a:rPr lang="fr-FR" sz="1000" b="0" i="1" kern="1200" noProof="0" dirty="0">
                          <a:solidFill>
                            <a:schemeClr val="tx1"/>
                          </a:solidFill>
                          <a:latin typeface="+mn-lt"/>
                        </a:rPr>
                        <a:t>Pseudomonas aeruginosa </a:t>
                      </a:r>
                    </a:p>
                  </a:txBody>
                  <a:tcPr marL="36000" marR="36000" marT="36000" marB="36000"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rgbClr val="6D237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2600485"/>
                  </a:ext>
                </a:extLst>
              </a:tr>
            </a:tbl>
          </a:graphicData>
        </a:graphic>
      </p:graphicFrame>
      <p:sp>
        <p:nvSpPr>
          <p:cNvPr id="2" name="Titre 1">
            <a:extLst>
              <a:ext uri="{FF2B5EF4-FFF2-40B4-BE49-F238E27FC236}">
                <a16:creationId xmlns:a16="http://schemas.microsoft.com/office/drawing/2014/main" id="{B7C51184-3ADF-473F-AA39-DD303914FD00}"/>
              </a:ext>
            </a:extLst>
          </p:cNvPr>
          <p:cNvSpPr>
            <a:spLocks noGrp="1"/>
          </p:cNvSpPr>
          <p:nvPr>
            <p:ph type="title"/>
          </p:nvPr>
        </p:nvSpPr>
        <p:spPr/>
        <p:txBody>
          <a:bodyPr/>
          <a:lstStyle/>
          <a:p>
            <a:r>
              <a:rPr lang="fr-FR" dirty="0"/>
              <a:t>Traitements compassionnels : </a:t>
            </a:r>
            <a:r>
              <a:rPr lang="fr-FR" dirty="0">
                <a:solidFill>
                  <a:srgbClr val="6D2371"/>
                </a:solidFill>
              </a:rPr>
              <a:t>plus de 26 patients français ont bénéficié de la phagothérapie de Pherecydes</a:t>
            </a:r>
          </a:p>
        </p:txBody>
      </p:sp>
      <p:sp>
        <p:nvSpPr>
          <p:cNvPr id="3" name="Espace réservé du contenu 2">
            <a:extLst>
              <a:ext uri="{FF2B5EF4-FFF2-40B4-BE49-F238E27FC236}">
                <a16:creationId xmlns:a16="http://schemas.microsoft.com/office/drawing/2014/main" id="{F8DA35A5-A250-45BD-BF33-67D3F0F10E8E}"/>
              </a:ext>
            </a:extLst>
          </p:cNvPr>
          <p:cNvSpPr>
            <a:spLocks noGrp="1"/>
          </p:cNvSpPr>
          <p:nvPr>
            <p:ph idx="1"/>
          </p:nvPr>
        </p:nvSpPr>
        <p:spPr>
          <a:xfrm>
            <a:off x="212988" y="1383780"/>
            <a:ext cx="6840240" cy="648001"/>
          </a:xfrm>
        </p:spPr>
        <p:txBody>
          <a:bodyPr/>
          <a:lstStyle/>
          <a:p>
            <a:r>
              <a:rPr lang="fr-FR" sz="1400" b="0"/>
              <a:t>Plusieurs voies d’administration testées, dont la voie intraveineuse</a:t>
            </a:r>
          </a:p>
          <a:p>
            <a:r>
              <a:rPr lang="fr-FR" sz="1400" b="0"/>
              <a:t>+7 indications différentes traitées avec une majorité d’infections ostéoarticulaires</a:t>
            </a:r>
          </a:p>
        </p:txBody>
      </p:sp>
      <p:sp>
        <p:nvSpPr>
          <p:cNvPr id="4" name="Espace réservé du texte 3">
            <a:extLst>
              <a:ext uri="{FF2B5EF4-FFF2-40B4-BE49-F238E27FC236}">
                <a16:creationId xmlns:a16="http://schemas.microsoft.com/office/drawing/2014/main" id="{A74E03D7-FA78-4C0F-87CF-C7614E230446}"/>
              </a:ext>
            </a:extLst>
          </p:cNvPr>
          <p:cNvSpPr>
            <a:spLocks noGrp="1"/>
          </p:cNvSpPr>
          <p:nvPr>
            <p:ph type="body" sz="quarter" idx="16"/>
          </p:nvPr>
        </p:nvSpPr>
        <p:spPr/>
        <p:txBody>
          <a:bodyPr/>
          <a:lstStyle/>
          <a:p>
            <a:r>
              <a:rPr lang="fr-FR" dirty="0"/>
              <a:t>Des résultats encourageants validant l’approche de Pherecydes</a:t>
            </a:r>
          </a:p>
        </p:txBody>
      </p:sp>
      <p:sp>
        <p:nvSpPr>
          <p:cNvPr id="6" name="Espace réservé du pied de page 5">
            <a:extLst>
              <a:ext uri="{FF2B5EF4-FFF2-40B4-BE49-F238E27FC236}">
                <a16:creationId xmlns:a16="http://schemas.microsoft.com/office/drawing/2014/main" id="{8D0AF951-37BA-4212-B74B-A9FDCF33D296}"/>
              </a:ext>
            </a:extLst>
          </p:cNvPr>
          <p:cNvSpPr>
            <a:spLocks noGrp="1"/>
          </p:cNvSpPr>
          <p:nvPr>
            <p:ph type="ftr" sz="quarter" idx="11"/>
          </p:nvPr>
        </p:nvSpPr>
        <p:spPr>
          <a:xfrm>
            <a:off x="212986" y="6564073"/>
            <a:ext cx="3870742" cy="261268"/>
          </a:xfrm>
        </p:spPr>
        <p:txBody>
          <a:bodyPr/>
          <a:lstStyle/>
          <a:p>
            <a:pPr marL="12700">
              <a:lnSpc>
                <a:spcPct val="100000"/>
              </a:lnSpc>
              <a:spcBef>
                <a:spcPts val="130"/>
              </a:spcBef>
            </a:pPr>
            <a:r>
              <a:rPr lang="fr-FR" sz="900" spc="-5" dirty="0" err="1">
                <a:solidFill>
                  <a:srgbClr val="7E7E7E"/>
                </a:solidFill>
                <a:latin typeface="Arial" panose="020B0604020202020204" pitchFamily="34" charset="0"/>
                <a:cs typeface="Arial" panose="020B0604020202020204" pitchFamily="34" charset="0"/>
              </a:rPr>
              <a:t>Adebiotech</a:t>
            </a:r>
            <a:r>
              <a:rPr lang="fr-FR" sz="900" spc="-5" dirty="0">
                <a:solidFill>
                  <a:srgbClr val="7E7E7E"/>
                </a:solidFill>
                <a:latin typeface="Arial" panose="020B0604020202020204" pitchFamily="34" charset="0"/>
                <a:cs typeface="Arial" panose="020B0604020202020204" pitchFamily="34" charset="0"/>
              </a:rPr>
              <a:t>:  Approches innovantes en santé humaine, animale et environnementale dans la lutte contre l’antibiorésistance-16 septembre 2021</a:t>
            </a:r>
            <a:endParaRPr lang="fr-FR" sz="900" dirty="0">
              <a:latin typeface="Arial" panose="020B0604020202020204" pitchFamily="34" charset="0"/>
              <a:cs typeface="Arial" panose="020B0604020202020204" pitchFamily="34" charset="0"/>
            </a:endParaRPr>
          </a:p>
        </p:txBody>
      </p:sp>
      <p:sp>
        <p:nvSpPr>
          <p:cNvPr id="7" name="Espace réservé du numéro de diapositive 6">
            <a:extLst>
              <a:ext uri="{FF2B5EF4-FFF2-40B4-BE49-F238E27FC236}">
                <a16:creationId xmlns:a16="http://schemas.microsoft.com/office/drawing/2014/main" id="{5A5924E0-0D18-4E27-A5A9-D1C8C5B661B5}"/>
              </a:ext>
            </a:extLst>
          </p:cNvPr>
          <p:cNvSpPr>
            <a:spLocks noGrp="1"/>
          </p:cNvSpPr>
          <p:nvPr>
            <p:ph type="sldNum" sz="quarter" idx="12"/>
          </p:nvPr>
        </p:nvSpPr>
        <p:spPr/>
        <p:txBody>
          <a:bodyPr/>
          <a:lstStyle/>
          <a:p>
            <a:pPr>
              <a:defRPr/>
            </a:pPr>
            <a:fld id="{D9DF8CC8-2FEE-4E40-BA58-422935C57357}" type="slidenum">
              <a:rPr lang="en-US" smtClean="0"/>
              <a:pPr>
                <a:defRPr/>
              </a:pPr>
              <a:t>18</a:t>
            </a:fld>
            <a:endParaRPr lang="en-US" dirty="0"/>
          </a:p>
        </p:txBody>
      </p:sp>
      <p:pic>
        <p:nvPicPr>
          <p:cNvPr id="13" name="Picture 4" descr="Résultat de recherche d'images pour &quot;ansm logo&quot;">
            <a:extLst>
              <a:ext uri="{FF2B5EF4-FFF2-40B4-BE49-F238E27FC236}">
                <a16:creationId xmlns:a16="http://schemas.microsoft.com/office/drawing/2014/main" id="{46F21CC3-B928-4E80-B311-978DECC394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737" y="5098217"/>
            <a:ext cx="1177458" cy="274615"/>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6" descr="Résultat de recherche d'images pour &quot;crioac&quot;&quot;">
            <a:extLst>
              <a:ext uri="{FF2B5EF4-FFF2-40B4-BE49-F238E27FC236}">
                <a16:creationId xmlns:a16="http://schemas.microsoft.com/office/drawing/2014/main" id="{EDE09048-BDF4-4AB8-AC2C-EB832A3A5A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9829" y="5056277"/>
            <a:ext cx="461463" cy="328562"/>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3">
            <a:extLst>
              <a:ext uri="{FF2B5EF4-FFF2-40B4-BE49-F238E27FC236}">
                <a16:creationId xmlns:a16="http://schemas.microsoft.com/office/drawing/2014/main" id="{23650751-D9DB-4F35-9D98-02A647967298}"/>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3622704" y="5099546"/>
            <a:ext cx="754607" cy="322886"/>
          </a:xfrm>
          <a:prstGeom prst="rect">
            <a:avLst/>
          </a:prstGeom>
        </p:spPr>
      </p:pic>
      <p:pic>
        <p:nvPicPr>
          <p:cNvPr id="16" name="Picture 28">
            <a:extLst>
              <a:ext uri="{FF2B5EF4-FFF2-40B4-BE49-F238E27FC236}">
                <a16:creationId xmlns:a16="http://schemas.microsoft.com/office/drawing/2014/main" id="{244F101C-A5E8-4F52-9A19-40BB05E5C778}"/>
              </a:ext>
            </a:extLst>
          </p:cNvPr>
          <p:cNvPicPr>
            <a:picLocks noChangeAspect="1"/>
          </p:cNvPicPr>
          <p:nvPr/>
        </p:nvPicPr>
        <p:blipFill rotWithShape="1">
          <a:blip r:embed="rId5"/>
          <a:srcRect l="5627" t="18072" r="5627" b="18072"/>
          <a:stretch/>
        </p:blipFill>
        <p:spPr>
          <a:xfrm>
            <a:off x="3106934" y="5090508"/>
            <a:ext cx="446489" cy="321263"/>
          </a:xfrm>
          <a:prstGeom prst="rect">
            <a:avLst/>
          </a:prstGeom>
        </p:spPr>
      </p:pic>
      <p:pic>
        <p:nvPicPr>
          <p:cNvPr id="17" name="Picture 10" descr="Résultat de recherche d'images pour &quot;la pitié salpétrière logo&quot;&quot;">
            <a:extLst>
              <a:ext uri="{FF2B5EF4-FFF2-40B4-BE49-F238E27FC236}">
                <a16:creationId xmlns:a16="http://schemas.microsoft.com/office/drawing/2014/main" id="{69C8E926-54D3-4ADE-87BB-8E69744092E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7135" y="5070931"/>
            <a:ext cx="1076628" cy="315831"/>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Espace réservé du texte 2">
            <a:extLst>
              <a:ext uri="{FF2B5EF4-FFF2-40B4-BE49-F238E27FC236}">
                <a16:creationId xmlns:a16="http://schemas.microsoft.com/office/drawing/2014/main" id="{A49E528B-187B-4EB3-8998-CA7F904330DC}"/>
              </a:ext>
            </a:extLst>
          </p:cNvPr>
          <p:cNvSpPr txBox="1">
            <a:spLocks/>
          </p:cNvSpPr>
          <p:nvPr/>
        </p:nvSpPr>
        <p:spPr>
          <a:xfrm>
            <a:off x="363193" y="4713995"/>
            <a:ext cx="5463135" cy="322886"/>
          </a:xfrm>
          <a:prstGeom prst="rect">
            <a:avLst/>
          </a:prstGeom>
        </p:spPr>
        <p:txBody>
          <a:bodyPr lIns="0" tIns="36000" rIns="0" bIns="36000"/>
          <a:lstStyle>
            <a:lvl1pPr marL="326921" indent="-326921">
              <a:lnSpc>
                <a:spcPct val="100000"/>
              </a:lnSpc>
              <a:spcBef>
                <a:spcPts val="0"/>
              </a:spcBef>
              <a:spcAft>
                <a:spcPts val="600"/>
              </a:spcAft>
              <a:buClr>
                <a:srgbClr val="6D2371"/>
              </a:buClr>
              <a:buSzPct val="80000"/>
              <a:buFont typeface="Wingdings 2" panose="05020102010507070707" pitchFamily="18" charset="2"/>
              <a:buChar char=""/>
              <a:defRPr sz="1400" b="0">
                <a:ea typeface="Open Sans" panose="020B0606030504020204"/>
                <a:cs typeface="Open Sans" panose="020B0606030504020204"/>
              </a:defRPr>
            </a:lvl1pPr>
            <a:lvl2pPr marL="652402" indent="-325481">
              <a:lnSpc>
                <a:spcPct val="100000"/>
              </a:lnSpc>
              <a:spcBef>
                <a:spcPts val="0"/>
              </a:spcBef>
              <a:spcAft>
                <a:spcPts val="600"/>
              </a:spcAft>
              <a:buClr>
                <a:srgbClr val="6D2371"/>
              </a:buClr>
              <a:buFontTx/>
              <a:buChar char="─"/>
              <a:defRPr>
                <a:ea typeface="Open Sans" panose="020B0606030504020204"/>
                <a:cs typeface="Open Sans" panose="020B0606030504020204"/>
              </a:defRPr>
            </a:lvl2pPr>
            <a:lvl3pPr marL="908754" indent="-256352">
              <a:lnSpc>
                <a:spcPct val="100000"/>
              </a:lnSpc>
              <a:spcBef>
                <a:spcPts val="0"/>
              </a:spcBef>
              <a:spcAft>
                <a:spcPts val="600"/>
              </a:spcAft>
              <a:buClr>
                <a:srgbClr val="6D2371"/>
              </a:buClr>
              <a:buSzPct val="60000"/>
              <a:buFont typeface="Wingdings" panose="05000000000000000000" pitchFamily="2" charset="2"/>
              <a:buChar char=""/>
              <a:defRPr>
                <a:ea typeface="Open Sans" panose="020B0606030504020204"/>
                <a:cs typeface="Open Sans" panose="020B0606030504020204"/>
              </a:defRPr>
            </a:lvl3pPr>
            <a:lvl4pPr marL="1306244" indent="-326921">
              <a:lnSpc>
                <a:spcPct val="100000"/>
              </a:lnSpc>
              <a:spcBef>
                <a:spcPts val="0"/>
              </a:spcBef>
              <a:spcAft>
                <a:spcPts val="600"/>
              </a:spcAft>
              <a:buClr>
                <a:srgbClr val="6D2371"/>
              </a:buClr>
              <a:buFontTx/>
              <a:buChar char="─"/>
              <a:defRPr>
                <a:ea typeface="Open Sans" panose="020B0606030504020204"/>
                <a:cs typeface="Open Sans" panose="020B0606030504020204"/>
              </a:defRPr>
            </a:lvl4pPr>
            <a:lvl5pPr marL="1636044" indent="-329802">
              <a:lnSpc>
                <a:spcPct val="100000"/>
              </a:lnSpc>
              <a:spcBef>
                <a:spcPts val="0"/>
              </a:spcBef>
              <a:spcAft>
                <a:spcPts val="600"/>
              </a:spcAft>
              <a:buClr>
                <a:srgbClr val="6D2371"/>
              </a:buClr>
              <a:buSzPct val="60000"/>
              <a:buFont typeface="Courier New" panose="02070309020205020404" pitchFamily="49" charset="0"/>
              <a:buChar char="o"/>
              <a:defRPr>
                <a:ea typeface="Open Sans" panose="020B0606030504020204"/>
                <a:cs typeface="Open Sans" panose="020B0606030504020204"/>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b="1"/>
              <a:t>Soutien systématique de l’ANSM et des centres de soins</a:t>
            </a:r>
          </a:p>
        </p:txBody>
      </p:sp>
      <p:grpSp>
        <p:nvGrpSpPr>
          <p:cNvPr id="28" name="Groupe 27">
            <a:extLst>
              <a:ext uri="{FF2B5EF4-FFF2-40B4-BE49-F238E27FC236}">
                <a16:creationId xmlns:a16="http://schemas.microsoft.com/office/drawing/2014/main" id="{BA6E6171-A6A7-4B70-B813-69B1F1AE0155}"/>
              </a:ext>
            </a:extLst>
          </p:cNvPr>
          <p:cNvGrpSpPr/>
          <p:nvPr/>
        </p:nvGrpSpPr>
        <p:grpSpPr>
          <a:xfrm>
            <a:off x="7572960" y="3950265"/>
            <a:ext cx="2502275" cy="1084891"/>
            <a:chOff x="7523436" y="3554078"/>
            <a:chExt cx="3069175" cy="1330677"/>
          </a:xfrm>
        </p:grpSpPr>
        <p:pic>
          <p:nvPicPr>
            <p:cNvPr id="18" name="Image 17">
              <a:extLst>
                <a:ext uri="{FF2B5EF4-FFF2-40B4-BE49-F238E27FC236}">
                  <a16:creationId xmlns:a16="http://schemas.microsoft.com/office/drawing/2014/main" id="{9896BD25-93AD-4721-AF76-FE1EC65E81B4}"/>
                </a:ext>
              </a:extLst>
            </p:cNvPr>
            <p:cNvPicPr>
              <a:picLocks noChangeAspect="1"/>
            </p:cNvPicPr>
            <p:nvPr/>
          </p:nvPicPr>
          <p:blipFill>
            <a:blip r:embed="rId7"/>
            <a:stretch>
              <a:fillRect/>
            </a:stretch>
          </p:blipFill>
          <p:spPr>
            <a:xfrm>
              <a:off x="7523436" y="3554078"/>
              <a:ext cx="657688" cy="1320767"/>
            </a:xfrm>
            <a:prstGeom prst="rect">
              <a:avLst/>
            </a:prstGeom>
            <a:ln>
              <a:noFill/>
            </a:ln>
            <a:effectLst>
              <a:outerShdw blurRad="50800" dist="38100" dir="2700000" algn="tl" rotWithShape="0">
                <a:prstClr val="black">
                  <a:alpha val="40000"/>
                </a:prstClr>
              </a:outerShdw>
            </a:effectLst>
          </p:spPr>
        </p:pic>
        <p:pic>
          <p:nvPicPr>
            <p:cNvPr id="19" name="Image 18">
              <a:extLst>
                <a:ext uri="{FF2B5EF4-FFF2-40B4-BE49-F238E27FC236}">
                  <a16:creationId xmlns:a16="http://schemas.microsoft.com/office/drawing/2014/main" id="{EF416715-6947-4367-AD25-81D93341867F}"/>
                </a:ext>
              </a:extLst>
            </p:cNvPr>
            <p:cNvPicPr>
              <a:picLocks noChangeAspect="1"/>
            </p:cNvPicPr>
            <p:nvPr/>
          </p:nvPicPr>
          <p:blipFill>
            <a:blip r:embed="rId8"/>
            <a:stretch>
              <a:fillRect/>
            </a:stretch>
          </p:blipFill>
          <p:spPr>
            <a:xfrm>
              <a:off x="8234294" y="3554078"/>
              <a:ext cx="662644" cy="1327992"/>
            </a:xfrm>
            <a:prstGeom prst="rect">
              <a:avLst/>
            </a:prstGeom>
            <a:ln>
              <a:noFill/>
            </a:ln>
            <a:effectLst>
              <a:outerShdw blurRad="50800" dist="38100" dir="2700000" algn="tl" rotWithShape="0">
                <a:prstClr val="black">
                  <a:alpha val="40000"/>
                </a:prstClr>
              </a:outerShdw>
            </a:effectLst>
          </p:spPr>
        </p:pic>
        <p:pic>
          <p:nvPicPr>
            <p:cNvPr id="21" name="Image 20">
              <a:extLst>
                <a:ext uri="{FF2B5EF4-FFF2-40B4-BE49-F238E27FC236}">
                  <a16:creationId xmlns:a16="http://schemas.microsoft.com/office/drawing/2014/main" id="{077DB875-CD4F-46BB-AA8D-98D6E1CBF86A}"/>
                </a:ext>
              </a:extLst>
            </p:cNvPr>
            <p:cNvPicPr>
              <a:picLocks noChangeAspect="1"/>
            </p:cNvPicPr>
            <p:nvPr/>
          </p:nvPicPr>
          <p:blipFill>
            <a:blip r:embed="rId9"/>
            <a:stretch>
              <a:fillRect/>
            </a:stretch>
          </p:blipFill>
          <p:spPr>
            <a:xfrm>
              <a:off x="8952459" y="3554078"/>
              <a:ext cx="833853" cy="1330677"/>
            </a:xfrm>
            <a:prstGeom prst="rect">
              <a:avLst/>
            </a:prstGeom>
            <a:ln>
              <a:noFill/>
            </a:ln>
            <a:effectLst>
              <a:outerShdw blurRad="50800" dist="38100" dir="2700000" algn="tl" rotWithShape="0">
                <a:prstClr val="black">
                  <a:alpha val="40000"/>
                </a:prstClr>
              </a:outerShdw>
            </a:effectLst>
          </p:spPr>
        </p:pic>
        <p:pic>
          <p:nvPicPr>
            <p:cNvPr id="22" name="Image 21">
              <a:extLst>
                <a:ext uri="{FF2B5EF4-FFF2-40B4-BE49-F238E27FC236}">
                  <a16:creationId xmlns:a16="http://schemas.microsoft.com/office/drawing/2014/main" id="{B23749F3-FDFA-4763-B505-22458F422740}"/>
                </a:ext>
              </a:extLst>
            </p:cNvPr>
            <p:cNvPicPr>
              <a:picLocks noChangeAspect="1"/>
            </p:cNvPicPr>
            <p:nvPr/>
          </p:nvPicPr>
          <p:blipFill>
            <a:blip r:embed="rId10"/>
            <a:stretch>
              <a:fillRect/>
            </a:stretch>
          </p:blipFill>
          <p:spPr>
            <a:xfrm>
              <a:off x="9843898" y="3554078"/>
              <a:ext cx="748713" cy="1320768"/>
            </a:xfrm>
            <a:prstGeom prst="rect">
              <a:avLst/>
            </a:prstGeom>
            <a:ln>
              <a:noFill/>
            </a:ln>
            <a:effectLst>
              <a:outerShdw blurRad="50800" dist="38100" dir="2700000" algn="tl" rotWithShape="0">
                <a:prstClr val="black">
                  <a:alpha val="40000"/>
                </a:prstClr>
              </a:outerShdw>
            </a:effectLst>
          </p:spPr>
        </p:pic>
      </p:grpSp>
      <p:pic>
        <p:nvPicPr>
          <p:cNvPr id="23" name="Image 22">
            <a:extLst>
              <a:ext uri="{FF2B5EF4-FFF2-40B4-BE49-F238E27FC236}">
                <a16:creationId xmlns:a16="http://schemas.microsoft.com/office/drawing/2014/main" id="{84678CE9-E631-41D9-A937-0C986F41F4BE}"/>
              </a:ext>
            </a:extLst>
          </p:cNvPr>
          <p:cNvPicPr>
            <a:picLocks noChangeAspect="1"/>
          </p:cNvPicPr>
          <p:nvPr/>
        </p:nvPicPr>
        <p:blipFill rotWithShape="1">
          <a:blip r:embed="rId11"/>
          <a:srcRect t="15015"/>
          <a:stretch/>
        </p:blipFill>
        <p:spPr>
          <a:xfrm>
            <a:off x="10151199" y="3980411"/>
            <a:ext cx="1599192" cy="639251"/>
          </a:xfrm>
          <a:prstGeom prst="rect">
            <a:avLst/>
          </a:prstGeom>
        </p:spPr>
      </p:pic>
      <p:sp>
        <p:nvSpPr>
          <p:cNvPr id="27" name="Espace réservé du texte 2">
            <a:extLst>
              <a:ext uri="{FF2B5EF4-FFF2-40B4-BE49-F238E27FC236}">
                <a16:creationId xmlns:a16="http://schemas.microsoft.com/office/drawing/2014/main" id="{5D908847-BEEB-43DE-ADD7-C07F5EC1A236}"/>
              </a:ext>
            </a:extLst>
          </p:cNvPr>
          <p:cNvSpPr txBox="1">
            <a:spLocks/>
          </p:cNvSpPr>
          <p:nvPr/>
        </p:nvSpPr>
        <p:spPr>
          <a:xfrm>
            <a:off x="7257323" y="2659480"/>
            <a:ext cx="4329655" cy="1149211"/>
          </a:xfrm>
          <a:prstGeom prst="rect">
            <a:avLst/>
          </a:prstGeom>
        </p:spPr>
        <p:txBody>
          <a:bodyPr vert="horz" lIns="0" tIns="45720" rIns="0" bIns="45720" rtlCol="0">
            <a:normAutofit fontScale="70000" lnSpcReduction="20000"/>
          </a:bodyPr>
          <a:lstStyle>
            <a:lvl1pPr marL="0" indent="0" algn="l" rtl="0" eaLnBrk="1" fontAlgn="base" hangingPunct="1">
              <a:spcBef>
                <a:spcPts val="400"/>
              </a:spcBef>
              <a:spcAft>
                <a:spcPct val="0"/>
              </a:spcAft>
              <a:defRPr lang="en-US" sz="1200" b="1" kern="1200" dirty="0" smtClean="0">
                <a:solidFill>
                  <a:schemeClr val="tx1"/>
                </a:solidFill>
                <a:latin typeface="+mn-lt"/>
                <a:ea typeface="+mn-ea"/>
                <a:cs typeface="Arial" panose="020B0604020202020204" pitchFamily="34" charset="0"/>
              </a:defRPr>
            </a:lvl1pPr>
            <a:lvl2pPr marL="1588" indent="-1588" algn="l" rtl="0" eaLnBrk="1" fontAlgn="base" hangingPunct="1">
              <a:spcBef>
                <a:spcPts val="400"/>
              </a:spcBef>
              <a:spcAft>
                <a:spcPct val="0"/>
              </a:spcAft>
              <a:defRPr lang="en-US" sz="1100" b="0" kern="1200" dirty="0" smtClean="0">
                <a:solidFill>
                  <a:schemeClr val="tx1"/>
                </a:solidFill>
                <a:latin typeface="+mn-lt"/>
                <a:ea typeface="+mn-ea"/>
                <a:cs typeface="Arial" panose="020B0604020202020204" pitchFamily="34" charset="0"/>
              </a:defRPr>
            </a:lvl2pPr>
            <a:lvl3pPr marL="190499" indent="-187324" algn="l" rtl="0" eaLnBrk="1" fontAlgn="base" hangingPunct="1">
              <a:spcBef>
                <a:spcPts val="400"/>
              </a:spcBef>
              <a:spcAft>
                <a:spcPct val="0"/>
              </a:spcAft>
              <a:buSzPct val="75000"/>
              <a:buFont typeface="Wingdings" pitchFamily="2" charset="2"/>
              <a:buChar char=""/>
              <a:defRPr lang="en-US" sz="1100" b="0" kern="1200" dirty="0" smtClean="0">
                <a:solidFill>
                  <a:schemeClr val="tx1"/>
                </a:solidFill>
                <a:latin typeface="+mn-lt"/>
                <a:ea typeface="+mn-ea"/>
                <a:cs typeface="Arial" panose="020B0604020202020204" pitchFamily="34" charset="0"/>
              </a:defRPr>
            </a:lvl3pPr>
            <a:lvl4pPr marL="380998" indent="-188912" algn="l" rtl="0" eaLnBrk="1" fontAlgn="base" hangingPunct="1">
              <a:spcBef>
                <a:spcPts val="400"/>
              </a:spcBef>
              <a:spcAft>
                <a:spcPct val="0"/>
              </a:spcAft>
              <a:buChar char="–"/>
              <a:defRPr lang="en-US" sz="1100" b="0" kern="1200" dirty="0" smtClean="0">
                <a:solidFill>
                  <a:schemeClr val="tx1"/>
                </a:solidFill>
                <a:latin typeface="+mn-lt"/>
                <a:ea typeface="+mn-ea"/>
                <a:cs typeface="Arial" panose="020B0604020202020204" pitchFamily="34" charset="0"/>
              </a:defRPr>
            </a:lvl4pPr>
            <a:lvl5pPr marL="571497" indent="-188912" algn="l" rtl="0" eaLnBrk="1" fontAlgn="base" hangingPunct="1">
              <a:spcBef>
                <a:spcPts val="400"/>
              </a:spcBef>
              <a:spcAft>
                <a:spcPct val="0"/>
              </a:spcAft>
              <a:buChar char="–"/>
              <a:defRPr lang="en-US" sz="1100" b="0" kern="1200" baseline="0" dirty="0" smtClean="0">
                <a:solidFill>
                  <a:schemeClr val="tx1"/>
                </a:solidFill>
                <a:latin typeface="+mn-lt"/>
                <a:ea typeface="+mn-ea"/>
                <a:cs typeface="Arial" panose="020B0604020202020204" pitchFamily="34" charset="0"/>
              </a:defRPr>
            </a:lvl5pPr>
            <a:lvl6pPr marL="571497" indent="-188912" algn="l" rtl="0" eaLnBrk="1" fontAlgn="base" hangingPunct="1">
              <a:spcBef>
                <a:spcPts val="400"/>
              </a:spcBef>
              <a:spcAft>
                <a:spcPct val="0"/>
              </a:spcAft>
              <a:buChar char="–"/>
              <a:defRPr sz="1100" baseline="0">
                <a:solidFill>
                  <a:schemeClr val="tx1"/>
                </a:solidFill>
                <a:latin typeface="+mn-lt"/>
                <a:ea typeface="ＭＳ Ｐゴシック" pitchFamily="-112" charset="-128"/>
              </a:defRPr>
            </a:lvl6pPr>
            <a:lvl7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7pPr>
            <a:lvl8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8pPr>
            <a:lvl9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9pPr>
          </a:lstStyle>
          <a:p>
            <a:pPr marL="326921" lvl="2" indent="-326921">
              <a:lnSpc>
                <a:spcPct val="120000"/>
              </a:lnSpc>
              <a:spcBef>
                <a:spcPts val="0"/>
              </a:spcBef>
              <a:spcAft>
                <a:spcPts val="0"/>
              </a:spcAft>
              <a:buClr>
                <a:srgbClr val="6D2371"/>
              </a:buClr>
              <a:buSzPct val="80000"/>
              <a:buFont typeface="Wingdings 2" panose="05020102010507070707" pitchFamily="18" charset="2"/>
              <a:buChar char=""/>
            </a:pPr>
            <a:r>
              <a:rPr lang="fr-FR" sz="1500" b="1" dirty="0">
                <a:solidFill>
                  <a:schemeClr val="accent5"/>
                </a:solidFill>
              </a:rPr>
              <a:t>Excellents résultats observés dans 10 cas d’infections* :</a:t>
            </a:r>
          </a:p>
          <a:p>
            <a:pPr marL="652402" lvl="1" indent="-325481">
              <a:lnSpc>
                <a:spcPct val="120000"/>
              </a:lnSpc>
              <a:spcBef>
                <a:spcPts val="0"/>
              </a:spcBef>
              <a:spcAft>
                <a:spcPts val="0"/>
              </a:spcAft>
              <a:buClr>
                <a:srgbClr val="6D2371"/>
              </a:buClr>
              <a:buSzPct val="80000"/>
              <a:buFontTx/>
              <a:buChar char="─"/>
            </a:pPr>
            <a:r>
              <a:rPr lang="fr-FR" sz="1500" b="1" dirty="0">
                <a:solidFill>
                  <a:schemeClr val="accent5"/>
                </a:solidFill>
              </a:rPr>
              <a:t>phages bien tolérés </a:t>
            </a:r>
          </a:p>
          <a:p>
            <a:pPr marL="652402" lvl="1" indent="-325481">
              <a:lnSpc>
                <a:spcPct val="120000"/>
              </a:lnSpc>
              <a:spcBef>
                <a:spcPts val="0"/>
              </a:spcBef>
              <a:spcAft>
                <a:spcPts val="0"/>
              </a:spcAft>
              <a:buClr>
                <a:srgbClr val="6D2371"/>
              </a:buClr>
              <a:buSzPct val="80000"/>
              <a:buFontTx/>
              <a:buChar char="─"/>
            </a:pPr>
            <a:r>
              <a:rPr lang="fr-FR" sz="1500" b="1" dirty="0">
                <a:solidFill>
                  <a:schemeClr val="accent5"/>
                </a:solidFill>
              </a:rPr>
              <a:t>effet bénéfique clinique et / ou microbiologique</a:t>
            </a:r>
          </a:p>
          <a:p>
            <a:pPr marL="652402" lvl="1" indent="-325481">
              <a:lnSpc>
                <a:spcPct val="120000"/>
              </a:lnSpc>
              <a:spcBef>
                <a:spcPts val="0"/>
              </a:spcBef>
              <a:spcAft>
                <a:spcPts val="0"/>
              </a:spcAft>
              <a:buClr>
                <a:srgbClr val="6D2371"/>
              </a:buClr>
              <a:buSzPct val="80000"/>
              <a:buFontTx/>
              <a:buChar char="─"/>
            </a:pPr>
            <a:endParaRPr lang="fr-FR" sz="1500" b="1" dirty="0">
              <a:solidFill>
                <a:schemeClr val="accent5"/>
              </a:solidFill>
            </a:endParaRPr>
          </a:p>
          <a:p>
            <a:pPr marL="652402" lvl="1" indent="-325481">
              <a:lnSpc>
                <a:spcPct val="120000"/>
              </a:lnSpc>
              <a:spcBef>
                <a:spcPts val="0"/>
              </a:spcBef>
              <a:spcAft>
                <a:spcPts val="0"/>
              </a:spcAft>
              <a:buClr>
                <a:srgbClr val="6D2371"/>
              </a:buClr>
              <a:buSzPct val="80000"/>
              <a:buFontTx/>
              <a:buChar char="─"/>
            </a:pPr>
            <a:endParaRPr lang="fr-FR" sz="1500" b="1" dirty="0">
              <a:solidFill>
                <a:schemeClr val="accent5"/>
              </a:solidFill>
            </a:endParaRPr>
          </a:p>
          <a:p>
            <a:pPr marL="326921" lvl="2" indent="-326921">
              <a:lnSpc>
                <a:spcPct val="120000"/>
              </a:lnSpc>
              <a:spcBef>
                <a:spcPts val="0"/>
              </a:spcBef>
              <a:spcAft>
                <a:spcPts val="0"/>
              </a:spcAft>
              <a:buClr>
                <a:srgbClr val="6D2371"/>
              </a:buClr>
              <a:buSzPct val="80000"/>
              <a:buFont typeface="Wingdings 2" panose="05020102010507070707" pitchFamily="18" charset="2"/>
              <a:buChar char=""/>
            </a:pPr>
            <a:r>
              <a:rPr lang="fr-FR" sz="1600" b="1" dirty="0">
                <a:solidFill>
                  <a:schemeClr val="accent5"/>
                </a:solidFill>
              </a:rPr>
              <a:t>Publication scientifique des résultats sur 3 patients</a:t>
            </a:r>
          </a:p>
        </p:txBody>
      </p:sp>
      <p:sp>
        <p:nvSpPr>
          <p:cNvPr id="29" name="Rectangle: Rounded Corners 76">
            <a:extLst>
              <a:ext uri="{FF2B5EF4-FFF2-40B4-BE49-F238E27FC236}">
                <a16:creationId xmlns:a16="http://schemas.microsoft.com/office/drawing/2014/main" id="{BC2BC42B-772A-495A-882F-F956EF12D8F1}"/>
              </a:ext>
            </a:extLst>
          </p:cNvPr>
          <p:cNvSpPr/>
          <p:nvPr/>
        </p:nvSpPr>
        <p:spPr bwMode="auto">
          <a:xfrm>
            <a:off x="7130417" y="2055341"/>
            <a:ext cx="4727305" cy="3410302"/>
          </a:xfrm>
          <a:prstGeom prst="roundRect">
            <a:avLst>
              <a:gd name="adj" fmla="val 3367"/>
            </a:avLst>
          </a:prstGeom>
          <a:noFill/>
          <a:ln w="19050" cap="flat" cmpd="sng" algn="ctr">
            <a:solidFill>
              <a:srgbClr val="6D2371"/>
            </a:solid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noAutofit/>
          </a:bodyPr>
          <a:lstStyle/>
          <a:p>
            <a:pPr eaLnBrk="0" hangingPunct="0">
              <a:spcBef>
                <a:spcPts val="0"/>
              </a:spcBef>
            </a:pPr>
            <a:endParaRPr lang="fr-FR"/>
          </a:p>
        </p:txBody>
      </p:sp>
      <p:sp>
        <p:nvSpPr>
          <p:cNvPr id="32" name="Rectangle: Rounded Corners 62">
            <a:extLst>
              <a:ext uri="{FF2B5EF4-FFF2-40B4-BE49-F238E27FC236}">
                <a16:creationId xmlns:a16="http://schemas.microsoft.com/office/drawing/2014/main" id="{1A0C8C7E-70C3-4241-86C9-E4ACBEFBAECE}"/>
              </a:ext>
            </a:extLst>
          </p:cNvPr>
          <p:cNvSpPr/>
          <p:nvPr/>
        </p:nvSpPr>
        <p:spPr bwMode="auto">
          <a:xfrm>
            <a:off x="7130416" y="2060104"/>
            <a:ext cx="4727305" cy="468000"/>
          </a:xfrm>
          <a:prstGeom prst="round2SameRect">
            <a:avLst>
              <a:gd name="adj1" fmla="val 26675"/>
              <a:gd name="adj2" fmla="val 0"/>
            </a:avLst>
          </a:prstGeom>
          <a:solidFill>
            <a:srgbClr val="6D2371"/>
          </a:solidFill>
          <a:ln w="6350" cap="flat" cmpd="sng" algn="ctr">
            <a:noFill/>
            <a:prstDash val="solid"/>
            <a:round/>
            <a:headEnd type="none" w="med" len="med"/>
            <a:tailEnd type="none" w="sm" len="sm"/>
          </a:ln>
          <a:effectLst/>
        </p:spPr>
        <p:txBody>
          <a:bodyPr rot="0" spcFirstLastPara="0" vertOverflow="overflow" horzOverflow="overflow" vert="horz" wrap="square" lIns="216000" tIns="36000" rIns="36000" bIns="36000" numCol="1" spcCol="0" rtlCol="0" fromWordArt="0" anchor="ctr" anchorCtr="0" forceAA="0" compatLnSpc="1">
            <a:prstTxWarp prst="textNoShape">
              <a:avLst/>
            </a:prstTxWarp>
            <a:noAutofit/>
          </a:bodyPr>
          <a:lstStyle/>
          <a:p>
            <a:pPr algn="ctr" eaLnBrk="0" hangingPunct="0">
              <a:spcBef>
                <a:spcPct val="50000"/>
              </a:spcBef>
            </a:pPr>
            <a:r>
              <a:rPr lang="fr-FR" sz="1400" b="1">
                <a:solidFill>
                  <a:schemeClr val="bg1"/>
                </a:solidFill>
              </a:rPr>
              <a:t>Résultats tangibles</a:t>
            </a:r>
            <a:endParaRPr lang="fr-FR" sz="1400" b="1">
              <a:solidFill>
                <a:srgbClr val="FF0000"/>
              </a:solidFill>
            </a:endParaRPr>
          </a:p>
        </p:txBody>
      </p:sp>
      <p:sp>
        <p:nvSpPr>
          <p:cNvPr id="30" name="ZoneTexte 29">
            <a:extLst>
              <a:ext uri="{FF2B5EF4-FFF2-40B4-BE49-F238E27FC236}">
                <a16:creationId xmlns:a16="http://schemas.microsoft.com/office/drawing/2014/main" id="{9CB50476-CB2C-4EEC-9E54-AC99796859CD}"/>
              </a:ext>
            </a:extLst>
          </p:cNvPr>
          <p:cNvSpPr txBox="1"/>
          <p:nvPr/>
        </p:nvSpPr>
        <p:spPr>
          <a:xfrm>
            <a:off x="10876299" y="4491882"/>
            <a:ext cx="989413" cy="276807"/>
          </a:xfrm>
          <a:prstGeom prst="rect">
            <a:avLst/>
          </a:prstGeom>
          <a:noFill/>
        </p:spPr>
        <p:txBody>
          <a:bodyPr wrap="square">
            <a:spAutoFit/>
          </a:bodyPr>
          <a:lstStyle/>
          <a:p>
            <a:pPr marL="0" lvl="2">
              <a:lnSpc>
                <a:spcPct val="120000"/>
              </a:lnSpc>
              <a:spcBef>
                <a:spcPts val="0"/>
              </a:spcBef>
              <a:spcAft>
                <a:spcPts val="0"/>
              </a:spcAft>
              <a:buClr>
                <a:srgbClr val="6D2371"/>
              </a:buClr>
              <a:buSzPct val="80000"/>
            </a:pPr>
            <a:r>
              <a:rPr lang="fr-FR" sz="1050">
                <a:solidFill>
                  <a:schemeClr val="bg2"/>
                </a:solidFill>
              </a:rPr>
              <a:t>(Nov. 2020)</a:t>
            </a:r>
          </a:p>
        </p:txBody>
      </p:sp>
      <p:sp>
        <p:nvSpPr>
          <p:cNvPr id="31" name="Rectangle: Rounded Corners 76">
            <a:extLst>
              <a:ext uri="{FF2B5EF4-FFF2-40B4-BE49-F238E27FC236}">
                <a16:creationId xmlns:a16="http://schemas.microsoft.com/office/drawing/2014/main" id="{239AB932-DF2B-407B-8F20-7D1CFD805987}"/>
              </a:ext>
            </a:extLst>
          </p:cNvPr>
          <p:cNvSpPr/>
          <p:nvPr/>
        </p:nvSpPr>
        <p:spPr bwMode="auto">
          <a:xfrm>
            <a:off x="341188" y="2086881"/>
            <a:ext cx="5463136" cy="919432"/>
          </a:xfrm>
          <a:prstGeom prst="roundRect">
            <a:avLst>
              <a:gd name="adj" fmla="val 13329"/>
            </a:avLst>
          </a:prstGeom>
          <a:noFill/>
          <a:ln w="19050" cap="flat" cmpd="sng" algn="ctr">
            <a:solidFill>
              <a:srgbClr val="6D2371"/>
            </a:solidFill>
            <a:prstDash val="solid"/>
            <a:round/>
            <a:headEnd type="none" w="med" len="med"/>
            <a:tailEnd type="none" w="sm" len="sm"/>
          </a:ln>
          <a:effectLst/>
        </p:spPr>
        <p:txBody>
          <a:bodyPr vert="horz" wrap="square" lIns="180000" tIns="0" rIns="1008000" bIns="0" numCol="1" rtlCol="0" anchor="ctr" anchorCtr="0" compatLnSpc="1">
            <a:prstTxWarp prst="textNoShape">
              <a:avLst/>
            </a:prstTxWarp>
            <a:noAutofit/>
          </a:bodyPr>
          <a:lstStyle/>
          <a:p>
            <a:pPr indent="-911225" eaLnBrk="0" hangingPunct="0">
              <a:buFont typeface="Wingdings" panose="05000000000000000000" pitchFamily="2" charset="2"/>
              <a:buChar char=""/>
              <a:defRPr/>
            </a:pPr>
            <a:endParaRPr lang="fr-FR" sz="900"/>
          </a:p>
          <a:p>
            <a:pPr marL="190499" lvl="2" indent="-187324" eaLnBrk="0" hangingPunct="0">
              <a:spcBef>
                <a:spcPts val="0"/>
              </a:spcBef>
              <a:spcAft>
                <a:spcPts val="0"/>
              </a:spcAft>
              <a:buFont typeface="Wingdings" panose="05000000000000000000" pitchFamily="2" charset="2"/>
              <a:buChar char=""/>
              <a:defRPr/>
            </a:pPr>
            <a:endParaRPr lang="fr-FR" sz="900"/>
          </a:p>
        </p:txBody>
      </p:sp>
      <p:cxnSp>
        <p:nvCxnSpPr>
          <p:cNvPr id="36" name="Connecteur droit 35">
            <a:extLst>
              <a:ext uri="{FF2B5EF4-FFF2-40B4-BE49-F238E27FC236}">
                <a16:creationId xmlns:a16="http://schemas.microsoft.com/office/drawing/2014/main" id="{384F20C7-67E9-4893-A013-EB749F1D7E90}"/>
              </a:ext>
            </a:extLst>
          </p:cNvPr>
          <p:cNvCxnSpPr>
            <a:cxnSpLocks/>
          </p:cNvCxnSpPr>
          <p:nvPr/>
        </p:nvCxnSpPr>
        <p:spPr>
          <a:xfrm flipV="1">
            <a:off x="5804324" y="2523341"/>
            <a:ext cx="1330385" cy="0"/>
          </a:xfrm>
          <a:prstGeom prst="line">
            <a:avLst/>
          </a:prstGeom>
          <a:noFill/>
          <a:ln w="25400" cap="flat" cmpd="sng" algn="ctr">
            <a:solidFill>
              <a:srgbClr val="6D2371"/>
            </a:solidFill>
            <a:prstDash val="solid"/>
            <a:round/>
            <a:headEnd type="none" w="med" len="med"/>
            <a:tailEnd type="none" w="sm" len="sm"/>
          </a:ln>
          <a:effectLst/>
        </p:spPr>
      </p:cxnSp>
      <p:sp>
        <p:nvSpPr>
          <p:cNvPr id="5" name="ZoneTexte 4">
            <a:extLst>
              <a:ext uri="{FF2B5EF4-FFF2-40B4-BE49-F238E27FC236}">
                <a16:creationId xmlns:a16="http://schemas.microsoft.com/office/drawing/2014/main" id="{E0CD21B3-705E-461D-8BAB-769DFD8D2B0F}"/>
              </a:ext>
            </a:extLst>
          </p:cNvPr>
          <p:cNvSpPr txBox="1"/>
          <p:nvPr/>
        </p:nvSpPr>
        <p:spPr>
          <a:xfrm>
            <a:off x="10526867" y="4971685"/>
            <a:ext cx="1374204" cy="430887"/>
          </a:xfrm>
          <a:prstGeom prst="rect">
            <a:avLst/>
          </a:prstGeom>
          <a:noFill/>
        </p:spPr>
        <p:txBody>
          <a:bodyPr wrap="square" rtlCol="0">
            <a:spAutoFit/>
          </a:bodyPr>
          <a:lstStyle/>
          <a:p>
            <a:r>
              <a:rPr lang="fr-FR" sz="1100" b="1" dirty="0">
                <a:solidFill>
                  <a:schemeClr val="accent5"/>
                </a:solidFill>
                <a:cs typeface="Arial" panose="020B0604020202020204" pitchFamily="34" charset="0"/>
              </a:rPr>
              <a:t>*:seules données disponibles</a:t>
            </a:r>
          </a:p>
        </p:txBody>
      </p:sp>
    </p:spTree>
    <p:extLst>
      <p:ext uri="{BB962C8B-B14F-4D97-AF65-F5344CB8AC3E}">
        <p14:creationId xmlns:p14="http://schemas.microsoft.com/office/powerpoint/2010/main" val="4017351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BC04BE76-1103-4941-A48D-6D9212F9B49E}"/>
              </a:ext>
            </a:extLst>
          </p:cNvPr>
          <p:cNvSpPr>
            <a:spLocks noGrp="1"/>
          </p:cNvSpPr>
          <p:nvPr>
            <p:ph type="title"/>
          </p:nvPr>
        </p:nvSpPr>
        <p:spPr/>
        <p:txBody>
          <a:bodyPr/>
          <a:lstStyle/>
          <a:p>
            <a:r>
              <a:rPr lang="fr-FR" dirty="0"/>
              <a:t>3</a:t>
            </a:r>
            <a:r>
              <a:rPr lang="fr-FR" baseline="30000" dirty="0"/>
              <a:t>ème</a:t>
            </a:r>
            <a:r>
              <a:rPr lang="fr-FR" dirty="0"/>
              <a:t> cible de Pherecydes : </a:t>
            </a:r>
            <a:r>
              <a:rPr lang="fr-FR" dirty="0">
                <a:solidFill>
                  <a:srgbClr val="6D2371"/>
                </a:solidFill>
              </a:rPr>
              <a:t>l’</a:t>
            </a:r>
            <a:r>
              <a:rPr lang="fr-FR" i="1" dirty="0">
                <a:solidFill>
                  <a:srgbClr val="6D2371"/>
                </a:solidFill>
              </a:rPr>
              <a:t>Escherichia coli</a:t>
            </a:r>
            <a:endParaRPr lang="fr-FR" dirty="0">
              <a:solidFill>
                <a:srgbClr val="6D2371"/>
              </a:solidFill>
            </a:endParaRPr>
          </a:p>
        </p:txBody>
      </p:sp>
      <p:sp>
        <p:nvSpPr>
          <p:cNvPr id="6" name="Espace réservé du pied de page 5">
            <a:extLst>
              <a:ext uri="{FF2B5EF4-FFF2-40B4-BE49-F238E27FC236}">
                <a16:creationId xmlns:a16="http://schemas.microsoft.com/office/drawing/2014/main" id="{B47BD4FE-F175-4F5D-A261-2AEAD8EFF90C}"/>
              </a:ext>
            </a:extLst>
          </p:cNvPr>
          <p:cNvSpPr>
            <a:spLocks noGrp="1"/>
          </p:cNvSpPr>
          <p:nvPr>
            <p:ph type="ftr" sz="quarter" idx="11"/>
          </p:nvPr>
        </p:nvSpPr>
        <p:spPr>
          <a:xfrm>
            <a:off x="212986" y="6564072"/>
            <a:ext cx="3873953" cy="341665"/>
          </a:xfrm>
        </p:spPr>
        <p:txBody>
          <a:bodyPr/>
          <a:lstStyle/>
          <a:p>
            <a:pPr marL="12700">
              <a:lnSpc>
                <a:spcPct val="100000"/>
              </a:lnSpc>
              <a:spcBef>
                <a:spcPts val="130"/>
              </a:spcBef>
            </a:pPr>
            <a:r>
              <a:rPr lang="fr-FR" sz="900" spc="-5" dirty="0" err="1">
                <a:solidFill>
                  <a:srgbClr val="7E7E7E"/>
                </a:solidFill>
                <a:latin typeface="Arial" panose="020B0604020202020204" pitchFamily="34" charset="0"/>
                <a:cs typeface="Arial" panose="020B0604020202020204" pitchFamily="34" charset="0"/>
              </a:rPr>
              <a:t>Adebiotech</a:t>
            </a:r>
            <a:r>
              <a:rPr lang="fr-FR" sz="900" spc="-5" dirty="0">
                <a:solidFill>
                  <a:srgbClr val="7E7E7E"/>
                </a:solidFill>
                <a:latin typeface="Arial" panose="020B0604020202020204" pitchFamily="34" charset="0"/>
                <a:cs typeface="Arial" panose="020B0604020202020204" pitchFamily="34" charset="0"/>
              </a:rPr>
              <a:t>:  Approches innovantes en santé humaine, animale et environnementale dans la lutte contre l’antibiorésistance-16 septembre 2021</a:t>
            </a:r>
            <a:endParaRPr lang="fr-FR" sz="900" dirty="0">
              <a:latin typeface="Arial" panose="020B0604020202020204" pitchFamily="34" charset="0"/>
              <a:cs typeface="Arial" panose="020B0604020202020204" pitchFamily="34" charset="0"/>
            </a:endParaRPr>
          </a:p>
        </p:txBody>
      </p:sp>
      <p:sp>
        <p:nvSpPr>
          <p:cNvPr id="7" name="Espace réservé du numéro de diapositive 6">
            <a:extLst>
              <a:ext uri="{FF2B5EF4-FFF2-40B4-BE49-F238E27FC236}">
                <a16:creationId xmlns:a16="http://schemas.microsoft.com/office/drawing/2014/main" id="{09EC3272-57AC-42FB-94B3-CE388CEE17C4}"/>
              </a:ext>
            </a:extLst>
          </p:cNvPr>
          <p:cNvSpPr>
            <a:spLocks noGrp="1"/>
          </p:cNvSpPr>
          <p:nvPr>
            <p:ph type="sldNum" sz="quarter" idx="12"/>
          </p:nvPr>
        </p:nvSpPr>
        <p:spPr/>
        <p:txBody>
          <a:bodyPr/>
          <a:lstStyle/>
          <a:p>
            <a:pPr>
              <a:defRPr/>
            </a:pPr>
            <a:fld id="{D9DF8CC8-2FEE-4E40-BA58-422935C57357}" type="slidenum">
              <a:rPr lang="en-US" smtClean="0"/>
              <a:pPr>
                <a:defRPr/>
              </a:pPr>
              <a:t>19</a:t>
            </a:fld>
            <a:endParaRPr lang="en-US" dirty="0"/>
          </a:p>
        </p:txBody>
      </p:sp>
      <p:sp>
        <p:nvSpPr>
          <p:cNvPr id="36" name="Rectangle: Rounded Corners 7">
            <a:extLst>
              <a:ext uri="{FF2B5EF4-FFF2-40B4-BE49-F238E27FC236}">
                <a16:creationId xmlns:a16="http://schemas.microsoft.com/office/drawing/2014/main" id="{447157CF-59C5-4413-A6F5-C970CF2436B8}"/>
              </a:ext>
            </a:extLst>
          </p:cNvPr>
          <p:cNvSpPr/>
          <p:nvPr/>
        </p:nvSpPr>
        <p:spPr bwMode="auto">
          <a:xfrm>
            <a:off x="2963739" y="3306108"/>
            <a:ext cx="1123200" cy="442035"/>
          </a:xfrm>
          <a:prstGeom prst="rect">
            <a:avLst/>
          </a:prstGeom>
          <a:no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eaLnBrk="0" hangingPunct="0"/>
            <a:r>
              <a:rPr kumimoji="0" lang="fr-FR" sz="1200" b="1" i="0" u="none" strike="noStrike" cap="none" normalizeH="0" baseline="0" dirty="0">
                <a:ln>
                  <a:noFill/>
                </a:ln>
                <a:solidFill>
                  <a:srgbClr val="6D2371"/>
                </a:solidFill>
                <a:effectLst/>
                <a:latin typeface="Arial" pitchFamily="-112" charset="0"/>
              </a:rPr>
              <a:t>Résultats</a:t>
            </a:r>
            <a:r>
              <a:rPr lang="fr-FR" sz="1200" b="1" dirty="0">
                <a:solidFill>
                  <a:srgbClr val="6D2371"/>
                </a:solidFill>
                <a:latin typeface="Arial" pitchFamily="-112" charset="0"/>
              </a:rPr>
              <a:t> </a:t>
            </a:r>
          </a:p>
          <a:p>
            <a:pPr eaLnBrk="0" hangingPunct="0"/>
            <a:r>
              <a:rPr kumimoji="0" lang="fr-FR" sz="1200" b="1" i="0" u="none" strike="noStrike" cap="none" normalizeH="0" baseline="0" dirty="0">
                <a:ln>
                  <a:noFill/>
                </a:ln>
                <a:solidFill>
                  <a:srgbClr val="6D2371"/>
                </a:solidFill>
                <a:effectLst/>
                <a:latin typeface="Arial" pitchFamily="-112" charset="0"/>
              </a:rPr>
              <a:t>à date</a:t>
            </a:r>
          </a:p>
        </p:txBody>
      </p:sp>
      <p:sp>
        <p:nvSpPr>
          <p:cNvPr id="40" name="Espace réservé du contenu 2">
            <a:extLst>
              <a:ext uri="{FF2B5EF4-FFF2-40B4-BE49-F238E27FC236}">
                <a16:creationId xmlns:a16="http://schemas.microsoft.com/office/drawing/2014/main" id="{2A2F01D6-7185-46E7-8C27-8DFFFD23146F}"/>
              </a:ext>
            </a:extLst>
          </p:cNvPr>
          <p:cNvSpPr txBox="1">
            <a:spLocks/>
          </p:cNvSpPr>
          <p:nvPr/>
        </p:nvSpPr>
        <p:spPr>
          <a:xfrm>
            <a:off x="4394140" y="3194539"/>
            <a:ext cx="6923717" cy="665173"/>
          </a:xfrm>
          <a:prstGeom prst="rect">
            <a:avLst/>
          </a:prstGeom>
        </p:spPr>
        <p:txBody>
          <a:bodyPr lIns="0" tIns="36000" rIns="0" bIns="36000" anchor="ctr" anchorCtr="0">
            <a:noAutofit/>
          </a:bodyPr>
          <a:lstStyle>
            <a:lvl1pPr marL="326921" indent="-326921" algn="l" defTabSz="914400" rtl="0" eaLnBrk="1" latinLnBrk="0" hangingPunct="1">
              <a:lnSpc>
                <a:spcPct val="100000"/>
              </a:lnSpc>
              <a:spcBef>
                <a:spcPts val="0"/>
              </a:spcBef>
              <a:spcAft>
                <a:spcPts val="600"/>
              </a:spcAft>
              <a:buClr>
                <a:srgbClr val="6D2371"/>
              </a:buClr>
              <a:buSzPct val="80000"/>
              <a:buFont typeface="Wingdings 2" panose="05020102010507070707" pitchFamily="18" charset="2"/>
              <a:buChar char=""/>
              <a:defRPr sz="2000" b="1" kern="1200">
                <a:solidFill>
                  <a:schemeClr val="tx1"/>
                </a:solidFill>
                <a:latin typeface="+mn-lt"/>
                <a:ea typeface="Open Sans" panose="020B0606030504020204"/>
                <a:cs typeface="Open Sans" panose="020B0606030504020204"/>
              </a:defRPr>
            </a:lvl1pPr>
            <a:lvl2pPr marL="652402" indent="-325481" algn="l" defTabSz="914400" rtl="0" eaLnBrk="1" latinLnBrk="0" hangingPunct="1">
              <a:lnSpc>
                <a:spcPct val="100000"/>
              </a:lnSpc>
              <a:spcBef>
                <a:spcPts val="0"/>
              </a:spcBef>
              <a:spcAft>
                <a:spcPts val="600"/>
              </a:spcAft>
              <a:buClr>
                <a:srgbClr val="6D2371"/>
              </a:buClr>
              <a:buFontTx/>
              <a:buChar char="─"/>
              <a:defRPr sz="1800" kern="1200">
                <a:solidFill>
                  <a:schemeClr val="tx1"/>
                </a:solidFill>
                <a:latin typeface="+mn-lt"/>
                <a:ea typeface="Open Sans" panose="020B0606030504020204"/>
                <a:cs typeface="Open Sans" panose="020B0606030504020204"/>
              </a:defRPr>
            </a:lvl2pPr>
            <a:lvl3pPr marL="908754" indent="-256352" algn="l" defTabSz="914400" rtl="0" eaLnBrk="1" latinLnBrk="0" hangingPunct="1">
              <a:lnSpc>
                <a:spcPct val="100000"/>
              </a:lnSpc>
              <a:spcBef>
                <a:spcPts val="0"/>
              </a:spcBef>
              <a:spcAft>
                <a:spcPts val="600"/>
              </a:spcAft>
              <a:buClr>
                <a:srgbClr val="6D2371"/>
              </a:buClr>
              <a:buSzPct val="60000"/>
              <a:buFont typeface="Wingdings" panose="05000000000000000000" pitchFamily="2" charset="2"/>
              <a:buChar char=""/>
              <a:defRPr sz="1800" kern="1200">
                <a:solidFill>
                  <a:schemeClr val="tx1"/>
                </a:solidFill>
                <a:latin typeface="+mn-lt"/>
                <a:ea typeface="Open Sans" panose="020B0606030504020204"/>
                <a:cs typeface="Open Sans" panose="020B0606030504020204"/>
              </a:defRPr>
            </a:lvl3pPr>
            <a:lvl4pPr marL="1306244" indent="-326921" algn="l" defTabSz="914400" rtl="0" eaLnBrk="1" latinLnBrk="0" hangingPunct="1">
              <a:lnSpc>
                <a:spcPct val="100000"/>
              </a:lnSpc>
              <a:spcBef>
                <a:spcPts val="0"/>
              </a:spcBef>
              <a:spcAft>
                <a:spcPts val="600"/>
              </a:spcAft>
              <a:buClr>
                <a:srgbClr val="6D2371"/>
              </a:buClr>
              <a:buFontTx/>
              <a:buChar char="─"/>
              <a:defRPr sz="1800" kern="1200">
                <a:solidFill>
                  <a:schemeClr val="tx1"/>
                </a:solidFill>
                <a:latin typeface="+mn-lt"/>
                <a:ea typeface="Open Sans" panose="020B0606030504020204"/>
                <a:cs typeface="Open Sans" panose="020B0606030504020204"/>
              </a:defRPr>
            </a:lvl4pPr>
            <a:lvl5pPr marL="1636044" indent="-329802" algn="l" defTabSz="914400" rtl="0" eaLnBrk="1" latinLnBrk="0" hangingPunct="1">
              <a:lnSpc>
                <a:spcPct val="100000"/>
              </a:lnSpc>
              <a:spcBef>
                <a:spcPts val="0"/>
              </a:spcBef>
              <a:spcAft>
                <a:spcPts val="600"/>
              </a:spcAft>
              <a:buClr>
                <a:srgbClr val="6D2371"/>
              </a:buClr>
              <a:buSzPct val="60000"/>
              <a:buFont typeface="Courier New" panose="02070309020205020404" pitchFamily="49" charset="0"/>
              <a:buChar char="o"/>
              <a:defRPr sz="1800" kern="1200">
                <a:solidFill>
                  <a:schemeClr val="tx1"/>
                </a:solidFill>
                <a:latin typeface="+mn-lt"/>
                <a:ea typeface="Open Sans" panose="020B0606030504020204"/>
                <a:cs typeface="Open Sans" panose="020B0606030504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00"/>
              </a:spcAft>
            </a:pPr>
            <a:r>
              <a:rPr lang="fr-FR" sz="1200" b="0" dirty="0"/>
              <a:t>Résultats in vitro : couverture supérieure à 91% du panel représentatif</a:t>
            </a:r>
          </a:p>
          <a:p>
            <a:pPr>
              <a:spcAft>
                <a:spcPts val="300"/>
              </a:spcAft>
            </a:pPr>
            <a:r>
              <a:rPr lang="fr-FR" sz="1200" b="0" dirty="0"/>
              <a:t>Premiers résultats in vivo (souris) : démonstration que les phages pénètrent dans les reins et la vessie après une administration intraveineuse validant la 1</a:t>
            </a:r>
            <a:r>
              <a:rPr lang="fr-FR" sz="1200" b="0" baseline="30000" dirty="0"/>
              <a:t>ère</a:t>
            </a:r>
            <a:r>
              <a:rPr lang="fr-FR" sz="1200" b="0" dirty="0"/>
              <a:t> indication retenue</a:t>
            </a:r>
          </a:p>
        </p:txBody>
      </p:sp>
      <p:sp>
        <p:nvSpPr>
          <p:cNvPr id="41" name="Espace réservé du contenu 2">
            <a:extLst>
              <a:ext uri="{FF2B5EF4-FFF2-40B4-BE49-F238E27FC236}">
                <a16:creationId xmlns:a16="http://schemas.microsoft.com/office/drawing/2014/main" id="{EB96071B-BCAC-4EEC-BF0B-17F14E1F2FD5}"/>
              </a:ext>
            </a:extLst>
          </p:cNvPr>
          <p:cNvSpPr txBox="1">
            <a:spLocks/>
          </p:cNvSpPr>
          <p:nvPr/>
        </p:nvSpPr>
        <p:spPr>
          <a:xfrm>
            <a:off x="4394140" y="5428841"/>
            <a:ext cx="7410845" cy="665173"/>
          </a:xfrm>
          <a:prstGeom prst="rect">
            <a:avLst/>
          </a:prstGeom>
        </p:spPr>
        <p:txBody>
          <a:bodyPr lIns="0" tIns="36000" rIns="0" bIns="36000" anchor="ctr" anchorCtr="0">
            <a:noAutofit/>
          </a:bodyPr>
          <a:lstStyle>
            <a:lvl1pPr marL="326921" indent="-326921" algn="l" defTabSz="914400" rtl="0" eaLnBrk="1" latinLnBrk="0" hangingPunct="1">
              <a:lnSpc>
                <a:spcPct val="100000"/>
              </a:lnSpc>
              <a:spcBef>
                <a:spcPts val="0"/>
              </a:spcBef>
              <a:spcAft>
                <a:spcPts val="600"/>
              </a:spcAft>
              <a:buClr>
                <a:srgbClr val="6D2371"/>
              </a:buClr>
              <a:buSzPct val="80000"/>
              <a:buFont typeface="Wingdings 2" panose="05020102010507070707" pitchFamily="18" charset="2"/>
              <a:buChar char=""/>
              <a:defRPr sz="2000" b="1" kern="1200">
                <a:solidFill>
                  <a:schemeClr val="tx1"/>
                </a:solidFill>
                <a:latin typeface="+mn-lt"/>
                <a:ea typeface="Open Sans" panose="020B0606030504020204"/>
                <a:cs typeface="Open Sans" panose="020B0606030504020204"/>
              </a:defRPr>
            </a:lvl1pPr>
            <a:lvl2pPr marL="652402" indent="-325481" algn="l" defTabSz="914400" rtl="0" eaLnBrk="1" latinLnBrk="0" hangingPunct="1">
              <a:lnSpc>
                <a:spcPct val="100000"/>
              </a:lnSpc>
              <a:spcBef>
                <a:spcPts val="0"/>
              </a:spcBef>
              <a:spcAft>
                <a:spcPts val="600"/>
              </a:spcAft>
              <a:buClr>
                <a:srgbClr val="6D2371"/>
              </a:buClr>
              <a:buFontTx/>
              <a:buChar char="─"/>
              <a:defRPr sz="1800" kern="1200">
                <a:solidFill>
                  <a:schemeClr val="tx1"/>
                </a:solidFill>
                <a:latin typeface="+mn-lt"/>
                <a:ea typeface="Open Sans" panose="020B0606030504020204"/>
                <a:cs typeface="Open Sans" panose="020B0606030504020204"/>
              </a:defRPr>
            </a:lvl2pPr>
            <a:lvl3pPr marL="908754" indent="-256352" algn="l" defTabSz="914400" rtl="0" eaLnBrk="1" latinLnBrk="0" hangingPunct="1">
              <a:lnSpc>
                <a:spcPct val="100000"/>
              </a:lnSpc>
              <a:spcBef>
                <a:spcPts val="0"/>
              </a:spcBef>
              <a:spcAft>
                <a:spcPts val="600"/>
              </a:spcAft>
              <a:buClr>
                <a:srgbClr val="6D2371"/>
              </a:buClr>
              <a:buSzPct val="60000"/>
              <a:buFont typeface="Wingdings" panose="05000000000000000000" pitchFamily="2" charset="2"/>
              <a:buChar char=""/>
              <a:defRPr sz="1800" kern="1200">
                <a:solidFill>
                  <a:schemeClr val="tx1"/>
                </a:solidFill>
                <a:latin typeface="+mn-lt"/>
                <a:ea typeface="Open Sans" panose="020B0606030504020204"/>
                <a:cs typeface="Open Sans" panose="020B0606030504020204"/>
              </a:defRPr>
            </a:lvl3pPr>
            <a:lvl4pPr marL="1306244" indent="-326921" algn="l" defTabSz="914400" rtl="0" eaLnBrk="1" latinLnBrk="0" hangingPunct="1">
              <a:lnSpc>
                <a:spcPct val="100000"/>
              </a:lnSpc>
              <a:spcBef>
                <a:spcPts val="0"/>
              </a:spcBef>
              <a:spcAft>
                <a:spcPts val="600"/>
              </a:spcAft>
              <a:buClr>
                <a:srgbClr val="6D2371"/>
              </a:buClr>
              <a:buFontTx/>
              <a:buChar char="─"/>
              <a:defRPr sz="1800" kern="1200">
                <a:solidFill>
                  <a:schemeClr val="tx1"/>
                </a:solidFill>
                <a:latin typeface="+mn-lt"/>
                <a:ea typeface="Open Sans" panose="020B0606030504020204"/>
                <a:cs typeface="Open Sans" panose="020B0606030504020204"/>
              </a:defRPr>
            </a:lvl4pPr>
            <a:lvl5pPr marL="1636044" indent="-329802" algn="l" defTabSz="914400" rtl="0" eaLnBrk="1" latinLnBrk="0" hangingPunct="1">
              <a:lnSpc>
                <a:spcPct val="100000"/>
              </a:lnSpc>
              <a:spcBef>
                <a:spcPts val="0"/>
              </a:spcBef>
              <a:spcAft>
                <a:spcPts val="600"/>
              </a:spcAft>
              <a:buClr>
                <a:srgbClr val="6D2371"/>
              </a:buClr>
              <a:buSzPct val="60000"/>
              <a:buFont typeface="Courier New" panose="02070309020205020404" pitchFamily="49" charset="0"/>
              <a:buChar char="o"/>
              <a:defRPr sz="1800" kern="1200">
                <a:solidFill>
                  <a:schemeClr val="tx1"/>
                </a:solidFill>
                <a:latin typeface="+mn-lt"/>
                <a:ea typeface="Open Sans" panose="020B0606030504020204"/>
                <a:cs typeface="Open Sans" panose="020B0606030504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00"/>
              </a:spcAft>
            </a:pPr>
            <a:r>
              <a:rPr lang="fr-FR" sz="1200" b="0" dirty="0"/>
              <a:t>Brevets sur des phages individuels et leurs variants aux Etats-Unis, en Australie, au Japon, en Europe et  en Israël</a:t>
            </a:r>
          </a:p>
          <a:p>
            <a:pPr>
              <a:spcAft>
                <a:spcPts val="300"/>
              </a:spcAft>
            </a:pPr>
            <a:r>
              <a:rPr lang="fr-FR" sz="1200" b="0" dirty="0"/>
              <a:t>Protection de toutes les associations incluant au moins un phage</a:t>
            </a:r>
          </a:p>
        </p:txBody>
      </p:sp>
      <p:cxnSp>
        <p:nvCxnSpPr>
          <p:cNvPr id="43" name="Connecteur droit 42">
            <a:extLst>
              <a:ext uri="{FF2B5EF4-FFF2-40B4-BE49-F238E27FC236}">
                <a16:creationId xmlns:a16="http://schemas.microsoft.com/office/drawing/2014/main" id="{24D98EB6-10C7-491E-8E60-814EADA05B3C}"/>
              </a:ext>
            </a:extLst>
          </p:cNvPr>
          <p:cNvCxnSpPr>
            <a:cxnSpLocks/>
          </p:cNvCxnSpPr>
          <p:nvPr/>
        </p:nvCxnSpPr>
        <p:spPr bwMode="auto">
          <a:xfrm>
            <a:off x="212985" y="6150372"/>
            <a:ext cx="11592000" cy="0"/>
          </a:xfrm>
          <a:prstGeom prst="line">
            <a:avLst/>
          </a:prstGeom>
          <a:solidFill>
            <a:schemeClr val="accent1"/>
          </a:solidFill>
          <a:ln w="12700" cap="flat" cmpd="sng" algn="ctr">
            <a:solidFill>
              <a:schemeClr val="bg1">
                <a:lumMod val="75000"/>
              </a:schemeClr>
            </a:solidFill>
            <a:prstDash val="solid"/>
            <a:round/>
            <a:headEnd type="none" w="med" len="med"/>
            <a:tailEnd type="none" w="sm" len="sm"/>
          </a:ln>
          <a:effectLst/>
        </p:spPr>
      </p:cxnSp>
      <p:cxnSp>
        <p:nvCxnSpPr>
          <p:cNvPr id="44" name="Connecteur droit 43">
            <a:extLst>
              <a:ext uri="{FF2B5EF4-FFF2-40B4-BE49-F238E27FC236}">
                <a16:creationId xmlns:a16="http://schemas.microsoft.com/office/drawing/2014/main" id="{3DA25912-9351-4B59-96D8-190E77696444}"/>
              </a:ext>
            </a:extLst>
          </p:cNvPr>
          <p:cNvCxnSpPr>
            <a:cxnSpLocks/>
          </p:cNvCxnSpPr>
          <p:nvPr/>
        </p:nvCxnSpPr>
        <p:spPr bwMode="auto">
          <a:xfrm>
            <a:off x="212985" y="3178569"/>
            <a:ext cx="11592000" cy="0"/>
          </a:xfrm>
          <a:prstGeom prst="line">
            <a:avLst/>
          </a:prstGeom>
          <a:solidFill>
            <a:schemeClr val="accent1"/>
          </a:solidFill>
          <a:ln w="12700" cap="flat" cmpd="sng" algn="ctr">
            <a:solidFill>
              <a:schemeClr val="bg1">
                <a:lumMod val="75000"/>
              </a:schemeClr>
            </a:solidFill>
            <a:prstDash val="solid"/>
            <a:round/>
            <a:headEnd type="none" w="med" len="med"/>
            <a:tailEnd type="none" w="sm" len="sm"/>
          </a:ln>
          <a:effectLst/>
        </p:spPr>
      </p:cxnSp>
      <p:sp>
        <p:nvSpPr>
          <p:cNvPr id="45" name="Rectangle: Rounded Corners 7">
            <a:extLst>
              <a:ext uri="{FF2B5EF4-FFF2-40B4-BE49-F238E27FC236}">
                <a16:creationId xmlns:a16="http://schemas.microsoft.com/office/drawing/2014/main" id="{504DA23E-66DB-4CA4-84AA-EA586F5DF7A1}"/>
              </a:ext>
            </a:extLst>
          </p:cNvPr>
          <p:cNvSpPr/>
          <p:nvPr/>
        </p:nvSpPr>
        <p:spPr bwMode="auto">
          <a:xfrm>
            <a:off x="2963739" y="5629460"/>
            <a:ext cx="1123200" cy="442035"/>
          </a:xfrm>
          <a:prstGeom prst="rect">
            <a:avLst/>
          </a:prstGeom>
          <a:no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eaLnBrk="0" hangingPunct="0"/>
            <a:r>
              <a:rPr lang="fr-FR" sz="1200" b="1" dirty="0">
                <a:solidFill>
                  <a:srgbClr val="6D2371"/>
                </a:solidFill>
                <a:latin typeface="Arial" pitchFamily="-112" charset="0"/>
              </a:rPr>
              <a:t>Propriété intellectuelle</a:t>
            </a:r>
            <a:endParaRPr kumimoji="0" lang="fr-FR" sz="1200" b="1" i="0" u="none" strike="noStrike" cap="none" normalizeH="0" baseline="0" dirty="0">
              <a:ln>
                <a:noFill/>
              </a:ln>
              <a:solidFill>
                <a:srgbClr val="6D2371"/>
              </a:solidFill>
              <a:effectLst/>
              <a:latin typeface="Arial" pitchFamily="-112" charset="0"/>
            </a:endParaRPr>
          </a:p>
        </p:txBody>
      </p:sp>
      <p:sp>
        <p:nvSpPr>
          <p:cNvPr id="46" name="Espace réservé du contenu 2">
            <a:extLst>
              <a:ext uri="{FF2B5EF4-FFF2-40B4-BE49-F238E27FC236}">
                <a16:creationId xmlns:a16="http://schemas.microsoft.com/office/drawing/2014/main" id="{DB89FBC7-7233-4A9C-9CAF-81E045A9DF20}"/>
              </a:ext>
            </a:extLst>
          </p:cNvPr>
          <p:cNvSpPr txBox="1">
            <a:spLocks/>
          </p:cNvSpPr>
          <p:nvPr/>
        </p:nvSpPr>
        <p:spPr>
          <a:xfrm>
            <a:off x="4394140" y="3972424"/>
            <a:ext cx="7446837" cy="1343705"/>
          </a:xfrm>
          <a:prstGeom prst="rect">
            <a:avLst/>
          </a:prstGeom>
        </p:spPr>
        <p:txBody>
          <a:bodyPr lIns="0" tIns="36000" rIns="0" bIns="36000" anchor="ctr" anchorCtr="0">
            <a:noAutofit/>
          </a:bodyPr>
          <a:lstStyle>
            <a:lvl1pPr marL="326921" indent="-326921" algn="l" defTabSz="914400" rtl="0" eaLnBrk="1" latinLnBrk="0" hangingPunct="1">
              <a:lnSpc>
                <a:spcPct val="100000"/>
              </a:lnSpc>
              <a:spcBef>
                <a:spcPts val="0"/>
              </a:spcBef>
              <a:spcAft>
                <a:spcPts val="600"/>
              </a:spcAft>
              <a:buClr>
                <a:srgbClr val="6D2371"/>
              </a:buClr>
              <a:buSzPct val="80000"/>
              <a:buFont typeface="Wingdings 2" panose="05020102010507070707" pitchFamily="18" charset="2"/>
              <a:buChar char=""/>
              <a:defRPr sz="2000" b="1" kern="1200">
                <a:solidFill>
                  <a:schemeClr val="tx1"/>
                </a:solidFill>
                <a:latin typeface="+mn-lt"/>
                <a:ea typeface="Open Sans" panose="020B0606030504020204"/>
                <a:cs typeface="Open Sans" panose="020B0606030504020204"/>
              </a:defRPr>
            </a:lvl1pPr>
            <a:lvl2pPr marL="652402" indent="-325481" algn="l" defTabSz="914400" rtl="0" eaLnBrk="1" latinLnBrk="0" hangingPunct="1">
              <a:lnSpc>
                <a:spcPct val="100000"/>
              </a:lnSpc>
              <a:spcBef>
                <a:spcPts val="0"/>
              </a:spcBef>
              <a:spcAft>
                <a:spcPts val="600"/>
              </a:spcAft>
              <a:buClr>
                <a:srgbClr val="6D2371"/>
              </a:buClr>
              <a:buFontTx/>
              <a:buChar char="─"/>
              <a:defRPr sz="1800" kern="1200">
                <a:solidFill>
                  <a:schemeClr val="tx1"/>
                </a:solidFill>
                <a:latin typeface="+mn-lt"/>
                <a:ea typeface="Open Sans" panose="020B0606030504020204"/>
                <a:cs typeface="Open Sans" panose="020B0606030504020204"/>
              </a:defRPr>
            </a:lvl2pPr>
            <a:lvl3pPr marL="908754" indent="-256352" algn="l" defTabSz="914400" rtl="0" eaLnBrk="1" latinLnBrk="0" hangingPunct="1">
              <a:lnSpc>
                <a:spcPct val="100000"/>
              </a:lnSpc>
              <a:spcBef>
                <a:spcPts val="0"/>
              </a:spcBef>
              <a:spcAft>
                <a:spcPts val="600"/>
              </a:spcAft>
              <a:buClr>
                <a:srgbClr val="6D2371"/>
              </a:buClr>
              <a:buSzPct val="60000"/>
              <a:buFont typeface="Wingdings" panose="05000000000000000000" pitchFamily="2" charset="2"/>
              <a:buChar char=""/>
              <a:defRPr sz="1800" kern="1200">
                <a:solidFill>
                  <a:schemeClr val="tx1"/>
                </a:solidFill>
                <a:latin typeface="+mn-lt"/>
                <a:ea typeface="Open Sans" panose="020B0606030504020204"/>
                <a:cs typeface="Open Sans" panose="020B0606030504020204"/>
              </a:defRPr>
            </a:lvl3pPr>
            <a:lvl4pPr marL="1306244" indent="-326921" algn="l" defTabSz="914400" rtl="0" eaLnBrk="1" latinLnBrk="0" hangingPunct="1">
              <a:lnSpc>
                <a:spcPct val="100000"/>
              </a:lnSpc>
              <a:spcBef>
                <a:spcPts val="0"/>
              </a:spcBef>
              <a:spcAft>
                <a:spcPts val="600"/>
              </a:spcAft>
              <a:buClr>
                <a:srgbClr val="6D2371"/>
              </a:buClr>
              <a:buFontTx/>
              <a:buChar char="─"/>
              <a:defRPr sz="1800" kern="1200">
                <a:solidFill>
                  <a:schemeClr val="tx1"/>
                </a:solidFill>
                <a:latin typeface="+mn-lt"/>
                <a:ea typeface="Open Sans" panose="020B0606030504020204"/>
                <a:cs typeface="Open Sans" panose="020B0606030504020204"/>
              </a:defRPr>
            </a:lvl4pPr>
            <a:lvl5pPr marL="1636044" indent="-329802" algn="l" defTabSz="914400" rtl="0" eaLnBrk="1" latinLnBrk="0" hangingPunct="1">
              <a:lnSpc>
                <a:spcPct val="100000"/>
              </a:lnSpc>
              <a:spcBef>
                <a:spcPts val="0"/>
              </a:spcBef>
              <a:spcAft>
                <a:spcPts val="600"/>
              </a:spcAft>
              <a:buClr>
                <a:srgbClr val="6D2371"/>
              </a:buClr>
              <a:buSzPct val="60000"/>
              <a:buFont typeface="Courier New" panose="02070309020205020404" pitchFamily="49" charset="0"/>
              <a:buChar char="o"/>
              <a:defRPr sz="1800" kern="1200">
                <a:solidFill>
                  <a:schemeClr val="tx1"/>
                </a:solidFill>
                <a:latin typeface="+mn-lt"/>
                <a:ea typeface="Open Sans" panose="020B0606030504020204"/>
                <a:cs typeface="Open Sans" panose="020B0606030504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00"/>
              </a:spcAft>
            </a:pPr>
            <a:r>
              <a:rPr lang="fr-FR" sz="1200" b="0" dirty="0"/>
              <a:t>Poursuite du développement préclinique (dont études de toxicité réglementaires)</a:t>
            </a:r>
          </a:p>
          <a:p>
            <a:pPr>
              <a:spcAft>
                <a:spcPts val="300"/>
              </a:spcAft>
            </a:pPr>
            <a:r>
              <a:rPr lang="fr-FR" sz="1200" b="0" dirty="0"/>
              <a:t>Mise au point de souches de production OGM</a:t>
            </a:r>
          </a:p>
          <a:p>
            <a:pPr>
              <a:spcAft>
                <a:spcPts val="300"/>
              </a:spcAft>
            </a:pPr>
            <a:r>
              <a:rPr lang="fr-FR" sz="1200" b="0" dirty="0"/>
              <a:t>2 études cliniques envisagées :</a:t>
            </a:r>
          </a:p>
          <a:p>
            <a:pPr lvl="1">
              <a:spcAft>
                <a:spcPts val="300"/>
              </a:spcAft>
            </a:pPr>
            <a:r>
              <a:rPr lang="fr-FR" sz="1200" b="0" dirty="0"/>
              <a:t>étude de phase I/II : démontrer une activité antimicrobienne dans les voies urinaires par voie intraveineuse et définir le schéma de traitement optimal</a:t>
            </a:r>
          </a:p>
          <a:p>
            <a:pPr lvl="1">
              <a:spcAft>
                <a:spcPts val="300"/>
              </a:spcAft>
            </a:pPr>
            <a:r>
              <a:rPr lang="fr-FR" sz="1200" b="0" dirty="0"/>
              <a:t>étude de phase III : prouver l'efficacité du traitement lorsqu'il est ajouté au traitement standard</a:t>
            </a:r>
          </a:p>
        </p:txBody>
      </p:sp>
      <p:sp>
        <p:nvSpPr>
          <p:cNvPr id="47" name="Rectangle: Rounded Corners 7">
            <a:extLst>
              <a:ext uri="{FF2B5EF4-FFF2-40B4-BE49-F238E27FC236}">
                <a16:creationId xmlns:a16="http://schemas.microsoft.com/office/drawing/2014/main" id="{468CAD0A-3EA9-4F28-92B4-FED9EDCCA3DD}"/>
              </a:ext>
            </a:extLst>
          </p:cNvPr>
          <p:cNvSpPr/>
          <p:nvPr/>
        </p:nvSpPr>
        <p:spPr bwMode="auto">
          <a:xfrm>
            <a:off x="2963739" y="4198815"/>
            <a:ext cx="1123200" cy="792000"/>
          </a:xfrm>
          <a:prstGeom prst="rect">
            <a:avLst/>
          </a:prstGeom>
          <a:no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eaLnBrk="0" hangingPunct="0"/>
            <a:r>
              <a:rPr kumimoji="0" lang="fr-FR" sz="1200" b="1" i="0" u="none" strike="noStrike" cap="none" normalizeH="0" baseline="0" dirty="0">
                <a:ln>
                  <a:noFill/>
                </a:ln>
                <a:solidFill>
                  <a:srgbClr val="6D2371"/>
                </a:solidFill>
                <a:effectLst/>
                <a:latin typeface="Arial" pitchFamily="-112" charset="0"/>
              </a:rPr>
              <a:t>Prochaines étapes</a:t>
            </a:r>
          </a:p>
        </p:txBody>
      </p:sp>
      <p:sp>
        <p:nvSpPr>
          <p:cNvPr id="49" name="Espace réservé du texte 4">
            <a:extLst>
              <a:ext uri="{FF2B5EF4-FFF2-40B4-BE49-F238E27FC236}">
                <a16:creationId xmlns:a16="http://schemas.microsoft.com/office/drawing/2014/main" id="{A4129050-E61E-4A57-9D6E-E2773AD1EE0E}"/>
              </a:ext>
            </a:extLst>
          </p:cNvPr>
          <p:cNvSpPr>
            <a:spLocks noGrp="1"/>
          </p:cNvSpPr>
          <p:nvPr>
            <p:ph type="body" idx="4294967295"/>
          </p:nvPr>
        </p:nvSpPr>
        <p:spPr>
          <a:xfrm>
            <a:off x="212986" y="6240719"/>
            <a:ext cx="11697014" cy="228610"/>
          </a:xfrm>
          <a:prstGeom prst="rect">
            <a:avLst/>
          </a:prstGeom>
        </p:spPr>
        <p:txBody>
          <a:bodyPr lIns="0" tIns="36000" rIns="0" bIns="36000" anchor="b">
            <a:noAutofit/>
          </a:bodyPr>
          <a:lstStyle/>
          <a:p>
            <a:pPr marL="0" indent="0">
              <a:lnSpc>
                <a:spcPct val="100000"/>
              </a:lnSpc>
              <a:spcBef>
                <a:spcPts val="0"/>
              </a:spcBef>
              <a:buNone/>
            </a:pPr>
            <a:r>
              <a:rPr lang="fr-FR" sz="700" i="1" dirty="0">
                <a:cs typeface="Arial" panose="020B0604020202020204" pitchFamily="34" charset="0"/>
              </a:rPr>
              <a:t>Sources : (1) https://www.who.int/fr/news/item/27-02-2017-who-publishes-list-of-bacteria-for-which-new-antibiotics-are-urgently-needed  (La Société)</a:t>
            </a:r>
          </a:p>
        </p:txBody>
      </p:sp>
      <p:grpSp>
        <p:nvGrpSpPr>
          <p:cNvPr id="27" name="Groupe 26">
            <a:extLst>
              <a:ext uri="{FF2B5EF4-FFF2-40B4-BE49-F238E27FC236}">
                <a16:creationId xmlns:a16="http://schemas.microsoft.com/office/drawing/2014/main" id="{54EDC142-3225-4655-86DB-2E7B4BE9B4B3}"/>
              </a:ext>
            </a:extLst>
          </p:cNvPr>
          <p:cNvGrpSpPr/>
          <p:nvPr/>
        </p:nvGrpSpPr>
        <p:grpSpPr>
          <a:xfrm>
            <a:off x="10620926" y="342198"/>
            <a:ext cx="1102316" cy="988327"/>
            <a:chOff x="8252195" y="786042"/>
            <a:chExt cx="1102316" cy="988327"/>
          </a:xfrm>
        </p:grpSpPr>
        <p:sp>
          <p:nvSpPr>
            <p:cNvPr id="28" name="Ellipse 27">
              <a:extLst>
                <a:ext uri="{FF2B5EF4-FFF2-40B4-BE49-F238E27FC236}">
                  <a16:creationId xmlns:a16="http://schemas.microsoft.com/office/drawing/2014/main" id="{C906233F-F761-47B9-A59F-0131B176B63A}"/>
                </a:ext>
              </a:extLst>
            </p:cNvPr>
            <p:cNvSpPr/>
            <p:nvPr/>
          </p:nvSpPr>
          <p:spPr bwMode="auto">
            <a:xfrm>
              <a:off x="8480155" y="977431"/>
              <a:ext cx="625167" cy="598874"/>
            </a:xfrm>
            <a:prstGeom prst="ellipse">
              <a:avLst/>
            </a:prstGeom>
            <a:noFill/>
            <a:ln w="6350" cap="flat" cmpd="sng" algn="ctr">
              <a:noFill/>
              <a:prstDash val="solid"/>
              <a:round/>
              <a:headEnd type="none" w="med" len="med"/>
              <a:tailEnd type="none" w="sm" len="sm"/>
            </a:ln>
            <a:effectLst/>
          </p:spPr>
          <p:txBody>
            <a:bodyPr rot="0" spcFirstLastPara="0" vertOverflow="overflow" horzOverflow="overflow" vert="horz" wrap="square" lIns="33231" tIns="33231" rIns="33231" bIns="33231" numCol="1" spcCol="0" rtlCol="0" fromWordArt="0" anchor="t" anchorCtr="0" forceAA="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fr-FR" sz="923" b="0" i="0" u="none" strike="noStrike" kern="0" cap="none" spc="0" normalizeH="0" baseline="0" dirty="0">
                <a:ln>
                  <a:noFill/>
                </a:ln>
                <a:solidFill>
                  <a:srgbClr val="000000"/>
                </a:solidFill>
                <a:effectLst/>
                <a:uLnTx/>
                <a:uFillTx/>
                <a:cs typeface="Arial" charset="0"/>
              </a:endParaRPr>
            </a:p>
          </p:txBody>
        </p:sp>
        <p:sp>
          <p:nvSpPr>
            <p:cNvPr id="29" name="Ellipse 28">
              <a:extLst>
                <a:ext uri="{FF2B5EF4-FFF2-40B4-BE49-F238E27FC236}">
                  <a16:creationId xmlns:a16="http://schemas.microsoft.com/office/drawing/2014/main" id="{256CE366-AB99-42A8-BBA1-7CD947B5A5AA}"/>
                </a:ext>
              </a:extLst>
            </p:cNvPr>
            <p:cNvSpPr/>
            <p:nvPr/>
          </p:nvSpPr>
          <p:spPr bwMode="auto">
            <a:xfrm>
              <a:off x="8311416" y="786042"/>
              <a:ext cx="828000" cy="828000"/>
            </a:xfrm>
            <a:prstGeom prst="ellipse">
              <a:avLst/>
            </a:prstGeom>
            <a:solidFill>
              <a:srgbClr val="FFFFFF">
                <a:lumMod val="85000"/>
              </a:srgbClr>
            </a:solid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fr-FR" sz="1000" b="0" i="0" u="none" strike="noStrike" kern="0" cap="none" spc="0" normalizeH="0" baseline="0" dirty="0">
                <a:ln>
                  <a:noFill/>
                </a:ln>
                <a:solidFill>
                  <a:srgbClr val="000000"/>
                </a:solidFill>
                <a:effectLst/>
                <a:uLnTx/>
                <a:uFillTx/>
                <a:cs typeface="Arial" charset="0"/>
              </a:endParaRPr>
            </a:p>
          </p:txBody>
        </p:sp>
        <p:pic>
          <p:nvPicPr>
            <p:cNvPr id="30" name="Image 29">
              <a:extLst>
                <a:ext uri="{FF2B5EF4-FFF2-40B4-BE49-F238E27FC236}">
                  <a16:creationId xmlns:a16="http://schemas.microsoft.com/office/drawing/2014/main" id="{52CF6DD5-051F-4875-9AF5-5736BE53A3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5979" y="918420"/>
              <a:ext cx="598874" cy="598874"/>
            </a:xfrm>
            <a:prstGeom prst="rect">
              <a:avLst/>
            </a:prstGeom>
          </p:spPr>
        </p:pic>
        <p:sp>
          <p:nvSpPr>
            <p:cNvPr id="31" name="Ellipse 30">
              <a:extLst>
                <a:ext uri="{FF2B5EF4-FFF2-40B4-BE49-F238E27FC236}">
                  <a16:creationId xmlns:a16="http://schemas.microsoft.com/office/drawing/2014/main" id="{301CBBFD-544D-4066-8BD5-5FE61FAF78D6}"/>
                </a:ext>
              </a:extLst>
            </p:cNvPr>
            <p:cNvSpPr/>
            <p:nvPr/>
          </p:nvSpPr>
          <p:spPr bwMode="auto">
            <a:xfrm>
              <a:off x="8865252" y="1286757"/>
              <a:ext cx="489259" cy="487612"/>
            </a:xfrm>
            <a:prstGeom prst="ellipse">
              <a:avLst/>
            </a:prstGeom>
            <a:solidFill>
              <a:srgbClr val="FFFFFF"/>
            </a:solidFill>
            <a:ln w="6350" cap="flat" cmpd="sng" algn="ctr">
              <a:noFill/>
              <a:prstDash val="solid"/>
              <a:round/>
              <a:headEnd type="none" w="med" len="med"/>
              <a:tailEnd type="none" w="sm" len="sm"/>
            </a:ln>
            <a:effectLst>
              <a:outerShdw blurRad="63500" sx="102000" sy="102000" algn="ctr" rotWithShape="0">
                <a:prstClr val="black">
                  <a:alpha val="40000"/>
                </a:prstClr>
              </a:outerShdw>
            </a:effectLst>
          </p:spPr>
          <p:txBody>
            <a:bodyPr vert="horz" wrap="square" lIns="36000" tIns="36000" rIns="36000" bIns="36000" numCol="1" rtlCol="0" anchor="ctr"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1000" b="1" i="0" u="none" strike="noStrike" kern="0" cap="none" spc="0" normalizeH="0" baseline="0" dirty="0">
                  <a:ln>
                    <a:noFill/>
                  </a:ln>
                  <a:solidFill>
                    <a:srgbClr val="6D2371"/>
                  </a:solidFill>
                  <a:effectLst/>
                  <a:uLnTx/>
                  <a:uFillTx/>
                  <a:cs typeface="Arial" charset="0"/>
                </a:rPr>
                <a:t>#1/3</a:t>
              </a:r>
            </a:p>
          </p:txBody>
        </p:sp>
        <p:sp>
          <p:nvSpPr>
            <p:cNvPr id="32" name="Rectangle 31">
              <a:extLst>
                <a:ext uri="{FF2B5EF4-FFF2-40B4-BE49-F238E27FC236}">
                  <a16:creationId xmlns:a16="http://schemas.microsoft.com/office/drawing/2014/main" id="{7D2B2EB1-4BC6-44A7-8BA2-48AE599386D4}"/>
                </a:ext>
              </a:extLst>
            </p:cNvPr>
            <p:cNvSpPr/>
            <p:nvPr/>
          </p:nvSpPr>
          <p:spPr bwMode="auto">
            <a:xfrm rot="1440000">
              <a:off x="8252195" y="995478"/>
              <a:ext cx="842892" cy="675083"/>
            </a:xfrm>
            <a:prstGeom prst="rect">
              <a:avLst/>
            </a:prstGeom>
            <a:noFill/>
            <a:ln w="6350" cap="flat" cmpd="sng" algn="ctr">
              <a:noFill/>
              <a:prstDash val="solid"/>
              <a:round/>
              <a:headEnd type="none" w="med" len="med"/>
              <a:tailEnd type="none" w="sm" len="sm"/>
            </a:ln>
            <a:effectLst>
              <a:outerShdw blurRad="63500" sx="102000" sy="102000" algn="ctr" rotWithShape="0">
                <a:prstClr val="black">
                  <a:alpha val="40000"/>
                </a:prstClr>
              </a:outerShdw>
            </a:effectLst>
          </p:spPr>
          <p:txBody>
            <a:bodyPr vert="horz" wrap="square" lIns="36000" tIns="36000" rIns="36000" bIns="36000" numCol="1" rtlCol="0" anchor="ctr" anchorCtr="0" compatLnSpc="1">
              <a:prstTxWarp prst="textArchDown">
                <a:avLst>
                  <a:gd name="adj" fmla="val 16343946"/>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1000" b="0" i="0" u="none" strike="noStrike" kern="0" cap="none" spc="0" normalizeH="0" baseline="0" dirty="0">
                  <a:ln>
                    <a:noFill/>
                  </a:ln>
                  <a:solidFill>
                    <a:srgbClr val="1A426F"/>
                  </a:solidFill>
                  <a:effectLst/>
                  <a:uLnTx/>
                  <a:uFillTx/>
                  <a:cs typeface="Arial" charset="0"/>
                </a:rPr>
                <a:t>High Priority</a:t>
              </a:r>
            </a:p>
          </p:txBody>
        </p:sp>
      </p:grpSp>
      <p:pic>
        <p:nvPicPr>
          <p:cNvPr id="37" name="Picture 2">
            <a:extLst>
              <a:ext uri="{FF2B5EF4-FFF2-40B4-BE49-F238E27FC236}">
                <a16:creationId xmlns:a16="http://schemas.microsoft.com/office/drawing/2014/main" id="{BF65216B-C5FF-41FF-B6C1-A30752325C6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12986" y="4565356"/>
            <a:ext cx="2537331" cy="429943"/>
          </a:xfrm>
          <a:prstGeom prst="rect">
            <a:avLst/>
          </a:prstGeom>
          <a:noFill/>
          <a:extLst>
            <a:ext uri="{909E8E84-426E-40DD-AFC4-6F175D3DCCD1}">
              <a14:hiddenFill xmlns:a14="http://schemas.microsoft.com/office/drawing/2010/main">
                <a:solidFill>
                  <a:srgbClr val="FFFFFF"/>
                </a:solidFill>
              </a14:hiddenFill>
            </a:ext>
          </a:extLst>
        </p:spPr>
      </p:pic>
      <p:sp>
        <p:nvSpPr>
          <p:cNvPr id="55" name="subtitle">
            <a:extLst>
              <a:ext uri="{FF2B5EF4-FFF2-40B4-BE49-F238E27FC236}">
                <a16:creationId xmlns:a16="http://schemas.microsoft.com/office/drawing/2014/main" id="{55381D8D-B6C1-4224-8611-C59BE39C57F3}"/>
              </a:ext>
            </a:extLst>
          </p:cNvPr>
          <p:cNvSpPr txBox="1">
            <a:spLocks/>
          </p:cNvSpPr>
          <p:nvPr>
            <p:custDataLst>
              <p:tags r:id="rId1"/>
            </p:custDataLst>
          </p:nvPr>
        </p:nvSpPr>
        <p:spPr>
          <a:xfrm>
            <a:off x="1965376" y="1627568"/>
            <a:ext cx="9108000" cy="792000"/>
          </a:xfrm>
          <a:prstGeom prst="rect">
            <a:avLst/>
          </a:prstGeom>
        </p:spPr>
        <p:txBody>
          <a:bodyPr lIns="0" tIns="36000" rIns="0" bIns="36000"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6921" indent="-326921">
              <a:lnSpc>
                <a:spcPct val="150000"/>
              </a:lnSpc>
              <a:spcBef>
                <a:spcPts val="0"/>
              </a:spcBef>
              <a:spcAft>
                <a:spcPts val="300"/>
              </a:spcAft>
              <a:buClr>
                <a:srgbClr val="6D2371"/>
              </a:buClr>
              <a:buSzPct val="80000"/>
              <a:buFont typeface="Wingdings 2" panose="05020102010507070707" pitchFamily="18" charset="2"/>
              <a:buChar char=""/>
            </a:pPr>
            <a:r>
              <a:rPr lang="fr-FR" sz="1200" b="1" dirty="0"/>
              <a:t>Priorité mondiale critique selon l'OMS</a:t>
            </a:r>
            <a:r>
              <a:rPr lang="fr-FR" sz="1200" b="1" baseline="30000" dirty="0"/>
              <a:t>1</a:t>
            </a:r>
            <a:endParaRPr lang="fr-FR" sz="1200" b="1" dirty="0"/>
          </a:p>
          <a:p>
            <a:pPr marL="326921" indent="-326921">
              <a:lnSpc>
                <a:spcPct val="150000"/>
              </a:lnSpc>
              <a:spcBef>
                <a:spcPts val="0"/>
              </a:spcBef>
              <a:spcAft>
                <a:spcPts val="300"/>
              </a:spcAft>
              <a:buClr>
                <a:srgbClr val="6D2371"/>
              </a:buClr>
              <a:buSzPct val="80000"/>
              <a:buFont typeface="Wingdings 2" panose="05020102010507070707" pitchFamily="18" charset="2"/>
              <a:buChar char=""/>
            </a:pPr>
            <a:r>
              <a:rPr lang="fr-FR" sz="1200" b="1" dirty="0"/>
              <a:t>Principale cause d’infections nosocomiales résistantes</a:t>
            </a:r>
          </a:p>
        </p:txBody>
      </p:sp>
      <p:sp>
        <p:nvSpPr>
          <p:cNvPr id="56" name="Espace réservé du contenu 2">
            <a:extLst>
              <a:ext uri="{FF2B5EF4-FFF2-40B4-BE49-F238E27FC236}">
                <a16:creationId xmlns:a16="http://schemas.microsoft.com/office/drawing/2014/main" id="{9F4E12C4-169E-43BF-A6D4-2F671EC7C2B6}"/>
              </a:ext>
            </a:extLst>
          </p:cNvPr>
          <p:cNvSpPr txBox="1">
            <a:spLocks/>
          </p:cNvSpPr>
          <p:nvPr/>
        </p:nvSpPr>
        <p:spPr>
          <a:xfrm>
            <a:off x="1965376" y="2566569"/>
            <a:ext cx="9108000" cy="612000"/>
          </a:xfrm>
          <a:prstGeom prst="rect">
            <a:avLst/>
          </a:prstGeom>
        </p:spPr>
        <p:txBody>
          <a:bodyPr lIns="0" tIns="36000" rIns="0" bIns="36000" anchor="ctr" anchorCtr="0"/>
          <a:lstStyle>
            <a:lvl1pPr marL="326921" indent="-326921" algn="l" defTabSz="914400" rtl="0" eaLnBrk="1" latinLnBrk="0" hangingPunct="1">
              <a:lnSpc>
                <a:spcPct val="100000"/>
              </a:lnSpc>
              <a:spcBef>
                <a:spcPts val="0"/>
              </a:spcBef>
              <a:spcAft>
                <a:spcPts val="600"/>
              </a:spcAft>
              <a:buClr>
                <a:srgbClr val="6D2371"/>
              </a:buClr>
              <a:buSzPct val="80000"/>
              <a:buFont typeface="Wingdings 2" panose="05020102010507070707" pitchFamily="18" charset="2"/>
              <a:buChar char=""/>
              <a:defRPr sz="2000" b="1" kern="1200">
                <a:solidFill>
                  <a:srgbClr val="000000"/>
                </a:solidFill>
                <a:latin typeface="+mn-lt"/>
                <a:ea typeface="Open Sans" panose="020B0606030504020204"/>
                <a:cs typeface="Open Sans" panose="020B0606030504020204"/>
              </a:defRPr>
            </a:lvl1pPr>
            <a:lvl2pPr marL="652402" indent="-325481" algn="l" defTabSz="914400" rtl="0" eaLnBrk="1" latinLnBrk="0" hangingPunct="1">
              <a:lnSpc>
                <a:spcPct val="100000"/>
              </a:lnSpc>
              <a:spcBef>
                <a:spcPts val="0"/>
              </a:spcBef>
              <a:spcAft>
                <a:spcPts val="600"/>
              </a:spcAft>
              <a:buClr>
                <a:srgbClr val="6D2371"/>
              </a:buClr>
              <a:buFontTx/>
              <a:buChar char="─"/>
              <a:defRPr sz="1800" kern="1200">
                <a:solidFill>
                  <a:srgbClr val="000000"/>
                </a:solidFill>
                <a:latin typeface="+mn-lt"/>
                <a:ea typeface="Open Sans" panose="020B0606030504020204"/>
                <a:cs typeface="Open Sans" panose="020B0606030504020204"/>
              </a:defRPr>
            </a:lvl2pPr>
            <a:lvl3pPr marL="908754" indent="-256352" algn="l" defTabSz="914400" rtl="0" eaLnBrk="1" latinLnBrk="0" hangingPunct="1">
              <a:lnSpc>
                <a:spcPct val="100000"/>
              </a:lnSpc>
              <a:spcBef>
                <a:spcPts val="0"/>
              </a:spcBef>
              <a:spcAft>
                <a:spcPts val="600"/>
              </a:spcAft>
              <a:buClr>
                <a:srgbClr val="6D2371"/>
              </a:buClr>
              <a:buSzPct val="60000"/>
              <a:buFont typeface="Wingdings" panose="05000000000000000000" pitchFamily="2" charset="2"/>
              <a:buChar char=""/>
              <a:defRPr sz="1800" kern="1200">
                <a:solidFill>
                  <a:srgbClr val="000000"/>
                </a:solidFill>
                <a:latin typeface="+mn-lt"/>
                <a:ea typeface="Open Sans" panose="020B0606030504020204"/>
                <a:cs typeface="Open Sans" panose="020B0606030504020204"/>
              </a:defRPr>
            </a:lvl3pPr>
            <a:lvl4pPr marL="1306244" indent="-326921" algn="l" defTabSz="914400" rtl="0" eaLnBrk="1" latinLnBrk="0" hangingPunct="1">
              <a:lnSpc>
                <a:spcPct val="100000"/>
              </a:lnSpc>
              <a:spcBef>
                <a:spcPts val="0"/>
              </a:spcBef>
              <a:spcAft>
                <a:spcPts val="600"/>
              </a:spcAft>
              <a:buClr>
                <a:srgbClr val="6D2371"/>
              </a:buClr>
              <a:buFontTx/>
              <a:buChar char="─"/>
              <a:defRPr sz="1800" kern="1200">
                <a:solidFill>
                  <a:srgbClr val="000000"/>
                </a:solidFill>
                <a:latin typeface="+mn-lt"/>
                <a:ea typeface="Open Sans" panose="020B0606030504020204"/>
                <a:cs typeface="Open Sans" panose="020B0606030504020204"/>
              </a:defRPr>
            </a:lvl4pPr>
            <a:lvl5pPr marL="1636044" indent="-329802" algn="l" defTabSz="914400" rtl="0" eaLnBrk="1" latinLnBrk="0" hangingPunct="1">
              <a:lnSpc>
                <a:spcPct val="100000"/>
              </a:lnSpc>
              <a:spcBef>
                <a:spcPts val="0"/>
              </a:spcBef>
              <a:spcAft>
                <a:spcPts val="600"/>
              </a:spcAft>
              <a:buClr>
                <a:srgbClr val="6D2371"/>
              </a:buClr>
              <a:buSzPct val="60000"/>
              <a:buFont typeface="Courier New" panose="02070309020205020404" pitchFamily="49" charset="0"/>
              <a:buChar char="o"/>
              <a:defRPr sz="1800" kern="1200">
                <a:solidFill>
                  <a:srgbClr val="000000"/>
                </a:solidFill>
                <a:latin typeface="+mn-lt"/>
                <a:ea typeface="Open Sans" panose="020B0606030504020204"/>
                <a:cs typeface="Open Sans" panose="020B0606030504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00"/>
              </a:spcAft>
            </a:pPr>
            <a:r>
              <a:rPr lang="fr-FR" sz="1200" dirty="0">
                <a:solidFill>
                  <a:schemeClr val="accent5"/>
                </a:solidFill>
              </a:rPr>
              <a:t>Infections urinaires compliquées</a:t>
            </a:r>
          </a:p>
        </p:txBody>
      </p:sp>
      <p:pic>
        <p:nvPicPr>
          <p:cNvPr id="57" name="Image 56">
            <a:extLst>
              <a:ext uri="{FF2B5EF4-FFF2-40B4-BE49-F238E27FC236}">
                <a16:creationId xmlns:a16="http://schemas.microsoft.com/office/drawing/2014/main" id="{39C06355-BD3F-4E71-BFC9-8371F1BF39DB}"/>
              </a:ext>
            </a:extLst>
          </p:cNvPr>
          <p:cNvPicPr>
            <a:picLocks noChangeAspect="1"/>
          </p:cNvPicPr>
          <p:nvPr/>
        </p:nvPicPr>
        <p:blipFill rotWithShape="1">
          <a:blip r:embed="rId5"/>
          <a:srcRect l="26418" t="12399" r="37559" b="7943"/>
          <a:stretch/>
        </p:blipFill>
        <p:spPr>
          <a:xfrm>
            <a:off x="212986" y="1505918"/>
            <a:ext cx="1379491" cy="1037903"/>
          </a:xfrm>
          <a:prstGeom prst="rect">
            <a:avLst/>
          </a:prstGeom>
        </p:spPr>
      </p:pic>
      <p:sp>
        <p:nvSpPr>
          <p:cNvPr id="58" name="Rectangle: Rounded Corners 76">
            <a:extLst>
              <a:ext uri="{FF2B5EF4-FFF2-40B4-BE49-F238E27FC236}">
                <a16:creationId xmlns:a16="http://schemas.microsoft.com/office/drawing/2014/main" id="{A1917AAE-B816-46FB-B99D-C13DDB3FF412}"/>
              </a:ext>
            </a:extLst>
          </p:cNvPr>
          <p:cNvSpPr/>
          <p:nvPr/>
        </p:nvSpPr>
        <p:spPr bwMode="auto">
          <a:xfrm>
            <a:off x="212986" y="1506043"/>
            <a:ext cx="11592000" cy="1035050"/>
          </a:xfrm>
          <a:prstGeom prst="roundRect">
            <a:avLst>
              <a:gd name="adj" fmla="val 3367"/>
            </a:avLst>
          </a:prstGeom>
          <a:noFill/>
          <a:ln w="19050" cap="flat" cmpd="sng" algn="ctr">
            <a:solidFill>
              <a:srgbClr val="6D2371"/>
            </a:solid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noAutofit/>
          </a:bodyPr>
          <a:lstStyle/>
          <a:p>
            <a:pPr eaLnBrk="0" hangingPunct="0">
              <a:spcBef>
                <a:spcPts val="0"/>
              </a:spcBef>
            </a:pPr>
            <a:endParaRPr lang="fr-FR" dirty="0"/>
          </a:p>
        </p:txBody>
      </p:sp>
      <p:sp>
        <p:nvSpPr>
          <p:cNvPr id="59" name="Rectangle: Rounded Corners 7">
            <a:extLst>
              <a:ext uri="{FF2B5EF4-FFF2-40B4-BE49-F238E27FC236}">
                <a16:creationId xmlns:a16="http://schemas.microsoft.com/office/drawing/2014/main" id="{B09B76A6-2343-4E85-A8BE-8718763BDB14}"/>
              </a:ext>
            </a:extLst>
          </p:cNvPr>
          <p:cNvSpPr/>
          <p:nvPr/>
        </p:nvSpPr>
        <p:spPr bwMode="auto">
          <a:xfrm>
            <a:off x="222444" y="2566570"/>
            <a:ext cx="1625847" cy="612000"/>
          </a:xfrm>
          <a:prstGeom prst="rect">
            <a:avLst/>
          </a:prstGeom>
          <a:no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eaLnBrk="0" hangingPunct="0"/>
            <a:r>
              <a:rPr kumimoji="0" lang="fr-FR" sz="1200" b="1" i="0" u="none" strike="noStrike" cap="none" normalizeH="0" baseline="0" dirty="0">
                <a:ln>
                  <a:noFill/>
                </a:ln>
                <a:solidFill>
                  <a:srgbClr val="6D2371"/>
                </a:solidFill>
                <a:effectLst/>
                <a:latin typeface="Arial" pitchFamily="-112" charset="0"/>
              </a:rPr>
              <a:t>Indications initiales ciblées</a:t>
            </a:r>
          </a:p>
        </p:txBody>
      </p:sp>
    </p:spTree>
    <p:extLst>
      <p:ext uri="{BB962C8B-B14F-4D97-AF65-F5344CB8AC3E}">
        <p14:creationId xmlns:p14="http://schemas.microsoft.com/office/powerpoint/2010/main" val="3968489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B24EB8-AEE7-4EF1-9119-A658DA527AF3}"/>
              </a:ext>
            </a:extLst>
          </p:cNvPr>
          <p:cNvSpPr>
            <a:spLocks noGrp="1"/>
          </p:cNvSpPr>
          <p:nvPr>
            <p:ph type="title"/>
          </p:nvPr>
        </p:nvSpPr>
        <p:spPr/>
        <p:txBody>
          <a:bodyPr/>
          <a:lstStyle/>
          <a:p>
            <a:r>
              <a:rPr lang="en-GB" dirty="0" err="1"/>
              <a:t>Avertissement</a:t>
            </a:r>
            <a:endParaRPr lang="en-GB" dirty="0"/>
          </a:p>
        </p:txBody>
      </p:sp>
      <p:sp>
        <p:nvSpPr>
          <p:cNvPr id="3" name="Espace réservé du contenu 2">
            <a:extLst>
              <a:ext uri="{FF2B5EF4-FFF2-40B4-BE49-F238E27FC236}">
                <a16:creationId xmlns:a16="http://schemas.microsoft.com/office/drawing/2014/main" id="{C074E100-77EF-4FFA-8FFA-9E4514EFB1A0}"/>
              </a:ext>
            </a:extLst>
          </p:cNvPr>
          <p:cNvSpPr>
            <a:spLocks noGrp="1"/>
          </p:cNvSpPr>
          <p:nvPr>
            <p:ph idx="1"/>
          </p:nvPr>
        </p:nvSpPr>
        <p:spPr>
          <a:xfrm>
            <a:off x="212987" y="1418254"/>
            <a:ext cx="11697013" cy="3548854"/>
          </a:xfrm>
        </p:spPr>
        <p:txBody>
          <a:bodyPr/>
          <a:lstStyle/>
          <a:p>
            <a:pPr marL="0" lvl="0" indent="0" algn="just" eaLnBrk="0" fontAlgn="base" hangingPunct="0">
              <a:spcBef>
                <a:spcPct val="0"/>
              </a:spcBef>
              <a:spcAft>
                <a:spcPct val="0"/>
              </a:spcAft>
              <a:buClrTx/>
              <a:buSzTx/>
              <a:buNone/>
            </a:pPr>
            <a:r>
              <a:rPr lang="fr-FR" altLang="en-US" sz="1000" b="0" dirty="0">
                <a:solidFill>
                  <a:schemeClr val="tx1"/>
                </a:solidFill>
                <a:latin typeface="+mj-lt"/>
                <a:ea typeface="Times New Roman" panose="02020603050405020304" pitchFamily="18" charset="0"/>
                <a:cs typeface="Calibri" panose="020F0502020204030204" pitchFamily="34" charset="0"/>
              </a:rPr>
              <a:t>Ce document a été préparé par </a:t>
            </a:r>
            <a:r>
              <a:rPr lang="fr-FR" altLang="en-US" sz="1000" b="0" dirty="0" err="1">
                <a:solidFill>
                  <a:schemeClr val="tx1"/>
                </a:solidFill>
                <a:latin typeface="+mj-lt"/>
                <a:ea typeface="Times New Roman" panose="02020603050405020304" pitchFamily="18" charset="0"/>
                <a:cs typeface="Calibri" panose="020F0502020204030204" pitchFamily="34" charset="0"/>
              </a:rPr>
              <a:t>Pherecydes</a:t>
            </a:r>
            <a:r>
              <a:rPr lang="fr-FR" altLang="en-US" sz="1000" b="0" dirty="0">
                <a:solidFill>
                  <a:schemeClr val="tx1"/>
                </a:solidFill>
                <a:latin typeface="+mj-lt"/>
                <a:ea typeface="Times New Roman" panose="02020603050405020304" pitchFamily="18" charset="0"/>
                <a:cs typeface="Calibri" panose="020F0502020204030204" pitchFamily="34" charset="0"/>
              </a:rPr>
              <a:t> Pharma (la « </a:t>
            </a:r>
            <a:r>
              <a:rPr lang="fr-FR" altLang="en-US" sz="1000" i="1" dirty="0">
                <a:solidFill>
                  <a:schemeClr val="tx1"/>
                </a:solidFill>
                <a:latin typeface="+mj-lt"/>
                <a:ea typeface="Times New Roman" panose="02020603050405020304" pitchFamily="18" charset="0"/>
                <a:cs typeface="Calibri" panose="020F0502020204030204" pitchFamily="34" charset="0"/>
              </a:rPr>
              <a:t>Société</a:t>
            </a:r>
            <a:r>
              <a:rPr lang="fr-FR" altLang="en-US" sz="1000" b="0" dirty="0">
                <a:solidFill>
                  <a:schemeClr val="tx1"/>
                </a:solidFill>
                <a:latin typeface="+mj-lt"/>
                <a:ea typeface="Times New Roman" panose="02020603050405020304" pitchFamily="18" charset="0"/>
                <a:cs typeface="Calibri" panose="020F0502020204030204" pitchFamily="34" charset="0"/>
              </a:rPr>
              <a:t> ») pour les seuls besoins de la présentation ci-après (la « </a:t>
            </a:r>
            <a:r>
              <a:rPr lang="fr-FR" altLang="en-US" sz="1000" i="1" dirty="0">
                <a:solidFill>
                  <a:schemeClr val="tx1"/>
                </a:solidFill>
                <a:latin typeface="+mj-lt"/>
                <a:ea typeface="Times New Roman" panose="02020603050405020304" pitchFamily="18" charset="0"/>
                <a:cs typeface="Calibri" panose="020F0502020204030204" pitchFamily="34" charset="0"/>
              </a:rPr>
              <a:t>Présentation</a:t>
            </a:r>
            <a:r>
              <a:rPr lang="fr-FR" altLang="en-US" sz="1000" b="0" dirty="0">
                <a:solidFill>
                  <a:schemeClr val="tx1"/>
                </a:solidFill>
                <a:latin typeface="+mj-lt"/>
                <a:ea typeface="Times New Roman" panose="02020603050405020304" pitchFamily="18" charset="0"/>
                <a:cs typeface="Calibri" panose="020F0502020204030204" pitchFamily="34" charset="0"/>
              </a:rPr>
              <a:t> »).</a:t>
            </a:r>
            <a:endParaRPr lang="en-GB" altLang="en-US" sz="1000" b="0" dirty="0">
              <a:solidFill>
                <a:schemeClr val="tx1"/>
              </a:solidFill>
              <a:latin typeface="+mj-lt"/>
            </a:endParaRPr>
          </a:p>
          <a:p>
            <a:pPr marL="0" lvl="0" indent="0" algn="just" eaLnBrk="0" fontAlgn="base" hangingPunct="0">
              <a:spcBef>
                <a:spcPct val="0"/>
              </a:spcBef>
              <a:spcAft>
                <a:spcPct val="0"/>
              </a:spcAft>
              <a:buClrTx/>
              <a:buSzTx/>
              <a:buNone/>
            </a:pPr>
            <a:endParaRPr lang="fr-FR" altLang="en-US" sz="1000" b="0" dirty="0">
              <a:solidFill>
                <a:schemeClr val="tx1"/>
              </a:solidFill>
              <a:latin typeface="+mj-lt"/>
              <a:ea typeface="Times New Roman" panose="02020603050405020304" pitchFamily="18" charset="0"/>
              <a:cs typeface="Calibri" panose="020F0502020204030204" pitchFamily="34" charset="0"/>
            </a:endParaRPr>
          </a:p>
          <a:p>
            <a:pPr marL="0" lvl="0" indent="0" algn="just" eaLnBrk="0" fontAlgn="base" hangingPunct="0">
              <a:spcBef>
                <a:spcPct val="0"/>
              </a:spcBef>
              <a:spcAft>
                <a:spcPct val="0"/>
              </a:spcAft>
              <a:buClrTx/>
              <a:buSzTx/>
              <a:buNone/>
            </a:pPr>
            <a:r>
              <a:rPr lang="fr-FR" altLang="en-US" sz="1000" b="0" dirty="0">
                <a:solidFill>
                  <a:schemeClr val="tx1"/>
                </a:solidFill>
                <a:latin typeface="+mj-lt"/>
                <a:ea typeface="Times New Roman" panose="02020603050405020304" pitchFamily="18" charset="0"/>
                <a:cs typeface="Calibri" panose="020F0502020204030204" pitchFamily="34" charset="0"/>
              </a:rPr>
              <a:t>Les informations qui y figurent sont confidentielles et ne peuvent en aucun cas être transmises, reproduites ou distribuées, directement ou indirectement, à toute autre personne, ou publiées, intégralement ou partiellement, pour quelques motifs que ce soit, sans l'accord de la Société. </a:t>
            </a:r>
          </a:p>
          <a:p>
            <a:pPr marL="0" lvl="0" indent="0" algn="just" eaLnBrk="0" fontAlgn="base" hangingPunct="0">
              <a:spcBef>
                <a:spcPct val="0"/>
              </a:spcBef>
              <a:spcAft>
                <a:spcPct val="0"/>
              </a:spcAft>
              <a:buClrTx/>
              <a:buSzTx/>
              <a:buNone/>
            </a:pPr>
            <a:endParaRPr lang="en-GB" altLang="en-US" sz="1000" b="0" dirty="0">
              <a:solidFill>
                <a:schemeClr val="tx1"/>
              </a:solidFill>
              <a:latin typeface="+mj-lt"/>
            </a:endParaRPr>
          </a:p>
          <a:p>
            <a:pPr marL="0" lvl="0" indent="0" algn="just" eaLnBrk="0" fontAlgn="base" hangingPunct="0">
              <a:spcBef>
                <a:spcPct val="0"/>
              </a:spcBef>
              <a:spcAft>
                <a:spcPct val="0"/>
              </a:spcAft>
              <a:buClrTx/>
              <a:buSzTx/>
              <a:buNone/>
            </a:pPr>
            <a:r>
              <a:rPr lang="fr-FR" altLang="en-US" sz="1000" b="0" dirty="0">
                <a:solidFill>
                  <a:schemeClr val="tx1"/>
                </a:solidFill>
                <a:latin typeface="+mj-lt"/>
                <a:ea typeface="Times New Roman" panose="02020603050405020304" pitchFamily="18" charset="0"/>
                <a:cs typeface="Calibri" panose="020F0502020204030204" pitchFamily="34" charset="0"/>
              </a:rPr>
              <a:t>Certaines de ces informations ont un caractère prospectif et peuvent inclure des prévisions ou des objectifs de résultat. Ces informations prospectives ne reflètent en rien les résultats, la performance financière actuelle de la Société ou le secteur d'activité sur lequel elle opère à ce jour. Quand bien même ces résultats, cette performance, ou ce secteur d'activité auraient été pris en compte dans le cadre de ces informations prospectives, la Société ne garantit ni ses performances ou résultats futurs, ni la réalisation des hypothèses contenues dans ces informations prospectives.</a:t>
            </a:r>
            <a:endParaRPr lang="en-GB" altLang="en-US" sz="1000" b="0" dirty="0">
              <a:solidFill>
                <a:schemeClr val="tx1"/>
              </a:solidFill>
              <a:latin typeface="+mj-lt"/>
            </a:endParaRPr>
          </a:p>
          <a:p>
            <a:pPr marL="0" lvl="0" indent="0" algn="just" eaLnBrk="0" fontAlgn="base" hangingPunct="0">
              <a:spcBef>
                <a:spcPct val="0"/>
              </a:spcBef>
              <a:spcAft>
                <a:spcPct val="0"/>
              </a:spcAft>
              <a:buClrTx/>
              <a:buSzTx/>
              <a:buNone/>
            </a:pPr>
            <a:r>
              <a:rPr lang="fr-FR" altLang="en-US" sz="1000" b="0" dirty="0">
                <a:solidFill>
                  <a:schemeClr val="tx1"/>
                </a:solidFill>
                <a:latin typeface="+mj-lt"/>
                <a:ea typeface="Times New Roman" panose="02020603050405020304" pitchFamily="18" charset="0"/>
                <a:cs typeface="Calibri" panose="020F0502020204030204" pitchFamily="34" charset="0"/>
              </a:rPr>
              <a:t>La Société, ses conseils et Portzamparc ne sauraient par ailleurs être tenus d'une quelconque obligation de mise à jour de la Présentation, ou de rectificatif portant notamment sur les informations prospectives, afin de refléter tout événement postérieur à la Présentation. </a:t>
            </a:r>
            <a:endParaRPr lang="en-GB" altLang="en-US" sz="1000" b="0" dirty="0">
              <a:solidFill>
                <a:schemeClr val="tx1"/>
              </a:solidFill>
              <a:latin typeface="+mj-lt"/>
            </a:endParaRPr>
          </a:p>
          <a:p>
            <a:pPr marL="0" lvl="0" indent="0" algn="just" eaLnBrk="0" fontAlgn="base" hangingPunct="0">
              <a:spcBef>
                <a:spcPct val="0"/>
              </a:spcBef>
              <a:spcAft>
                <a:spcPct val="0"/>
              </a:spcAft>
              <a:buClrTx/>
              <a:buSzTx/>
              <a:buNone/>
            </a:pPr>
            <a:br>
              <a:rPr lang="fr-FR" altLang="en-US" sz="1000" b="0" dirty="0">
                <a:solidFill>
                  <a:schemeClr val="tx1"/>
                </a:solidFill>
                <a:latin typeface="+mj-lt"/>
                <a:ea typeface="Times New Roman" panose="02020603050405020304" pitchFamily="18" charset="0"/>
                <a:cs typeface="Calibri" panose="020F0502020204030204" pitchFamily="34" charset="0"/>
              </a:rPr>
            </a:br>
            <a:r>
              <a:rPr lang="fr-FR" altLang="en-US" sz="1000" b="0" dirty="0">
                <a:solidFill>
                  <a:schemeClr val="tx1"/>
                </a:solidFill>
                <a:latin typeface="+mj-lt"/>
                <a:ea typeface="Times New Roman" panose="02020603050405020304" pitchFamily="18" charset="0"/>
                <a:cs typeface="Calibri" panose="020F0502020204030204" pitchFamily="34" charset="0"/>
              </a:rPr>
              <a:t>La Société, ses conseils ou Portzamparc ne pourront voir leur responsabilité engagée au titre des informations fournies dans la Présentation ou de l'usage par le lecteur desdites informations, étant précisé qu'aucune de ces informations n'a fait l'objet de vérifications indépendantes. Aucune déclaration, garantie ou engagement, expresse ou implicite, n'est formulé au profit du lecteur par la Société, ses conseils ou Portzamparc dans le cadre de la Présentation. En particulier, aucune déclaration ou garantie, expresse ou tacite, n’est faite quant à l’exactitude, l’exhaustivité, la sincérité, ou le caractère raisonnable de l’information, des opinions et des projections contenues dans le présent document.</a:t>
            </a:r>
          </a:p>
          <a:p>
            <a:pPr marL="0" lvl="0" indent="0" algn="just" eaLnBrk="0" fontAlgn="base" hangingPunct="0">
              <a:spcBef>
                <a:spcPct val="0"/>
              </a:spcBef>
              <a:spcAft>
                <a:spcPct val="0"/>
              </a:spcAft>
              <a:buClrTx/>
              <a:buSzTx/>
              <a:buNone/>
            </a:pPr>
            <a:endParaRPr lang="en-GB" altLang="en-US" sz="1000" b="0" dirty="0">
              <a:solidFill>
                <a:schemeClr val="tx1"/>
              </a:solidFill>
              <a:latin typeface="+mj-lt"/>
            </a:endParaRPr>
          </a:p>
          <a:p>
            <a:pPr marL="0" lvl="0" indent="0" algn="just" eaLnBrk="0" fontAlgn="base" hangingPunct="0">
              <a:spcBef>
                <a:spcPct val="0"/>
              </a:spcBef>
              <a:spcAft>
                <a:spcPct val="0"/>
              </a:spcAft>
              <a:buClrTx/>
              <a:buSzTx/>
              <a:buNone/>
            </a:pPr>
            <a:r>
              <a:rPr lang="fr-FR" altLang="en-US" sz="1000" b="0" dirty="0">
                <a:solidFill>
                  <a:schemeClr val="tx1"/>
                </a:solidFill>
                <a:latin typeface="+mj-lt"/>
                <a:ea typeface="Times New Roman" panose="02020603050405020304" pitchFamily="18" charset="0"/>
                <a:cs typeface="Calibri" panose="020F0502020204030204" pitchFamily="34" charset="0"/>
              </a:rPr>
              <a:t>Cette Présentation n’a pas pour objet de fournir une analyse complète de la situation financière, de la position commerciale ou des perspectives de la Société. Le lecteur ne devra pas s’y référer dans ce but. </a:t>
            </a:r>
            <a:endParaRPr lang="en-GB" altLang="en-US" sz="1000" b="0" dirty="0">
              <a:solidFill>
                <a:schemeClr val="tx1"/>
              </a:solidFill>
              <a:latin typeface="+mj-lt"/>
            </a:endParaRPr>
          </a:p>
          <a:p>
            <a:pPr marL="0" lvl="0" indent="0" algn="just" eaLnBrk="0" fontAlgn="base" hangingPunct="0">
              <a:spcBef>
                <a:spcPct val="0"/>
              </a:spcBef>
              <a:spcAft>
                <a:spcPct val="0"/>
              </a:spcAft>
              <a:buClrTx/>
              <a:buSzTx/>
              <a:buNone/>
            </a:pPr>
            <a:r>
              <a:rPr lang="fr-FR" altLang="en-US" sz="1000" b="0" dirty="0">
                <a:solidFill>
                  <a:schemeClr val="tx1"/>
                </a:solidFill>
                <a:latin typeface="+mj-lt"/>
                <a:ea typeface="Times New Roman" panose="02020603050405020304" pitchFamily="18" charset="0"/>
                <a:cs typeface="Calibri" panose="020F0502020204030204" pitchFamily="34" charset="0"/>
              </a:rPr>
              <a:t>Cette Présentation ne constitue pas une offre ou une quelconque invitation à vendre ou à émettre des titres de la Société, ni une sollicitation d’offre d’achat ou de souscription des titres de la Société, aux Etats–Unis ou dans tout autre pays. Aucun contrat, engagement ou décision d’investissement ne peut se fonder ou s’appuyer sur ce document.</a:t>
            </a:r>
          </a:p>
          <a:p>
            <a:pPr marL="0" lvl="0" indent="0" algn="just" eaLnBrk="0" fontAlgn="base" hangingPunct="0">
              <a:spcBef>
                <a:spcPct val="0"/>
              </a:spcBef>
              <a:spcAft>
                <a:spcPct val="0"/>
              </a:spcAft>
              <a:buClrTx/>
              <a:buSzTx/>
              <a:buNone/>
            </a:pPr>
            <a:endParaRPr lang="en-GB" altLang="en-US" sz="1000" b="0" dirty="0">
              <a:solidFill>
                <a:schemeClr val="tx1"/>
              </a:solidFill>
              <a:latin typeface="+mj-lt"/>
            </a:endParaRPr>
          </a:p>
          <a:p>
            <a:pPr marL="0" lvl="0" indent="0" algn="just" eaLnBrk="0" fontAlgn="base" hangingPunct="0">
              <a:spcBef>
                <a:spcPct val="0"/>
              </a:spcBef>
              <a:spcAft>
                <a:spcPct val="0"/>
              </a:spcAft>
              <a:buClrTx/>
              <a:buSzTx/>
              <a:buNone/>
            </a:pPr>
            <a:r>
              <a:rPr lang="fr-FR" altLang="en-US" sz="1000" b="0" dirty="0">
                <a:solidFill>
                  <a:schemeClr val="tx1"/>
                </a:solidFill>
                <a:latin typeface="+mj-lt"/>
                <a:ea typeface="Times New Roman" panose="02020603050405020304" pitchFamily="18" charset="0"/>
                <a:cs typeface="Calibri" panose="020F0502020204030204" pitchFamily="34" charset="0"/>
              </a:rPr>
              <a:t>Les titres de la Société ne sont pas, et ne seront pas, enregistrés sous l’United States Securities </a:t>
            </a:r>
            <a:r>
              <a:rPr lang="fr-FR" altLang="en-US" sz="1000" b="0" dirty="0" err="1">
                <a:solidFill>
                  <a:schemeClr val="tx1"/>
                </a:solidFill>
                <a:latin typeface="+mj-lt"/>
                <a:ea typeface="Times New Roman" panose="02020603050405020304" pitchFamily="18" charset="0"/>
                <a:cs typeface="Calibri" panose="020F0502020204030204" pitchFamily="34" charset="0"/>
              </a:rPr>
              <a:t>Act</a:t>
            </a:r>
            <a:r>
              <a:rPr lang="fr-FR" altLang="en-US" sz="1000" b="0" dirty="0">
                <a:solidFill>
                  <a:schemeClr val="tx1"/>
                </a:solidFill>
                <a:latin typeface="+mj-lt"/>
                <a:ea typeface="Times New Roman" panose="02020603050405020304" pitchFamily="18" charset="0"/>
                <a:cs typeface="Calibri" panose="020F0502020204030204" pitchFamily="34" charset="0"/>
              </a:rPr>
              <a:t> 1933 (le « </a:t>
            </a:r>
            <a:r>
              <a:rPr lang="fr-FR" altLang="en-US" sz="1000" i="1" dirty="0">
                <a:solidFill>
                  <a:schemeClr val="tx1"/>
                </a:solidFill>
                <a:latin typeface="+mj-lt"/>
                <a:ea typeface="Times New Roman" panose="02020603050405020304" pitchFamily="18" charset="0"/>
                <a:cs typeface="Calibri" panose="020F0502020204030204" pitchFamily="34" charset="0"/>
              </a:rPr>
              <a:t>Securities </a:t>
            </a:r>
            <a:r>
              <a:rPr lang="fr-FR" altLang="en-US" sz="1000" i="1" dirty="0" err="1">
                <a:solidFill>
                  <a:schemeClr val="tx1"/>
                </a:solidFill>
                <a:latin typeface="+mj-lt"/>
                <a:ea typeface="Times New Roman" panose="02020603050405020304" pitchFamily="18" charset="0"/>
                <a:cs typeface="Calibri" panose="020F0502020204030204" pitchFamily="34" charset="0"/>
              </a:rPr>
              <a:t>Act</a:t>
            </a:r>
            <a:r>
              <a:rPr lang="fr-FR" altLang="en-US" sz="1000" b="0" dirty="0">
                <a:solidFill>
                  <a:schemeClr val="tx1"/>
                </a:solidFill>
                <a:latin typeface="+mj-lt"/>
                <a:ea typeface="Times New Roman" panose="02020603050405020304" pitchFamily="18" charset="0"/>
                <a:cs typeface="Calibri" panose="020F0502020204030204" pitchFamily="34" charset="0"/>
              </a:rPr>
              <a:t> »), ni auprès d’aucune autorité boursière dépendant d’un Etat américain. En conséquence, les Actions de la Société ne peuvent être ni offertes ni vendues ni livrées ou autrement cédées ou transférées de quelque manière que ce soit aux Etats-Unis d’Amérique, ou pour le compte ou au profit de </a:t>
            </a:r>
            <a:r>
              <a:rPr lang="fr-FR" altLang="en-US" sz="1000" b="0" i="1" dirty="0">
                <a:solidFill>
                  <a:schemeClr val="tx1"/>
                </a:solidFill>
                <a:latin typeface="+mj-lt"/>
                <a:ea typeface="Times New Roman" panose="02020603050405020304" pitchFamily="18" charset="0"/>
                <a:cs typeface="Calibri" panose="020F0502020204030204" pitchFamily="34" charset="0"/>
              </a:rPr>
              <a:t>U.S. </a:t>
            </a:r>
            <a:r>
              <a:rPr lang="fr-FR" altLang="en-US" sz="1000" b="0" i="1" dirty="0" err="1">
                <a:solidFill>
                  <a:schemeClr val="tx1"/>
                </a:solidFill>
                <a:latin typeface="+mj-lt"/>
                <a:ea typeface="Times New Roman" panose="02020603050405020304" pitchFamily="18" charset="0"/>
                <a:cs typeface="Calibri" panose="020F0502020204030204" pitchFamily="34" charset="0"/>
              </a:rPr>
              <a:t>persons</a:t>
            </a:r>
            <a:r>
              <a:rPr lang="fr-FR" altLang="en-US" sz="1000" b="0" dirty="0">
                <a:solidFill>
                  <a:schemeClr val="tx1"/>
                </a:solidFill>
                <a:latin typeface="+mj-lt"/>
                <a:ea typeface="Times New Roman" panose="02020603050405020304" pitchFamily="18" charset="0"/>
                <a:cs typeface="Calibri" panose="020F0502020204030204" pitchFamily="34" charset="0"/>
              </a:rPr>
              <a:t> sauf après enregistrement ou dans le cadre d’opérations bénéficiant d’une exemption à l’enregistrement prévue par le </a:t>
            </a:r>
            <a:r>
              <a:rPr lang="fr-FR" altLang="en-US" sz="1000" b="0" i="1" dirty="0">
                <a:solidFill>
                  <a:schemeClr val="tx1"/>
                </a:solidFill>
                <a:latin typeface="+mj-lt"/>
                <a:ea typeface="Times New Roman" panose="02020603050405020304" pitchFamily="18" charset="0"/>
                <a:cs typeface="Calibri" panose="020F0502020204030204" pitchFamily="34" charset="0"/>
              </a:rPr>
              <a:t>Securities </a:t>
            </a:r>
            <a:r>
              <a:rPr lang="fr-FR" altLang="en-US" sz="1000" b="0" i="1" dirty="0" err="1">
                <a:solidFill>
                  <a:schemeClr val="tx1"/>
                </a:solidFill>
                <a:latin typeface="+mj-lt"/>
                <a:ea typeface="Times New Roman" panose="02020603050405020304" pitchFamily="18" charset="0"/>
                <a:cs typeface="Calibri" panose="020F0502020204030204" pitchFamily="34" charset="0"/>
              </a:rPr>
              <a:t>Act</a:t>
            </a:r>
            <a:r>
              <a:rPr lang="fr-FR" altLang="en-US" sz="1000" b="0" dirty="0">
                <a:solidFill>
                  <a:schemeClr val="tx1"/>
                </a:solidFill>
                <a:latin typeface="+mj-lt"/>
                <a:ea typeface="Times New Roman" panose="02020603050405020304" pitchFamily="18" charset="0"/>
                <a:cs typeface="Calibri" panose="020F0502020204030204" pitchFamily="34" charset="0"/>
              </a:rPr>
              <a:t>. La Présentation ne peut être distribué ou diffusé par un intermédiaire ou toute autre personne aux États-Unis d’Amérique.</a:t>
            </a:r>
          </a:p>
          <a:p>
            <a:pPr marL="0" lvl="0" indent="0" algn="just" eaLnBrk="0" fontAlgn="base" hangingPunct="0">
              <a:spcBef>
                <a:spcPct val="0"/>
              </a:spcBef>
              <a:spcAft>
                <a:spcPct val="0"/>
              </a:spcAft>
              <a:buClrTx/>
              <a:buSzTx/>
              <a:buNone/>
            </a:pPr>
            <a:br>
              <a:rPr lang="fr-FR" altLang="en-US" sz="1000" b="0" dirty="0">
                <a:solidFill>
                  <a:schemeClr val="tx1"/>
                </a:solidFill>
                <a:latin typeface="+mj-lt"/>
                <a:ea typeface="Times New Roman" panose="02020603050405020304" pitchFamily="18" charset="0"/>
                <a:cs typeface="Calibri" panose="020F0502020204030204" pitchFamily="34" charset="0"/>
              </a:rPr>
            </a:br>
            <a:r>
              <a:rPr lang="fr-FR" altLang="en-US" sz="1000" b="0" dirty="0">
                <a:solidFill>
                  <a:schemeClr val="tx1"/>
                </a:solidFill>
                <a:latin typeface="+mj-lt"/>
                <a:ea typeface="Times New Roman" panose="02020603050405020304" pitchFamily="18" charset="0"/>
                <a:cs typeface="Calibri" panose="020F0502020204030204" pitchFamily="34" charset="0"/>
              </a:rPr>
              <a:t>Au Royaume-Uni, le présent document est destiné uniquement aux (i) professionnels en matière d'investissement au sens de l'Article 19(5) du Financial Services and </a:t>
            </a:r>
            <a:r>
              <a:rPr lang="fr-FR" altLang="en-US" sz="1000" b="0" dirty="0" err="1">
                <a:solidFill>
                  <a:schemeClr val="tx1"/>
                </a:solidFill>
                <a:latin typeface="+mj-lt"/>
                <a:ea typeface="Times New Roman" panose="02020603050405020304" pitchFamily="18" charset="0"/>
                <a:cs typeface="Calibri" panose="020F0502020204030204" pitchFamily="34" charset="0"/>
              </a:rPr>
              <a:t>Markets</a:t>
            </a:r>
            <a:r>
              <a:rPr lang="fr-FR" altLang="en-US" sz="1000" b="0" dirty="0">
                <a:solidFill>
                  <a:schemeClr val="tx1"/>
                </a:solidFill>
                <a:latin typeface="+mj-lt"/>
                <a:ea typeface="Times New Roman" panose="02020603050405020304" pitchFamily="18" charset="0"/>
                <a:cs typeface="Calibri" panose="020F0502020204030204" pitchFamily="34" charset="0"/>
              </a:rPr>
              <a:t> </a:t>
            </a:r>
            <a:r>
              <a:rPr lang="fr-FR" altLang="en-US" sz="1000" b="0" dirty="0" err="1">
                <a:solidFill>
                  <a:schemeClr val="tx1"/>
                </a:solidFill>
                <a:latin typeface="+mj-lt"/>
                <a:ea typeface="Times New Roman" panose="02020603050405020304" pitchFamily="18" charset="0"/>
                <a:cs typeface="Calibri" panose="020F0502020204030204" pitchFamily="34" charset="0"/>
              </a:rPr>
              <a:t>Act</a:t>
            </a:r>
            <a:r>
              <a:rPr lang="fr-FR" altLang="en-US" sz="1000" b="0" dirty="0">
                <a:solidFill>
                  <a:schemeClr val="tx1"/>
                </a:solidFill>
                <a:latin typeface="+mj-lt"/>
                <a:ea typeface="Times New Roman" panose="02020603050405020304" pitchFamily="18" charset="0"/>
                <a:cs typeface="Calibri" panose="020F0502020204030204" pitchFamily="34" charset="0"/>
              </a:rPr>
              <a:t> 2000 (Financial Promotion) Order 2005 (l’ « </a:t>
            </a:r>
            <a:r>
              <a:rPr lang="fr-FR" altLang="en-US" sz="1000" i="1" dirty="0">
                <a:solidFill>
                  <a:schemeClr val="tx1"/>
                </a:solidFill>
                <a:latin typeface="+mj-lt"/>
                <a:ea typeface="Times New Roman" panose="02020603050405020304" pitchFamily="18" charset="0"/>
                <a:cs typeface="Calibri" panose="020F0502020204030204" pitchFamily="34" charset="0"/>
              </a:rPr>
              <a:t>Ordonnance</a:t>
            </a:r>
            <a:r>
              <a:rPr lang="fr-FR" altLang="en-US" sz="1000" b="0" dirty="0">
                <a:solidFill>
                  <a:schemeClr val="tx1"/>
                </a:solidFill>
                <a:latin typeface="+mj-lt"/>
                <a:ea typeface="Times New Roman" panose="02020603050405020304" pitchFamily="18" charset="0"/>
                <a:cs typeface="Calibri" panose="020F0502020204030204" pitchFamily="34" charset="0"/>
              </a:rPr>
              <a:t> ») ou (ii) aux personnes répondant à la définition de l'Article 49(2) (a) à (d) de l’</a:t>
            </a:r>
            <a:r>
              <a:rPr lang="fr-FR" altLang="en-US" sz="1000" b="0" dirty="0" err="1">
                <a:solidFill>
                  <a:schemeClr val="tx1"/>
                </a:solidFill>
                <a:latin typeface="+mj-lt"/>
                <a:ea typeface="Times New Roman" panose="02020603050405020304" pitchFamily="18" charset="0"/>
                <a:cs typeface="Calibri" panose="020F0502020204030204" pitchFamily="34" charset="0"/>
              </a:rPr>
              <a:t>Ordonnace</a:t>
            </a:r>
            <a:r>
              <a:rPr lang="fr-FR" altLang="en-US" sz="1000" b="0" dirty="0">
                <a:solidFill>
                  <a:schemeClr val="tx1"/>
                </a:solidFill>
                <a:latin typeface="+mj-lt"/>
                <a:ea typeface="Times New Roman" panose="02020603050405020304" pitchFamily="18" charset="0"/>
                <a:cs typeface="Calibri" panose="020F0502020204030204" pitchFamily="34" charset="0"/>
              </a:rPr>
              <a:t> (sociétés à valeur nette élevée, associations non immatriculées…) ou (iii) aux personnes pour lesquelles une invitation ou un engagement d’investir (au sens de la section 21 du Financial Services and </a:t>
            </a:r>
            <a:r>
              <a:rPr lang="fr-FR" altLang="en-US" sz="1000" b="0" dirty="0" err="1">
                <a:solidFill>
                  <a:schemeClr val="tx1"/>
                </a:solidFill>
                <a:latin typeface="+mj-lt"/>
                <a:ea typeface="Times New Roman" panose="02020603050405020304" pitchFamily="18" charset="0"/>
                <a:cs typeface="Calibri" panose="020F0502020204030204" pitchFamily="34" charset="0"/>
              </a:rPr>
              <a:t>Markets</a:t>
            </a:r>
            <a:r>
              <a:rPr lang="fr-FR" altLang="en-US" sz="1000" b="0" dirty="0">
                <a:solidFill>
                  <a:schemeClr val="tx1"/>
                </a:solidFill>
                <a:latin typeface="+mj-lt"/>
                <a:ea typeface="Times New Roman" panose="02020603050405020304" pitchFamily="18" charset="0"/>
                <a:cs typeface="Calibri" panose="020F0502020204030204" pitchFamily="34" charset="0"/>
              </a:rPr>
              <a:t> </a:t>
            </a:r>
            <a:r>
              <a:rPr lang="fr-FR" altLang="en-US" sz="1000" b="0" dirty="0" err="1">
                <a:solidFill>
                  <a:schemeClr val="tx1"/>
                </a:solidFill>
                <a:latin typeface="+mj-lt"/>
                <a:ea typeface="Times New Roman" panose="02020603050405020304" pitchFamily="18" charset="0"/>
                <a:cs typeface="Calibri" panose="020F0502020204030204" pitchFamily="34" charset="0"/>
              </a:rPr>
              <a:t>Act</a:t>
            </a:r>
            <a:r>
              <a:rPr lang="fr-FR" altLang="en-US" sz="1000" b="0" dirty="0">
                <a:solidFill>
                  <a:schemeClr val="tx1"/>
                </a:solidFill>
                <a:latin typeface="+mj-lt"/>
                <a:ea typeface="Times New Roman" panose="02020603050405020304" pitchFamily="18" charset="0"/>
                <a:cs typeface="Calibri" panose="020F0502020204030204" pitchFamily="34" charset="0"/>
              </a:rPr>
              <a:t> 2000) en relation avec l’émission ou la vente de titres financiers peut être communiqué légalement (ces personnes étant dénommées « Personnes Habilitées »). Toute personne autre qu'une Personne Habilitée ne devrait pas agir, ni s’appuyer sur la Présentation ou son contenu.</a:t>
            </a:r>
            <a:endParaRPr lang="en-GB" altLang="en-US" sz="1000" b="0" dirty="0">
              <a:solidFill>
                <a:schemeClr val="tx1"/>
              </a:solidFill>
              <a:latin typeface="+mj-lt"/>
            </a:endParaRPr>
          </a:p>
          <a:p>
            <a:pPr marL="0" lvl="0" indent="0" algn="just" eaLnBrk="0" fontAlgn="base" hangingPunct="0">
              <a:spcBef>
                <a:spcPct val="0"/>
              </a:spcBef>
              <a:spcAft>
                <a:spcPct val="0"/>
              </a:spcAft>
              <a:buClrTx/>
              <a:buSzTx/>
              <a:buNone/>
            </a:pPr>
            <a:r>
              <a:rPr lang="fr-FR" altLang="en-US" sz="1000" b="0" dirty="0">
                <a:solidFill>
                  <a:schemeClr val="tx1"/>
                </a:solidFill>
                <a:latin typeface="+mj-lt"/>
                <a:ea typeface="Times New Roman" panose="02020603050405020304" pitchFamily="18" charset="0"/>
                <a:cs typeface="Calibri" panose="020F0502020204030204" pitchFamily="34" charset="0"/>
              </a:rPr>
              <a:t>La Présentation (y compris toute copie qui pourrait en être faite) ne doit pas être apportée, transmise ou introduite aux Etats-Unis, au Canada, en Australie ou au Japon, ni être distribuée ou redistribuée à un résident de ces pays. La distribution de la Présentation dans d’autres pays pourrait faire l’objet de restrictions législatives ou réglementaires, et les personnes en possession de ce document doivent prendre connaissance de ces restrictions et les respecter. Le non-respect de ces restrictions peut constituer une violation des lois applicables en matière de titres financiers.</a:t>
            </a:r>
            <a:endParaRPr lang="fr-FR" altLang="en-US" sz="1000" b="0" dirty="0">
              <a:solidFill>
                <a:schemeClr val="tx1"/>
              </a:solidFill>
              <a:latin typeface="+mj-lt"/>
            </a:endParaRPr>
          </a:p>
          <a:p>
            <a:pPr marL="0" indent="0">
              <a:buNone/>
            </a:pPr>
            <a:endParaRPr lang="en-GB" sz="1000" b="0" i="1" dirty="0">
              <a:latin typeface="+mj-lt"/>
            </a:endParaRPr>
          </a:p>
        </p:txBody>
      </p:sp>
      <p:sp>
        <p:nvSpPr>
          <p:cNvPr id="4" name="Espace réservé du pied de page 3">
            <a:extLst>
              <a:ext uri="{FF2B5EF4-FFF2-40B4-BE49-F238E27FC236}">
                <a16:creationId xmlns:a16="http://schemas.microsoft.com/office/drawing/2014/main" id="{DE964715-9505-41B0-B819-187DD3E9250F}"/>
              </a:ext>
            </a:extLst>
          </p:cNvPr>
          <p:cNvSpPr>
            <a:spLocks noGrp="1"/>
          </p:cNvSpPr>
          <p:nvPr>
            <p:ph type="ftr" sz="quarter" idx="11"/>
          </p:nvPr>
        </p:nvSpPr>
        <p:spPr>
          <a:xfrm>
            <a:off x="212986" y="6564073"/>
            <a:ext cx="4003907" cy="261268"/>
          </a:xfrm>
        </p:spPr>
        <p:txBody>
          <a:bodyPr/>
          <a:lstStyle/>
          <a:p>
            <a:pPr marL="12700">
              <a:lnSpc>
                <a:spcPct val="100000"/>
              </a:lnSpc>
              <a:spcBef>
                <a:spcPts val="130"/>
              </a:spcBef>
            </a:pPr>
            <a:r>
              <a:rPr lang="fr-FR" sz="900" spc="-5" dirty="0" err="1">
                <a:solidFill>
                  <a:srgbClr val="7E7E7E"/>
                </a:solidFill>
                <a:latin typeface="Arial" panose="020B0604020202020204" pitchFamily="34" charset="0"/>
                <a:cs typeface="Arial" panose="020B0604020202020204" pitchFamily="34" charset="0"/>
              </a:rPr>
              <a:t>Adebiotech</a:t>
            </a:r>
            <a:r>
              <a:rPr lang="fr-FR" sz="900" spc="-5" dirty="0">
                <a:solidFill>
                  <a:srgbClr val="7E7E7E"/>
                </a:solidFill>
                <a:latin typeface="Arial" panose="020B0604020202020204" pitchFamily="34" charset="0"/>
                <a:cs typeface="Arial" panose="020B0604020202020204" pitchFamily="34" charset="0"/>
              </a:rPr>
              <a:t>:  Approches innovantes en santé humaine, animale et environnementale dans la lutte contre l’antibiorésistance-16 septembre 2021</a:t>
            </a:r>
            <a:endParaRPr lang="fr-FR" sz="900" dirty="0">
              <a:latin typeface="Arial" panose="020B0604020202020204" pitchFamily="34" charset="0"/>
              <a:cs typeface="Arial" panose="020B0604020202020204" pitchFamily="34" charset="0"/>
            </a:endParaRPr>
          </a:p>
        </p:txBody>
      </p:sp>
      <p:sp>
        <p:nvSpPr>
          <p:cNvPr id="5" name="Espace réservé du numéro de diapositive 4">
            <a:extLst>
              <a:ext uri="{FF2B5EF4-FFF2-40B4-BE49-F238E27FC236}">
                <a16:creationId xmlns:a16="http://schemas.microsoft.com/office/drawing/2014/main" id="{0FDEF83A-2DCC-43C6-9C52-CDC1E03C729F}"/>
              </a:ext>
            </a:extLst>
          </p:cNvPr>
          <p:cNvSpPr>
            <a:spLocks noGrp="1"/>
          </p:cNvSpPr>
          <p:nvPr>
            <p:ph type="sldNum" sz="quarter" idx="12"/>
          </p:nvPr>
        </p:nvSpPr>
        <p:spPr/>
        <p:txBody>
          <a:bodyPr/>
          <a:lstStyle/>
          <a:p>
            <a:pPr>
              <a:defRPr/>
            </a:pPr>
            <a:fld id="{D9DF8CC8-2FEE-4E40-BA58-422935C57357}" type="slidenum">
              <a:rPr lang="en-US" smtClean="0"/>
              <a:pPr>
                <a:defRPr/>
              </a:pPr>
              <a:t>2</a:t>
            </a:fld>
            <a:endParaRPr lang="en-US" dirty="0"/>
          </a:p>
        </p:txBody>
      </p:sp>
      <p:sp>
        <p:nvSpPr>
          <p:cNvPr id="7" name="Rectangle 1"/>
          <p:cNvSpPr>
            <a:spLocks noChangeArrowheads="1"/>
          </p:cNvSpPr>
          <p:nvPr/>
        </p:nvSpPr>
        <p:spPr bwMode="auto">
          <a:xfrm>
            <a:off x="6003634"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29767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D44BE037-0737-478F-9DA6-557D2E8B77AE}"/>
              </a:ext>
            </a:extLst>
          </p:cNvPr>
          <p:cNvSpPr>
            <a:spLocks noGrp="1"/>
          </p:cNvSpPr>
          <p:nvPr>
            <p:ph type="title"/>
          </p:nvPr>
        </p:nvSpPr>
        <p:spPr/>
        <p:txBody>
          <a:bodyPr/>
          <a:lstStyle/>
          <a:p>
            <a:r>
              <a:rPr lang="fr-FR" dirty="0"/>
              <a:t>Développement clinique </a:t>
            </a:r>
            <a:r>
              <a:rPr lang="fr-FR" dirty="0">
                <a:solidFill>
                  <a:schemeClr val="tx2"/>
                </a:solidFill>
              </a:rPr>
              <a:t>soutenu</a:t>
            </a:r>
            <a:r>
              <a:rPr lang="fr-FR" dirty="0"/>
              <a:t> et </a:t>
            </a:r>
            <a:r>
              <a:rPr lang="fr-FR" dirty="0">
                <a:solidFill>
                  <a:schemeClr val="tx2"/>
                </a:solidFill>
              </a:rPr>
              <a:t>diversifié</a:t>
            </a:r>
            <a:r>
              <a:rPr lang="fr-FR" dirty="0"/>
              <a:t> dans des </a:t>
            </a:r>
            <a:r>
              <a:rPr lang="fr-FR" dirty="0">
                <a:solidFill>
                  <a:schemeClr val="tx2"/>
                </a:solidFill>
              </a:rPr>
              <a:t>indications</a:t>
            </a:r>
            <a:r>
              <a:rPr lang="fr-FR" dirty="0"/>
              <a:t> </a:t>
            </a:r>
            <a:r>
              <a:rPr lang="fr-FR" dirty="0">
                <a:solidFill>
                  <a:schemeClr val="tx2"/>
                </a:solidFill>
              </a:rPr>
              <a:t>critiques</a:t>
            </a:r>
          </a:p>
        </p:txBody>
      </p:sp>
      <p:sp>
        <p:nvSpPr>
          <p:cNvPr id="6" name="Espace réservé du pied de page 5">
            <a:extLst>
              <a:ext uri="{FF2B5EF4-FFF2-40B4-BE49-F238E27FC236}">
                <a16:creationId xmlns:a16="http://schemas.microsoft.com/office/drawing/2014/main" id="{496343CB-9D5F-4D29-942F-6F95D642BF21}"/>
              </a:ext>
            </a:extLst>
          </p:cNvPr>
          <p:cNvSpPr>
            <a:spLocks noGrp="1"/>
          </p:cNvSpPr>
          <p:nvPr>
            <p:ph type="ftr" sz="quarter" idx="11"/>
          </p:nvPr>
        </p:nvSpPr>
        <p:spPr>
          <a:xfrm>
            <a:off x="212986" y="6564072"/>
            <a:ext cx="3904925" cy="293927"/>
          </a:xfrm>
        </p:spPr>
        <p:txBody>
          <a:bodyPr/>
          <a:lstStyle/>
          <a:p>
            <a:pPr marL="12700">
              <a:lnSpc>
                <a:spcPct val="100000"/>
              </a:lnSpc>
              <a:spcBef>
                <a:spcPts val="130"/>
              </a:spcBef>
            </a:pPr>
            <a:r>
              <a:rPr lang="fr-FR" sz="900" spc="-5" dirty="0" err="1">
                <a:solidFill>
                  <a:srgbClr val="7E7E7E"/>
                </a:solidFill>
                <a:latin typeface="Arial" panose="020B0604020202020204" pitchFamily="34" charset="0"/>
                <a:cs typeface="Arial" panose="020B0604020202020204" pitchFamily="34" charset="0"/>
              </a:rPr>
              <a:t>Adebiotech</a:t>
            </a:r>
            <a:r>
              <a:rPr lang="fr-FR" sz="900" spc="-5" dirty="0">
                <a:solidFill>
                  <a:srgbClr val="7E7E7E"/>
                </a:solidFill>
                <a:latin typeface="Arial" panose="020B0604020202020204" pitchFamily="34" charset="0"/>
                <a:cs typeface="Arial" panose="020B0604020202020204" pitchFamily="34" charset="0"/>
              </a:rPr>
              <a:t>:  Approches innovantes en santé humaine, animale et environnementale dans la lutte contre l’antibiorésistance-16 septembre 2021</a:t>
            </a:r>
            <a:endParaRPr lang="fr-FR" sz="900" dirty="0">
              <a:latin typeface="Arial" panose="020B0604020202020204" pitchFamily="34" charset="0"/>
              <a:cs typeface="Arial" panose="020B0604020202020204" pitchFamily="34" charset="0"/>
            </a:endParaRPr>
          </a:p>
        </p:txBody>
      </p:sp>
      <p:sp>
        <p:nvSpPr>
          <p:cNvPr id="7" name="Espace réservé du numéro de diapositive 6">
            <a:extLst>
              <a:ext uri="{FF2B5EF4-FFF2-40B4-BE49-F238E27FC236}">
                <a16:creationId xmlns:a16="http://schemas.microsoft.com/office/drawing/2014/main" id="{7E73D985-D39C-4E89-9E26-3A433D7E6D74}"/>
              </a:ext>
            </a:extLst>
          </p:cNvPr>
          <p:cNvSpPr>
            <a:spLocks noGrp="1"/>
          </p:cNvSpPr>
          <p:nvPr>
            <p:ph type="sldNum" sz="quarter" idx="12"/>
          </p:nvPr>
        </p:nvSpPr>
        <p:spPr/>
        <p:txBody>
          <a:bodyPr/>
          <a:lstStyle/>
          <a:p>
            <a:pPr>
              <a:defRPr/>
            </a:pPr>
            <a:fld id="{D9DF8CC8-2FEE-4E40-BA58-422935C57357}" type="slidenum">
              <a:rPr lang="fr-FR" smtClean="0"/>
              <a:pPr>
                <a:defRPr/>
              </a:pPr>
              <a:t>20</a:t>
            </a:fld>
            <a:endParaRPr lang="fr-FR" dirty="0"/>
          </a:p>
        </p:txBody>
      </p:sp>
      <p:sp>
        <p:nvSpPr>
          <p:cNvPr id="43" name="Arrow: Chevron 45">
            <a:extLst>
              <a:ext uri="{FF2B5EF4-FFF2-40B4-BE49-F238E27FC236}">
                <a16:creationId xmlns:a16="http://schemas.microsoft.com/office/drawing/2014/main" id="{EF50E63E-68B0-4BE6-8607-CF9CF54CF642}"/>
              </a:ext>
            </a:extLst>
          </p:cNvPr>
          <p:cNvSpPr/>
          <p:nvPr/>
        </p:nvSpPr>
        <p:spPr bwMode="auto">
          <a:xfrm>
            <a:off x="2588374" y="1244346"/>
            <a:ext cx="1951100" cy="399600"/>
          </a:xfrm>
          <a:prstGeom prst="chevron">
            <a:avLst/>
          </a:prstGeom>
          <a:solidFill>
            <a:schemeClr val="bg1">
              <a:lumMod val="85000"/>
            </a:schemeClr>
          </a:solidFill>
          <a:ln w="6350" cap="flat" cmpd="sng" algn="ctr">
            <a:solidFill>
              <a:schemeClr val="bg1"/>
            </a:solid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algn="ctr" eaLnBrk="0" fontAlgn="base" hangingPunct="0">
              <a:spcBef>
                <a:spcPct val="50000"/>
              </a:spcBef>
              <a:spcAft>
                <a:spcPct val="0"/>
              </a:spcAft>
            </a:pPr>
            <a:r>
              <a:rPr lang="fr-FR" sz="1000" b="1" dirty="0">
                <a:solidFill>
                  <a:schemeClr val="accent4"/>
                </a:solidFill>
                <a:cs typeface="Arial" charset="0"/>
              </a:rPr>
              <a:t>2021</a:t>
            </a:r>
          </a:p>
        </p:txBody>
      </p:sp>
      <p:sp>
        <p:nvSpPr>
          <p:cNvPr id="44" name="Arrow: Chevron 46">
            <a:extLst>
              <a:ext uri="{FF2B5EF4-FFF2-40B4-BE49-F238E27FC236}">
                <a16:creationId xmlns:a16="http://schemas.microsoft.com/office/drawing/2014/main" id="{4B12F74D-5D09-4BC2-B74E-8C13ECE02D56}"/>
              </a:ext>
            </a:extLst>
          </p:cNvPr>
          <p:cNvSpPr/>
          <p:nvPr/>
        </p:nvSpPr>
        <p:spPr bwMode="auto">
          <a:xfrm>
            <a:off x="4402480" y="1244346"/>
            <a:ext cx="1951100" cy="399600"/>
          </a:xfrm>
          <a:prstGeom prst="chevron">
            <a:avLst/>
          </a:prstGeom>
          <a:solidFill>
            <a:schemeClr val="bg1">
              <a:lumMod val="85000"/>
            </a:schemeClr>
          </a:solidFill>
          <a:ln w="6350" cap="flat" cmpd="sng" algn="ctr">
            <a:solidFill>
              <a:schemeClr val="bg1"/>
            </a:solid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algn="ctr" eaLnBrk="0" fontAlgn="base" hangingPunct="0">
              <a:spcBef>
                <a:spcPct val="50000"/>
              </a:spcBef>
              <a:spcAft>
                <a:spcPct val="0"/>
              </a:spcAft>
            </a:pPr>
            <a:r>
              <a:rPr lang="fr-FR" sz="1000" b="1" dirty="0">
                <a:solidFill>
                  <a:schemeClr val="accent4"/>
                </a:solidFill>
                <a:cs typeface="Arial" charset="0"/>
              </a:rPr>
              <a:t>2022</a:t>
            </a:r>
          </a:p>
        </p:txBody>
      </p:sp>
      <p:sp>
        <p:nvSpPr>
          <p:cNvPr id="45" name="Arrow: Chevron 47">
            <a:extLst>
              <a:ext uri="{FF2B5EF4-FFF2-40B4-BE49-F238E27FC236}">
                <a16:creationId xmlns:a16="http://schemas.microsoft.com/office/drawing/2014/main" id="{4A946613-C4FC-44E4-9141-C01368D704B3}"/>
              </a:ext>
            </a:extLst>
          </p:cNvPr>
          <p:cNvSpPr/>
          <p:nvPr/>
        </p:nvSpPr>
        <p:spPr bwMode="auto">
          <a:xfrm>
            <a:off x="6216586" y="1244346"/>
            <a:ext cx="1951100" cy="399600"/>
          </a:xfrm>
          <a:prstGeom prst="chevron">
            <a:avLst/>
          </a:prstGeom>
          <a:solidFill>
            <a:schemeClr val="bg1">
              <a:lumMod val="85000"/>
            </a:schemeClr>
          </a:solidFill>
          <a:ln w="6350" cap="flat" cmpd="sng" algn="ctr">
            <a:solidFill>
              <a:schemeClr val="bg1"/>
            </a:solid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algn="ctr" eaLnBrk="0" fontAlgn="base" hangingPunct="0">
              <a:spcBef>
                <a:spcPct val="50000"/>
              </a:spcBef>
              <a:spcAft>
                <a:spcPct val="0"/>
              </a:spcAft>
            </a:pPr>
            <a:r>
              <a:rPr lang="fr-FR" sz="1000" b="1" dirty="0">
                <a:solidFill>
                  <a:schemeClr val="accent4"/>
                </a:solidFill>
                <a:cs typeface="Arial" charset="0"/>
              </a:rPr>
              <a:t>2023</a:t>
            </a:r>
          </a:p>
        </p:txBody>
      </p:sp>
      <p:sp>
        <p:nvSpPr>
          <p:cNvPr id="46" name="Arrow: Chevron 48">
            <a:extLst>
              <a:ext uri="{FF2B5EF4-FFF2-40B4-BE49-F238E27FC236}">
                <a16:creationId xmlns:a16="http://schemas.microsoft.com/office/drawing/2014/main" id="{592F5A75-BB32-42AD-9F24-F6C31791CC4A}"/>
              </a:ext>
            </a:extLst>
          </p:cNvPr>
          <p:cNvSpPr/>
          <p:nvPr/>
        </p:nvSpPr>
        <p:spPr bwMode="auto">
          <a:xfrm>
            <a:off x="8030692" y="1244346"/>
            <a:ext cx="1951100" cy="399600"/>
          </a:xfrm>
          <a:prstGeom prst="chevron">
            <a:avLst/>
          </a:prstGeom>
          <a:solidFill>
            <a:schemeClr val="bg1">
              <a:lumMod val="85000"/>
            </a:schemeClr>
          </a:solidFill>
          <a:ln w="6350" cap="flat" cmpd="sng" algn="ctr">
            <a:solidFill>
              <a:schemeClr val="bg1"/>
            </a:solid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algn="ctr" eaLnBrk="0" fontAlgn="base" hangingPunct="0">
              <a:spcBef>
                <a:spcPct val="50000"/>
              </a:spcBef>
              <a:spcAft>
                <a:spcPct val="0"/>
              </a:spcAft>
            </a:pPr>
            <a:r>
              <a:rPr lang="fr-FR" sz="1000" b="1" dirty="0">
                <a:solidFill>
                  <a:schemeClr val="accent4"/>
                </a:solidFill>
                <a:cs typeface="Arial" charset="0"/>
              </a:rPr>
              <a:t>2024</a:t>
            </a:r>
          </a:p>
        </p:txBody>
      </p:sp>
      <p:sp>
        <p:nvSpPr>
          <p:cNvPr id="47" name="Rectangle: Rounded Corners 49">
            <a:extLst>
              <a:ext uri="{FF2B5EF4-FFF2-40B4-BE49-F238E27FC236}">
                <a16:creationId xmlns:a16="http://schemas.microsoft.com/office/drawing/2014/main" id="{EBF57798-CBCC-4673-AF55-761C5898BB24}"/>
              </a:ext>
            </a:extLst>
          </p:cNvPr>
          <p:cNvSpPr/>
          <p:nvPr/>
        </p:nvSpPr>
        <p:spPr bwMode="auto">
          <a:xfrm>
            <a:off x="1238752" y="1692603"/>
            <a:ext cx="1319157" cy="1116000"/>
          </a:xfrm>
          <a:prstGeom prst="rect">
            <a:avLst/>
          </a:prstGeom>
          <a:noFill/>
          <a:ln w="6350" cap="flat" cmpd="sng" algn="ctr">
            <a:noFill/>
            <a:prstDash val="solid"/>
            <a:round/>
            <a:headEnd type="none" w="med" len="med"/>
            <a:tailEnd type="none" w="sm" len="sm"/>
          </a:ln>
          <a:effectLst/>
        </p:spPr>
        <p:txBody>
          <a:bodyPr vert="horz" wrap="square" lIns="0" tIns="0" rIns="0" bIns="0" numCol="1" rtlCol="0" anchor="ctr" anchorCtr="0" compatLnSpc="1">
            <a:prstTxWarp prst="textNoShape">
              <a:avLst/>
            </a:prstTxWarp>
            <a:noAutofit/>
          </a:bodyPr>
          <a:lstStyle/>
          <a:p>
            <a:pPr eaLnBrk="0" fontAlgn="base" hangingPunct="0">
              <a:spcBef>
                <a:spcPct val="50000"/>
              </a:spcBef>
              <a:spcAft>
                <a:spcPct val="0"/>
              </a:spcAft>
            </a:pPr>
            <a:r>
              <a:rPr lang="fr-FR" sz="1050" b="1" dirty="0">
                <a:cs typeface="Arial" charset="0"/>
              </a:rPr>
              <a:t>Infection ostéoarticulaire sur prothèse</a:t>
            </a:r>
            <a:endParaRPr lang="fr-FR" sz="1050" b="1" i="1" dirty="0">
              <a:cs typeface="Arial" charset="0"/>
            </a:endParaRPr>
          </a:p>
        </p:txBody>
      </p:sp>
      <p:sp>
        <p:nvSpPr>
          <p:cNvPr id="48" name="Rectangle: Rounded Corners 50">
            <a:extLst>
              <a:ext uri="{FF2B5EF4-FFF2-40B4-BE49-F238E27FC236}">
                <a16:creationId xmlns:a16="http://schemas.microsoft.com/office/drawing/2014/main" id="{51E35F92-B7D8-46F6-ADE2-BA5F7FC72859}"/>
              </a:ext>
            </a:extLst>
          </p:cNvPr>
          <p:cNvSpPr/>
          <p:nvPr/>
        </p:nvSpPr>
        <p:spPr bwMode="auto">
          <a:xfrm>
            <a:off x="619760" y="1665406"/>
            <a:ext cx="11221217" cy="1116000"/>
          </a:xfrm>
          <a:prstGeom prst="rect">
            <a:avLst/>
          </a:prstGeom>
          <a:noFill/>
          <a:ln w="12700" cap="flat" cmpd="sng" algn="ctr">
            <a:solidFill>
              <a:srgbClr val="6D2371"/>
            </a:solidFill>
            <a:prstDash val="solid"/>
            <a:round/>
            <a:headEnd type="none" w="med" len="med"/>
            <a:tailEnd type="none" w="sm" len="sm"/>
          </a:ln>
          <a:effectLst/>
        </p:spPr>
        <p:txBody>
          <a:bodyPr vert="horz" wrap="square" lIns="0" tIns="0" rIns="0" bIns="0" numCol="1" rtlCol="0" anchor="ctr" anchorCtr="0" compatLnSpc="1">
            <a:prstTxWarp prst="textNoShape">
              <a:avLst/>
            </a:prstTxWarp>
            <a:noAutofit/>
          </a:bodyPr>
          <a:lstStyle/>
          <a:p>
            <a:pPr algn="ctr" eaLnBrk="0" fontAlgn="base" hangingPunct="0">
              <a:spcBef>
                <a:spcPct val="50000"/>
              </a:spcBef>
              <a:spcAft>
                <a:spcPct val="0"/>
              </a:spcAft>
            </a:pPr>
            <a:endParaRPr lang="fr-FR" sz="1000" b="1" dirty="0">
              <a:solidFill>
                <a:srgbClr val="000000"/>
              </a:solidFill>
              <a:cs typeface="Arial" charset="0"/>
            </a:endParaRPr>
          </a:p>
        </p:txBody>
      </p:sp>
      <p:sp>
        <p:nvSpPr>
          <p:cNvPr id="49" name="Rectangle: Rounded Corners 51">
            <a:extLst>
              <a:ext uri="{FF2B5EF4-FFF2-40B4-BE49-F238E27FC236}">
                <a16:creationId xmlns:a16="http://schemas.microsoft.com/office/drawing/2014/main" id="{D3A3D91C-729D-4902-9A59-3037879CAB10}"/>
              </a:ext>
            </a:extLst>
          </p:cNvPr>
          <p:cNvSpPr/>
          <p:nvPr/>
        </p:nvSpPr>
        <p:spPr bwMode="auto">
          <a:xfrm>
            <a:off x="1238752" y="2843942"/>
            <a:ext cx="1319157" cy="1116000"/>
          </a:xfrm>
          <a:prstGeom prst="rect">
            <a:avLst/>
          </a:prstGeom>
          <a:noFill/>
          <a:ln w="6350" cap="flat" cmpd="sng" algn="ctr">
            <a:noFill/>
            <a:prstDash val="solid"/>
            <a:round/>
            <a:headEnd type="none" w="med" len="med"/>
            <a:tailEnd type="none" w="sm" len="sm"/>
          </a:ln>
          <a:effectLst/>
        </p:spPr>
        <p:txBody>
          <a:bodyPr vert="horz" wrap="square" lIns="0" tIns="0" rIns="0" bIns="0" numCol="1" rtlCol="0" anchor="ctr" anchorCtr="0" compatLnSpc="1">
            <a:prstTxWarp prst="textNoShape">
              <a:avLst/>
            </a:prstTxWarp>
            <a:noAutofit/>
          </a:bodyPr>
          <a:lstStyle/>
          <a:p>
            <a:pPr fontAlgn="base">
              <a:spcBef>
                <a:spcPct val="0"/>
              </a:spcBef>
              <a:spcAft>
                <a:spcPct val="0"/>
              </a:spcAft>
            </a:pPr>
            <a:r>
              <a:rPr lang="fr-FR" sz="1050" b="1" dirty="0">
                <a:cs typeface="Arial" charset="0"/>
              </a:rPr>
              <a:t>Infection de l’ulcère du pied diabétique</a:t>
            </a:r>
            <a:endParaRPr lang="fr-FR" sz="1050" b="1" i="1" dirty="0">
              <a:cs typeface="Arial" charset="0"/>
            </a:endParaRPr>
          </a:p>
        </p:txBody>
      </p:sp>
      <p:sp>
        <p:nvSpPr>
          <p:cNvPr id="50" name="Rectangle: Rounded Corners 52">
            <a:extLst>
              <a:ext uri="{FF2B5EF4-FFF2-40B4-BE49-F238E27FC236}">
                <a16:creationId xmlns:a16="http://schemas.microsoft.com/office/drawing/2014/main" id="{ED02F968-3ECA-4A80-8CD3-5C38AA67D2D7}"/>
              </a:ext>
            </a:extLst>
          </p:cNvPr>
          <p:cNvSpPr/>
          <p:nvPr/>
        </p:nvSpPr>
        <p:spPr bwMode="auto">
          <a:xfrm>
            <a:off x="619760" y="2840008"/>
            <a:ext cx="11221217" cy="1098249"/>
          </a:xfrm>
          <a:prstGeom prst="rect">
            <a:avLst/>
          </a:prstGeom>
          <a:noFill/>
          <a:ln w="12700" cap="flat" cmpd="sng" algn="ctr">
            <a:solidFill>
              <a:srgbClr val="6D2371"/>
            </a:solidFill>
            <a:prstDash val="solid"/>
            <a:round/>
            <a:headEnd type="none" w="med" len="med"/>
            <a:tailEnd type="none" w="sm" len="sm"/>
          </a:ln>
          <a:effectLst/>
        </p:spPr>
        <p:txBody>
          <a:bodyPr vert="horz" wrap="square" lIns="0" tIns="0" rIns="0" bIns="0" numCol="1" rtlCol="0" anchor="ctr" anchorCtr="0" compatLnSpc="1">
            <a:prstTxWarp prst="textNoShape">
              <a:avLst/>
            </a:prstTxWarp>
            <a:noAutofit/>
          </a:bodyPr>
          <a:lstStyle/>
          <a:p>
            <a:pPr algn="ctr" eaLnBrk="0" fontAlgn="base" hangingPunct="0">
              <a:spcBef>
                <a:spcPct val="50000"/>
              </a:spcBef>
              <a:spcAft>
                <a:spcPct val="0"/>
              </a:spcAft>
            </a:pPr>
            <a:endParaRPr lang="fr-FR" sz="1000" b="1" dirty="0">
              <a:solidFill>
                <a:srgbClr val="000000"/>
              </a:solidFill>
              <a:cs typeface="Arial" charset="0"/>
            </a:endParaRPr>
          </a:p>
        </p:txBody>
      </p:sp>
      <p:sp>
        <p:nvSpPr>
          <p:cNvPr id="51" name="Rectangle: Rounded Corners 56">
            <a:extLst>
              <a:ext uri="{FF2B5EF4-FFF2-40B4-BE49-F238E27FC236}">
                <a16:creationId xmlns:a16="http://schemas.microsoft.com/office/drawing/2014/main" id="{91F8762C-CEFE-405A-9485-A04455E6C930}"/>
              </a:ext>
            </a:extLst>
          </p:cNvPr>
          <p:cNvSpPr/>
          <p:nvPr/>
        </p:nvSpPr>
        <p:spPr bwMode="auto">
          <a:xfrm>
            <a:off x="1238752" y="5264654"/>
            <a:ext cx="1319157" cy="631946"/>
          </a:xfrm>
          <a:prstGeom prst="rect">
            <a:avLst/>
          </a:prstGeom>
          <a:noFill/>
          <a:ln w="6350" cap="flat" cmpd="sng" algn="ctr">
            <a:noFill/>
            <a:prstDash val="solid"/>
            <a:round/>
            <a:headEnd type="none" w="med" len="med"/>
            <a:tailEnd type="none" w="sm" len="sm"/>
          </a:ln>
          <a:effectLst/>
        </p:spPr>
        <p:txBody>
          <a:bodyPr vert="horz" wrap="square" lIns="0" tIns="0" rIns="0" bIns="0" numCol="1" rtlCol="0" anchor="ctr" anchorCtr="0" compatLnSpc="1">
            <a:prstTxWarp prst="textNoShape">
              <a:avLst/>
            </a:prstTxWarp>
            <a:noAutofit/>
          </a:bodyPr>
          <a:lstStyle/>
          <a:p>
            <a:pPr fontAlgn="base">
              <a:spcBef>
                <a:spcPct val="0"/>
              </a:spcBef>
              <a:spcAft>
                <a:spcPct val="0"/>
              </a:spcAft>
            </a:pPr>
            <a:r>
              <a:rPr lang="fr-FR" sz="1050" b="1" dirty="0">
                <a:cs typeface="Arial" charset="0"/>
              </a:rPr>
              <a:t>Infection des voies respiratoires</a:t>
            </a:r>
          </a:p>
        </p:txBody>
      </p:sp>
      <p:sp>
        <p:nvSpPr>
          <p:cNvPr id="52" name="Rectangle: Rounded Corners 57">
            <a:extLst>
              <a:ext uri="{FF2B5EF4-FFF2-40B4-BE49-F238E27FC236}">
                <a16:creationId xmlns:a16="http://schemas.microsoft.com/office/drawing/2014/main" id="{BDE8EAE4-9DCA-4908-8FDF-9F4D20EEFCBE}"/>
              </a:ext>
            </a:extLst>
          </p:cNvPr>
          <p:cNvSpPr/>
          <p:nvPr/>
        </p:nvSpPr>
        <p:spPr bwMode="auto">
          <a:xfrm>
            <a:off x="619760" y="5207505"/>
            <a:ext cx="11221217" cy="698620"/>
          </a:xfrm>
          <a:prstGeom prst="roundRect">
            <a:avLst>
              <a:gd name="adj" fmla="val 3865"/>
            </a:avLst>
          </a:prstGeom>
          <a:noFill/>
          <a:ln w="12700" cap="flat" cmpd="sng" algn="ctr">
            <a:solidFill>
              <a:srgbClr val="54A1D8"/>
            </a:solidFill>
            <a:prstDash val="solid"/>
            <a:round/>
            <a:headEnd type="none" w="med" len="med"/>
            <a:tailEnd type="none" w="sm" len="sm"/>
          </a:ln>
          <a:effectLst/>
        </p:spPr>
        <p:txBody>
          <a:bodyPr vert="horz" wrap="square" lIns="0" tIns="0" rIns="0" bIns="0" numCol="1" rtlCol="0" anchor="ctr" anchorCtr="0" compatLnSpc="1">
            <a:prstTxWarp prst="textNoShape">
              <a:avLst/>
            </a:prstTxWarp>
            <a:noAutofit/>
          </a:bodyPr>
          <a:lstStyle/>
          <a:p>
            <a:pPr algn="ctr" eaLnBrk="0" fontAlgn="base" hangingPunct="0">
              <a:spcBef>
                <a:spcPct val="50000"/>
              </a:spcBef>
              <a:spcAft>
                <a:spcPct val="0"/>
              </a:spcAft>
            </a:pPr>
            <a:endParaRPr lang="fr-FR" sz="1000" b="1" dirty="0">
              <a:solidFill>
                <a:srgbClr val="000000"/>
              </a:solidFill>
              <a:cs typeface="Arial" charset="0"/>
            </a:endParaRPr>
          </a:p>
        </p:txBody>
      </p:sp>
      <p:sp>
        <p:nvSpPr>
          <p:cNvPr id="53" name="Rectangle: Rounded Corners 58">
            <a:extLst>
              <a:ext uri="{FF2B5EF4-FFF2-40B4-BE49-F238E27FC236}">
                <a16:creationId xmlns:a16="http://schemas.microsoft.com/office/drawing/2014/main" id="{57CB26E3-AC61-42F9-BA04-62ECF18CCF2A}"/>
              </a:ext>
            </a:extLst>
          </p:cNvPr>
          <p:cNvSpPr/>
          <p:nvPr/>
        </p:nvSpPr>
        <p:spPr bwMode="auto">
          <a:xfrm>
            <a:off x="6385896" y="5431272"/>
            <a:ext cx="2872665" cy="291600"/>
          </a:xfrm>
          <a:prstGeom prst="roundRect">
            <a:avLst>
              <a:gd name="adj" fmla="val 20855"/>
            </a:avLst>
          </a:prstGeom>
          <a:solidFill>
            <a:schemeClr val="accent5"/>
          </a:solid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algn="ctr" eaLnBrk="0" fontAlgn="base" hangingPunct="0">
              <a:spcBef>
                <a:spcPct val="50000"/>
              </a:spcBef>
              <a:spcAft>
                <a:spcPct val="0"/>
              </a:spcAft>
            </a:pPr>
            <a:r>
              <a:rPr lang="fr-FR" sz="1000" b="1" dirty="0">
                <a:solidFill>
                  <a:schemeClr val="bg1"/>
                </a:solidFill>
                <a:cs typeface="Arial" charset="0"/>
              </a:rPr>
              <a:t>Phase I/II</a:t>
            </a:r>
          </a:p>
        </p:txBody>
      </p:sp>
      <p:sp>
        <p:nvSpPr>
          <p:cNvPr id="54" name="Rectangle: Rounded Corners 59">
            <a:extLst>
              <a:ext uri="{FF2B5EF4-FFF2-40B4-BE49-F238E27FC236}">
                <a16:creationId xmlns:a16="http://schemas.microsoft.com/office/drawing/2014/main" id="{0579D46B-209D-416D-9E2D-8848704B7FB7}"/>
              </a:ext>
            </a:extLst>
          </p:cNvPr>
          <p:cNvSpPr/>
          <p:nvPr/>
        </p:nvSpPr>
        <p:spPr bwMode="auto">
          <a:xfrm>
            <a:off x="1238752" y="4023856"/>
            <a:ext cx="1319157" cy="1116000"/>
          </a:xfrm>
          <a:prstGeom prst="rect">
            <a:avLst/>
          </a:prstGeom>
          <a:noFill/>
          <a:ln w="6350" cap="flat" cmpd="sng" algn="ctr">
            <a:noFill/>
            <a:prstDash val="solid"/>
            <a:round/>
            <a:headEnd type="none" w="med" len="med"/>
            <a:tailEnd type="none" w="sm" len="sm"/>
          </a:ln>
          <a:effectLst/>
        </p:spPr>
        <p:txBody>
          <a:bodyPr vert="horz" wrap="square" lIns="0" tIns="0" rIns="0" bIns="0" numCol="1" rtlCol="0" anchor="ctr" anchorCtr="0" compatLnSpc="1">
            <a:prstTxWarp prst="textNoShape">
              <a:avLst/>
            </a:prstTxWarp>
            <a:noAutofit/>
          </a:bodyPr>
          <a:lstStyle/>
          <a:p>
            <a:pPr defTabSz="457200">
              <a:defRPr/>
            </a:pPr>
            <a:r>
              <a:rPr lang="fr-FR" sz="1050" b="1" dirty="0">
                <a:cs typeface="Arial" charset="0"/>
              </a:rPr>
              <a:t>Infection urinaire complexe</a:t>
            </a:r>
          </a:p>
        </p:txBody>
      </p:sp>
      <p:sp>
        <p:nvSpPr>
          <p:cNvPr id="55" name="Rectangle: Rounded Corners 62">
            <a:extLst>
              <a:ext uri="{FF2B5EF4-FFF2-40B4-BE49-F238E27FC236}">
                <a16:creationId xmlns:a16="http://schemas.microsoft.com/office/drawing/2014/main" id="{96FB23F6-A162-4856-8293-06F95F1DE63A}"/>
              </a:ext>
            </a:extLst>
          </p:cNvPr>
          <p:cNvSpPr/>
          <p:nvPr/>
        </p:nvSpPr>
        <p:spPr bwMode="auto">
          <a:xfrm>
            <a:off x="5862756" y="4489854"/>
            <a:ext cx="2052551" cy="291356"/>
          </a:xfrm>
          <a:prstGeom prst="roundRect">
            <a:avLst>
              <a:gd name="adj" fmla="val 23003"/>
            </a:avLst>
          </a:prstGeom>
          <a:solidFill>
            <a:schemeClr val="accent5"/>
          </a:solid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algn="ctr" eaLnBrk="0" fontAlgn="base" hangingPunct="0">
              <a:spcBef>
                <a:spcPct val="50000"/>
              </a:spcBef>
              <a:spcAft>
                <a:spcPct val="0"/>
              </a:spcAft>
            </a:pPr>
            <a:r>
              <a:rPr lang="fr-FR" sz="1000" b="1" dirty="0">
                <a:solidFill>
                  <a:schemeClr val="bg1"/>
                </a:solidFill>
                <a:cs typeface="Arial" charset="0"/>
              </a:rPr>
              <a:t>Phase I/II</a:t>
            </a:r>
          </a:p>
        </p:txBody>
      </p:sp>
      <p:sp>
        <p:nvSpPr>
          <p:cNvPr id="56" name="Rectangle: Rounded Corners 63">
            <a:extLst>
              <a:ext uri="{FF2B5EF4-FFF2-40B4-BE49-F238E27FC236}">
                <a16:creationId xmlns:a16="http://schemas.microsoft.com/office/drawing/2014/main" id="{99406AFC-8927-464F-BD79-3B8E45E5292B}"/>
              </a:ext>
            </a:extLst>
          </p:cNvPr>
          <p:cNvSpPr/>
          <p:nvPr/>
        </p:nvSpPr>
        <p:spPr bwMode="auto">
          <a:xfrm>
            <a:off x="8634116" y="4489854"/>
            <a:ext cx="2500572" cy="291356"/>
          </a:xfrm>
          <a:prstGeom prst="roundRect">
            <a:avLst>
              <a:gd name="adj" fmla="val 26377"/>
            </a:avLst>
          </a:prstGeom>
          <a:solidFill>
            <a:schemeClr val="accent5"/>
          </a:solid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algn="ctr" eaLnBrk="0" fontAlgn="base" hangingPunct="0">
              <a:spcBef>
                <a:spcPct val="50000"/>
              </a:spcBef>
              <a:spcAft>
                <a:spcPct val="0"/>
              </a:spcAft>
            </a:pPr>
            <a:r>
              <a:rPr lang="fr-FR" sz="1000" b="1" dirty="0">
                <a:solidFill>
                  <a:schemeClr val="bg1"/>
                </a:solidFill>
                <a:cs typeface="Arial" charset="0"/>
              </a:rPr>
              <a:t>Phase II/III</a:t>
            </a:r>
          </a:p>
        </p:txBody>
      </p:sp>
      <p:sp>
        <p:nvSpPr>
          <p:cNvPr id="57" name="Rectangle: Rounded Corners 60">
            <a:extLst>
              <a:ext uri="{FF2B5EF4-FFF2-40B4-BE49-F238E27FC236}">
                <a16:creationId xmlns:a16="http://schemas.microsoft.com/office/drawing/2014/main" id="{8E138B92-B4B0-4D4C-A0E4-8D1A12C5D0EA}"/>
              </a:ext>
            </a:extLst>
          </p:cNvPr>
          <p:cNvSpPr/>
          <p:nvPr/>
        </p:nvSpPr>
        <p:spPr bwMode="auto">
          <a:xfrm>
            <a:off x="619760" y="4023857"/>
            <a:ext cx="11221217" cy="1116000"/>
          </a:xfrm>
          <a:prstGeom prst="rect">
            <a:avLst/>
          </a:prstGeom>
          <a:noFill/>
          <a:ln w="12700" cap="flat" cmpd="sng" algn="ctr">
            <a:solidFill>
              <a:srgbClr val="0F0E57"/>
            </a:solidFill>
            <a:prstDash val="solid"/>
            <a:round/>
            <a:headEnd type="none" w="med" len="med"/>
            <a:tailEnd type="none" w="sm" len="sm"/>
          </a:ln>
          <a:effectLst/>
        </p:spPr>
        <p:txBody>
          <a:bodyPr vert="horz" wrap="square" lIns="0" tIns="0" rIns="0" bIns="0" numCol="1" rtlCol="0" anchor="ctr" anchorCtr="0" compatLnSpc="1">
            <a:prstTxWarp prst="textNoShape">
              <a:avLst/>
            </a:prstTxWarp>
            <a:noAutofit/>
          </a:bodyPr>
          <a:lstStyle/>
          <a:p>
            <a:pPr algn="ctr" eaLnBrk="0" fontAlgn="base" hangingPunct="0">
              <a:spcBef>
                <a:spcPct val="50000"/>
              </a:spcBef>
              <a:spcAft>
                <a:spcPct val="0"/>
              </a:spcAft>
            </a:pPr>
            <a:endParaRPr lang="fr-FR" sz="1000" b="1" dirty="0">
              <a:solidFill>
                <a:srgbClr val="000000"/>
              </a:solidFill>
              <a:cs typeface="Arial" charset="0"/>
            </a:endParaRPr>
          </a:p>
        </p:txBody>
      </p:sp>
      <p:grpSp>
        <p:nvGrpSpPr>
          <p:cNvPr id="5" name="Groupe 4">
            <a:extLst>
              <a:ext uri="{FF2B5EF4-FFF2-40B4-BE49-F238E27FC236}">
                <a16:creationId xmlns:a16="http://schemas.microsoft.com/office/drawing/2014/main" id="{70FCD566-7353-4088-8BFC-306732D244FB}"/>
              </a:ext>
            </a:extLst>
          </p:cNvPr>
          <p:cNvGrpSpPr/>
          <p:nvPr/>
        </p:nvGrpSpPr>
        <p:grpSpPr>
          <a:xfrm>
            <a:off x="275117" y="6114101"/>
            <a:ext cx="11630647" cy="241996"/>
            <a:chOff x="275117" y="6114101"/>
            <a:chExt cx="11630647" cy="241996"/>
          </a:xfrm>
        </p:grpSpPr>
        <p:sp>
          <p:nvSpPr>
            <p:cNvPr id="58" name="Rectangle: Rounded Corners 64">
              <a:extLst>
                <a:ext uri="{FF2B5EF4-FFF2-40B4-BE49-F238E27FC236}">
                  <a16:creationId xmlns:a16="http://schemas.microsoft.com/office/drawing/2014/main" id="{D4CFE717-A051-4C3E-9CAE-B2055833D0B5}"/>
                </a:ext>
              </a:extLst>
            </p:cNvPr>
            <p:cNvSpPr/>
            <p:nvPr/>
          </p:nvSpPr>
          <p:spPr bwMode="auto">
            <a:xfrm>
              <a:off x="275117" y="6152886"/>
              <a:ext cx="337646" cy="203211"/>
            </a:xfrm>
            <a:prstGeom prst="roundRect">
              <a:avLst/>
            </a:prstGeom>
            <a:solidFill>
              <a:schemeClr val="accent5"/>
            </a:solidFill>
            <a:ln w="6350" cap="flat" cmpd="sng" algn="ctr">
              <a:solidFill>
                <a:schemeClr val="accent5"/>
              </a:solid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algn="ctr" eaLnBrk="0" fontAlgn="base" hangingPunct="0">
                <a:spcBef>
                  <a:spcPct val="50000"/>
                </a:spcBef>
                <a:spcAft>
                  <a:spcPct val="0"/>
                </a:spcAft>
              </a:pPr>
              <a:endParaRPr lang="fr-FR" sz="1000" b="1" dirty="0">
                <a:solidFill>
                  <a:srgbClr val="2F8889"/>
                </a:solidFill>
                <a:cs typeface="Arial" charset="0"/>
              </a:endParaRPr>
            </a:p>
          </p:txBody>
        </p:sp>
        <p:sp>
          <p:nvSpPr>
            <p:cNvPr id="60" name="TextBox 66">
              <a:extLst>
                <a:ext uri="{FF2B5EF4-FFF2-40B4-BE49-F238E27FC236}">
                  <a16:creationId xmlns:a16="http://schemas.microsoft.com/office/drawing/2014/main" id="{12855BC9-741C-40A1-AF22-C5B5F4253DF2}"/>
                </a:ext>
              </a:extLst>
            </p:cNvPr>
            <p:cNvSpPr txBox="1"/>
            <p:nvPr/>
          </p:nvSpPr>
          <p:spPr>
            <a:xfrm>
              <a:off x="718969" y="6152886"/>
              <a:ext cx="5797193" cy="203211"/>
            </a:xfrm>
            <a:prstGeom prst="roundRect">
              <a:avLst/>
            </a:prstGeom>
            <a:noFill/>
          </p:spPr>
          <p:txBody>
            <a:bodyPr wrap="square" lIns="36000" tIns="36000" rIns="36000" bIns="36000" rtlCol="0" anchor="ctr">
              <a:noAutofit/>
            </a:bodyPr>
            <a:lstStyle/>
            <a:p>
              <a:pPr fontAlgn="base">
                <a:spcBef>
                  <a:spcPct val="0"/>
                </a:spcBef>
                <a:spcAft>
                  <a:spcPct val="0"/>
                </a:spcAft>
              </a:pPr>
              <a:r>
                <a:rPr lang="fr-FR" sz="1000" dirty="0">
                  <a:solidFill>
                    <a:srgbClr val="000000"/>
                  </a:solidFill>
                  <a:cs typeface="Arial" charset="0"/>
                </a:rPr>
                <a:t>Étude réalisées et sponsorisées par Pherecydes Pharma</a:t>
              </a:r>
            </a:p>
          </p:txBody>
        </p:sp>
        <p:grpSp>
          <p:nvGrpSpPr>
            <p:cNvPr id="3" name="Groupe 2">
              <a:extLst>
                <a:ext uri="{FF2B5EF4-FFF2-40B4-BE49-F238E27FC236}">
                  <a16:creationId xmlns:a16="http://schemas.microsoft.com/office/drawing/2014/main" id="{D0BFEEFE-BAE4-4EFD-B855-5960AEDE66C8}"/>
                </a:ext>
              </a:extLst>
            </p:cNvPr>
            <p:cNvGrpSpPr/>
            <p:nvPr/>
          </p:nvGrpSpPr>
          <p:grpSpPr>
            <a:xfrm>
              <a:off x="4117911" y="6114101"/>
              <a:ext cx="7787853" cy="241996"/>
              <a:chOff x="2768321" y="6178170"/>
              <a:chExt cx="7787853" cy="241996"/>
            </a:xfrm>
          </p:grpSpPr>
          <p:sp>
            <p:nvSpPr>
              <p:cNvPr id="59" name="Rectangle: Rounded Corners 65">
                <a:extLst>
                  <a:ext uri="{FF2B5EF4-FFF2-40B4-BE49-F238E27FC236}">
                    <a16:creationId xmlns:a16="http://schemas.microsoft.com/office/drawing/2014/main" id="{F146AA31-C415-4893-9D99-0B725596B444}"/>
                  </a:ext>
                </a:extLst>
              </p:cNvPr>
              <p:cNvSpPr/>
              <p:nvPr/>
            </p:nvSpPr>
            <p:spPr bwMode="auto">
              <a:xfrm>
                <a:off x="2768321" y="6198368"/>
                <a:ext cx="337646" cy="201600"/>
              </a:xfrm>
              <a:prstGeom prst="roundRect">
                <a:avLst/>
              </a:prstGeom>
              <a:noFill/>
              <a:ln w="19050" cap="flat" cmpd="sng" algn="ctr">
                <a:solidFill>
                  <a:schemeClr val="accent5"/>
                </a:solidFill>
                <a:prstDash val="sysDash"/>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algn="ctr" eaLnBrk="0" fontAlgn="base" hangingPunct="0">
                  <a:spcBef>
                    <a:spcPct val="50000"/>
                  </a:spcBef>
                  <a:spcAft>
                    <a:spcPct val="0"/>
                  </a:spcAft>
                </a:pPr>
                <a:endParaRPr lang="fr-FR" sz="1000" b="1" dirty="0">
                  <a:cs typeface="Arial" charset="0"/>
                </a:endParaRPr>
              </a:p>
            </p:txBody>
          </p:sp>
          <p:sp>
            <p:nvSpPr>
              <p:cNvPr id="61" name="TextBox 67">
                <a:extLst>
                  <a:ext uri="{FF2B5EF4-FFF2-40B4-BE49-F238E27FC236}">
                    <a16:creationId xmlns:a16="http://schemas.microsoft.com/office/drawing/2014/main" id="{9C5DCCAB-67C3-4B98-AD36-251C9D3CAEAF}"/>
                  </a:ext>
                </a:extLst>
              </p:cNvPr>
              <p:cNvSpPr txBox="1"/>
              <p:nvPr/>
            </p:nvSpPr>
            <p:spPr>
              <a:xfrm>
                <a:off x="3212174" y="6178170"/>
                <a:ext cx="7344000" cy="241996"/>
              </a:xfrm>
              <a:prstGeom prst="rect">
                <a:avLst/>
              </a:prstGeom>
              <a:noFill/>
            </p:spPr>
            <p:txBody>
              <a:bodyPr wrap="square" lIns="36000" tIns="36000" rIns="36000" bIns="36000" rtlCol="0" anchor="ctr">
                <a:noAutofit/>
              </a:bodyPr>
              <a:lstStyle/>
              <a:p>
                <a:pPr fontAlgn="base">
                  <a:spcBef>
                    <a:spcPct val="0"/>
                  </a:spcBef>
                  <a:spcAft>
                    <a:spcPct val="0"/>
                  </a:spcAft>
                </a:pPr>
                <a:r>
                  <a:rPr lang="fr-FR" sz="1000" dirty="0">
                    <a:solidFill>
                      <a:srgbClr val="000000"/>
                    </a:solidFill>
                    <a:cs typeface="Arial" charset="0"/>
                  </a:rPr>
                  <a:t>Etudes à l’initiative des investigateurs, financées par des programmes hospitaliers de recherche clinique (PHRC)</a:t>
                </a:r>
              </a:p>
            </p:txBody>
          </p:sp>
        </p:grpSp>
      </p:grpSp>
      <p:sp>
        <p:nvSpPr>
          <p:cNvPr id="62" name="Rectangle: Rounded Corners 49">
            <a:extLst>
              <a:ext uri="{FF2B5EF4-FFF2-40B4-BE49-F238E27FC236}">
                <a16:creationId xmlns:a16="http://schemas.microsoft.com/office/drawing/2014/main" id="{E8F97A03-3AA0-42F5-99B7-D80C8734B15B}"/>
              </a:ext>
            </a:extLst>
          </p:cNvPr>
          <p:cNvSpPr/>
          <p:nvPr/>
        </p:nvSpPr>
        <p:spPr bwMode="auto">
          <a:xfrm>
            <a:off x="146495" y="1665406"/>
            <a:ext cx="924071" cy="2284453"/>
          </a:xfrm>
          <a:prstGeom prst="roundRect">
            <a:avLst>
              <a:gd name="adj" fmla="val 4998"/>
            </a:avLst>
          </a:prstGeom>
          <a:solidFill>
            <a:srgbClr val="6D2371"/>
          </a:solidFill>
          <a:ln w="12700" cap="flat" cmpd="sng" algn="ctr">
            <a:solidFill>
              <a:srgbClr val="6D2371"/>
            </a:solidFill>
            <a:prstDash val="solid"/>
            <a:round/>
            <a:headEnd type="none" w="med" len="med"/>
            <a:tailEnd type="none" w="sm" len="sm"/>
          </a:ln>
          <a:effectLst/>
        </p:spPr>
        <p:txBody>
          <a:bodyPr vert="horz" wrap="square" lIns="0" tIns="0" rIns="0" bIns="0" numCol="1" rtlCol="0" anchor="ctr" anchorCtr="0" compatLnSpc="1">
            <a:prstTxWarp prst="textNoShape">
              <a:avLst/>
            </a:prstTxWarp>
            <a:noAutofit/>
          </a:bodyPr>
          <a:lstStyle/>
          <a:p>
            <a:pPr marL="0" marR="0" lvl="0" indent="0" algn="ctr" defTabSz="914400" eaLnBrk="0" fontAlgn="base" latinLnBrk="0" hangingPunct="0">
              <a:spcAft>
                <a:spcPct val="0"/>
              </a:spcAft>
              <a:buClrTx/>
              <a:buSzTx/>
              <a:buFontTx/>
              <a:buNone/>
              <a:tabLst/>
              <a:defRPr/>
            </a:pPr>
            <a:r>
              <a:rPr kumimoji="0" lang="fr-FR" sz="1000" b="1" i="1" u="none" strike="noStrike" kern="0" cap="none" spc="0" normalizeH="0" baseline="0" dirty="0" err="1">
                <a:ln>
                  <a:noFill/>
                </a:ln>
                <a:solidFill>
                  <a:schemeClr val="bg1"/>
                </a:solidFill>
                <a:effectLst/>
                <a:uLnTx/>
                <a:uFillTx/>
                <a:cs typeface="Arial" charset="0"/>
              </a:rPr>
              <a:t>Staphylo-coccus</a:t>
            </a:r>
            <a:r>
              <a:rPr kumimoji="0" lang="fr-FR" sz="1000" b="1" i="1" u="none" strike="noStrike" kern="0" cap="none" spc="0" normalizeH="0" baseline="0" dirty="0">
                <a:ln>
                  <a:noFill/>
                </a:ln>
                <a:solidFill>
                  <a:schemeClr val="bg1"/>
                </a:solidFill>
                <a:effectLst/>
                <a:uLnTx/>
                <a:uFillTx/>
                <a:cs typeface="Arial" charset="0"/>
              </a:rPr>
              <a:t> </a:t>
            </a:r>
          </a:p>
          <a:p>
            <a:pPr marL="0" marR="0" lvl="0" indent="0" algn="ctr" defTabSz="914400" eaLnBrk="0" fontAlgn="base" latinLnBrk="0" hangingPunct="0">
              <a:spcAft>
                <a:spcPct val="0"/>
              </a:spcAft>
              <a:buClrTx/>
              <a:buSzTx/>
              <a:buFontTx/>
              <a:buNone/>
              <a:tabLst/>
              <a:defRPr/>
            </a:pPr>
            <a:r>
              <a:rPr kumimoji="0" lang="fr-FR" sz="1000" b="1" i="1" u="none" strike="noStrike" kern="0" cap="none" spc="0" normalizeH="0" baseline="0" dirty="0">
                <a:ln>
                  <a:noFill/>
                </a:ln>
                <a:solidFill>
                  <a:schemeClr val="bg1"/>
                </a:solidFill>
                <a:effectLst/>
                <a:uLnTx/>
                <a:uFillTx/>
                <a:cs typeface="Arial" charset="0"/>
              </a:rPr>
              <a:t>aureus</a:t>
            </a:r>
          </a:p>
        </p:txBody>
      </p:sp>
      <p:sp>
        <p:nvSpPr>
          <p:cNvPr id="63" name="Arrow: Chevron 48">
            <a:extLst>
              <a:ext uri="{FF2B5EF4-FFF2-40B4-BE49-F238E27FC236}">
                <a16:creationId xmlns:a16="http://schemas.microsoft.com/office/drawing/2014/main" id="{D4E1EC34-5414-4439-91B4-BCA9001B8BC0}"/>
              </a:ext>
            </a:extLst>
          </p:cNvPr>
          <p:cNvSpPr/>
          <p:nvPr/>
        </p:nvSpPr>
        <p:spPr bwMode="auto">
          <a:xfrm>
            <a:off x="9820353" y="1244346"/>
            <a:ext cx="1951100" cy="399600"/>
          </a:xfrm>
          <a:prstGeom prst="chevron">
            <a:avLst/>
          </a:prstGeom>
          <a:solidFill>
            <a:schemeClr val="bg1">
              <a:lumMod val="85000"/>
            </a:schemeClr>
          </a:solidFill>
          <a:ln w="6350" cap="flat" cmpd="sng" algn="ctr">
            <a:solidFill>
              <a:schemeClr val="bg1"/>
            </a:solid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algn="ctr" eaLnBrk="0" fontAlgn="base" hangingPunct="0">
              <a:spcBef>
                <a:spcPct val="50000"/>
              </a:spcBef>
              <a:spcAft>
                <a:spcPct val="0"/>
              </a:spcAft>
            </a:pPr>
            <a:r>
              <a:rPr lang="fr-FR" sz="1000" b="1" dirty="0">
                <a:solidFill>
                  <a:schemeClr val="accent4"/>
                </a:solidFill>
                <a:cs typeface="Arial" charset="0"/>
              </a:rPr>
              <a:t>2025</a:t>
            </a:r>
          </a:p>
        </p:txBody>
      </p:sp>
      <p:sp>
        <p:nvSpPr>
          <p:cNvPr id="64" name="Rectangle: Rounded Corners 49">
            <a:extLst>
              <a:ext uri="{FF2B5EF4-FFF2-40B4-BE49-F238E27FC236}">
                <a16:creationId xmlns:a16="http://schemas.microsoft.com/office/drawing/2014/main" id="{84BCEA31-3AA5-4C99-8E84-514AA9858E7D}"/>
              </a:ext>
            </a:extLst>
          </p:cNvPr>
          <p:cNvSpPr/>
          <p:nvPr/>
        </p:nvSpPr>
        <p:spPr bwMode="auto">
          <a:xfrm>
            <a:off x="146495" y="4013774"/>
            <a:ext cx="924071" cy="1126082"/>
          </a:xfrm>
          <a:prstGeom prst="roundRect">
            <a:avLst>
              <a:gd name="adj" fmla="val 4090"/>
            </a:avLst>
          </a:prstGeom>
          <a:solidFill>
            <a:srgbClr val="0F0E57"/>
          </a:solidFill>
          <a:ln w="19050" cap="flat" cmpd="sng" algn="ctr">
            <a:solidFill>
              <a:srgbClr val="0F0E57"/>
            </a:solidFill>
            <a:prstDash val="solid"/>
            <a:round/>
            <a:headEnd type="none" w="med" len="med"/>
            <a:tailEnd type="none" w="sm" len="sm"/>
          </a:ln>
          <a:effectLst/>
        </p:spPr>
        <p:txBody>
          <a:bodyPr vert="horz" wrap="square" lIns="0" tIns="0" rIns="0" bIns="0" numCol="1" rtlCol="0" anchor="ctr" anchorCtr="0" compatLnSpc="1">
            <a:prstTxWarp prst="textNoShape">
              <a:avLst/>
            </a:prstTxWarp>
            <a:noAutofit/>
          </a:bodyPr>
          <a:lstStyle/>
          <a:p>
            <a:pPr marL="0" marR="0" lvl="0" indent="0" algn="ctr" defTabSz="914400" eaLnBrk="0" fontAlgn="base" latinLnBrk="0" hangingPunct="0">
              <a:spcAft>
                <a:spcPct val="0"/>
              </a:spcAft>
              <a:buClrTx/>
              <a:buSzTx/>
              <a:buFontTx/>
              <a:buNone/>
              <a:tabLst/>
              <a:defRPr/>
            </a:pPr>
            <a:r>
              <a:rPr kumimoji="0" lang="fr-FR" sz="1000" b="1" i="1" u="none" strike="noStrike" kern="0" cap="none" spc="0" normalizeH="0" baseline="0" dirty="0">
                <a:ln>
                  <a:noFill/>
                </a:ln>
                <a:solidFill>
                  <a:schemeClr val="bg1"/>
                </a:solidFill>
                <a:effectLst/>
                <a:uLnTx/>
                <a:uFillTx/>
                <a:cs typeface="Arial" charset="0"/>
              </a:rPr>
              <a:t>Escherichia</a:t>
            </a:r>
          </a:p>
          <a:p>
            <a:pPr marL="0" marR="0" lvl="0" indent="0" algn="ctr" defTabSz="914400" eaLnBrk="0" fontAlgn="base" latinLnBrk="0" hangingPunct="0">
              <a:spcAft>
                <a:spcPct val="0"/>
              </a:spcAft>
              <a:buClrTx/>
              <a:buSzTx/>
              <a:buFontTx/>
              <a:buNone/>
              <a:tabLst/>
              <a:defRPr/>
            </a:pPr>
            <a:r>
              <a:rPr kumimoji="0" lang="fr-FR" sz="1000" b="1" i="1" u="none" strike="noStrike" kern="0" cap="none" spc="0" normalizeH="0" baseline="0" dirty="0">
                <a:ln>
                  <a:noFill/>
                </a:ln>
                <a:solidFill>
                  <a:schemeClr val="bg1"/>
                </a:solidFill>
                <a:effectLst/>
                <a:uLnTx/>
                <a:uFillTx/>
                <a:cs typeface="Arial" charset="0"/>
              </a:rPr>
              <a:t>coli</a:t>
            </a:r>
          </a:p>
        </p:txBody>
      </p:sp>
      <p:sp>
        <p:nvSpPr>
          <p:cNvPr id="65" name="Rectangle: Rounded Corners 49">
            <a:extLst>
              <a:ext uri="{FF2B5EF4-FFF2-40B4-BE49-F238E27FC236}">
                <a16:creationId xmlns:a16="http://schemas.microsoft.com/office/drawing/2014/main" id="{08FCDC98-02C4-4015-A757-FD51ABAF06BB}"/>
              </a:ext>
            </a:extLst>
          </p:cNvPr>
          <p:cNvSpPr/>
          <p:nvPr/>
        </p:nvSpPr>
        <p:spPr bwMode="auto">
          <a:xfrm>
            <a:off x="158192" y="5207503"/>
            <a:ext cx="924071" cy="698620"/>
          </a:xfrm>
          <a:prstGeom prst="roundRect">
            <a:avLst>
              <a:gd name="adj" fmla="val 6476"/>
            </a:avLst>
          </a:prstGeom>
          <a:solidFill>
            <a:srgbClr val="54A1D8"/>
          </a:solidFill>
          <a:ln w="12700" cap="flat" cmpd="sng" algn="ctr">
            <a:solidFill>
              <a:srgbClr val="54A1D8"/>
            </a:solidFill>
            <a:prstDash val="solid"/>
            <a:round/>
            <a:headEnd type="none" w="med" len="med"/>
            <a:tailEnd type="none" w="sm" len="sm"/>
          </a:ln>
          <a:effectLst/>
        </p:spPr>
        <p:txBody>
          <a:bodyPr vert="horz" wrap="square" lIns="0" tIns="0" rIns="0" bIns="0" numCol="1" rtlCol="0" anchor="ctr" anchorCtr="0" compatLnSpc="1">
            <a:prstTxWarp prst="textNoShape">
              <a:avLst/>
            </a:prstTxWarp>
            <a:noAutofit/>
          </a:bodyPr>
          <a:lstStyle/>
          <a:p>
            <a:pPr marL="0" marR="0" lvl="0" indent="0" algn="ctr" defTabSz="914400" eaLnBrk="0" fontAlgn="base" latinLnBrk="0" hangingPunct="0">
              <a:spcAft>
                <a:spcPct val="0"/>
              </a:spcAft>
              <a:buClrTx/>
              <a:buSzTx/>
              <a:buFontTx/>
              <a:buNone/>
              <a:tabLst/>
              <a:defRPr/>
            </a:pPr>
            <a:r>
              <a:rPr kumimoji="0" lang="fr-FR" sz="1000" b="1" i="1" u="none" strike="noStrike" kern="0" cap="none" spc="0" normalizeH="0" baseline="0" dirty="0">
                <a:ln>
                  <a:noFill/>
                </a:ln>
                <a:solidFill>
                  <a:schemeClr val="bg1"/>
                </a:solidFill>
                <a:effectLst/>
                <a:uLnTx/>
                <a:uFillTx/>
                <a:cs typeface="Arial" charset="0"/>
              </a:rPr>
              <a:t>Pseudo-</a:t>
            </a:r>
            <a:r>
              <a:rPr kumimoji="0" lang="fr-FR" sz="1000" b="1" i="1" u="none" strike="noStrike" kern="0" cap="none" spc="0" normalizeH="0" baseline="0" dirty="0" err="1">
                <a:ln>
                  <a:noFill/>
                </a:ln>
                <a:solidFill>
                  <a:schemeClr val="bg1"/>
                </a:solidFill>
                <a:effectLst/>
                <a:uLnTx/>
                <a:uFillTx/>
                <a:cs typeface="Arial" charset="0"/>
              </a:rPr>
              <a:t>monas</a:t>
            </a:r>
            <a:endParaRPr kumimoji="0" lang="fr-FR" sz="1000" b="1" i="1" u="none" strike="noStrike" kern="0" cap="none" spc="0" normalizeH="0" baseline="0" dirty="0">
              <a:ln>
                <a:noFill/>
              </a:ln>
              <a:solidFill>
                <a:schemeClr val="bg1"/>
              </a:solidFill>
              <a:effectLst/>
              <a:uLnTx/>
              <a:uFillTx/>
              <a:cs typeface="Arial" charset="0"/>
            </a:endParaRPr>
          </a:p>
          <a:p>
            <a:pPr marL="0" marR="0" lvl="0" indent="0" algn="ctr" defTabSz="914400" eaLnBrk="0" fontAlgn="base" latinLnBrk="0" hangingPunct="0">
              <a:spcAft>
                <a:spcPct val="0"/>
              </a:spcAft>
              <a:buClrTx/>
              <a:buSzTx/>
              <a:buFontTx/>
              <a:buNone/>
              <a:tabLst/>
              <a:defRPr/>
            </a:pPr>
            <a:r>
              <a:rPr kumimoji="0" lang="fr-FR" sz="1000" b="1" i="1" u="none" strike="noStrike" kern="0" cap="none" spc="0" normalizeH="0" baseline="0" dirty="0">
                <a:ln>
                  <a:noFill/>
                </a:ln>
                <a:solidFill>
                  <a:schemeClr val="bg1"/>
                </a:solidFill>
                <a:effectLst/>
                <a:uLnTx/>
                <a:uFillTx/>
                <a:cs typeface="Arial" charset="0"/>
              </a:rPr>
              <a:t>aeruginosa</a:t>
            </a:r>
          </a:p>
        </p:txBody>
      </p:sp>
      <p:sp>
        <p:nvSpPr>
          <p:cNvPr id="66" name="Rectangle: Rounded Corners 54">
            <a:extLst>
              <a:ext uri="{FF2B5EF4-FFF2-40B4-BE49-F238E27FC236}">
                <a16:creationId xmlns:a16="http://schemas.microsoft.com/office/drawing/2014/main" id="{08451C6E-80A9-4273-BB0A-E7E19FC712C6}"/>
              </a:ext>
            </a:extLst>
          </p:cNvPr>
          <p:cNvSpPr/>
          <p:nvPr/>
        </p:nvSpPr>
        <p:spPr bwMode="auto">
          <a:xfrm>
            <a:off x="4500539" y="2984510"/>
            <a:ext cx="3417672" cy="237600"/>
          </a:xfrm>
          <a:prstGeom prst="roundRect">
            <a:avLst>
              <a:gd name="adj" fmla="val 16894"/>
            </a:avLst>
          </a:prstGeom>
          <a:solidFill>
            <a:schemeClr val="accent5"/>
          </a:solid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algn="ctr" eaLnBrk="0" fontAlgn="base" hangingPunct="0">
              <a:spcBef>
                <a:spcPct val="50000"/>
              </a:spcBef>
              <a:spcAft>
                <a:spcPct val="0"/>
              </a:spcAft>
            </a:pPr>
            <a:r>
              <a:rPr lang="fr-FR" sz="1000" b="1" dirty="0">
                <a:solidFill>
                  <a:schemeClr val="bg1"/>
                </a:solidFill>
                <a:cs typeface="Arial" charset="0"/>
              </a:rPr>
              <a:t>Phase I/II</a:t>
            </a:r>
          </a:p>
        </p:txBody>
      </p:sp>
      <p:sp>
        <p:nvSpPr>
          <p:cNvPr id="67" name="Rectangle: Rounded Corners 55">
            <a:extLst>
              <a:ext uri="{FF2B5EF4-FFF2-40B4-BE49-F238E27FC236}">
                <a16:creationId xmlns:a16="http://schemas.microsoft.com/office/drawing/2014/main" id="{6EDFA393-A888-4FE0-A161-8F057CA15A93}"/>
              </a:ext>
            </a:extLst>
          </p:cNvPr>
          <p:cNvSpPr/>
          <p:nvPr/>
        </p:nvSpPr>
        <p:spPr bwMode="auto">
          <a:xfrm>
            <a:off x="7929669" y="2984510"/>
            <a:ext cx="3781279" cy="237600"/>
          </a:xfrm>
          <a:prstGeom prst="roundRect">
            <a:avLst>
              <a:gd name="adj" fmla="val 12756"/>
            </a:avLst>
          </a:prstGeom>
          <a:solidFill>
            <a:schemeClr val="accent5"/>
          </a:solid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algn="ctr" eaLnBrk="0" fontAlgn="base" hangingPunct="0">
              <a:spcBef>
                <a:spcPct val="50000"/>
              </a:spcBef>
              <a:spcAft>
                <a:spcPct val="0"/>
              </a:spcAft>
            </a:pPr>
            <a:r>
              <a:rPr lang="fr-FR" sz="1000" b="1" dirty="0">
                <a:solidFill>
                  <a:schemeClr val="bg1"/>
                </a:solidFill>
                <a:cs typeface="Arial" charset="0"/>
              </a:rPr>
              <a:t>Phase II/III</a:t>
            </a:r>
          </a:p>
        </p:txBody>
      </p:sp>
      <p:pic>
        <p:nvPicPr>
          <p:cNvPr id="68" name="Picture 3">
            <a:extLst>
              <a:ext uri="{FF2B5EF4-FFF2-40B4-BE49-F238E27FC236}">
                <a16:creationId xmlns:a16="http://schemas.microsoft.com/office/drawing/2014/main" id="{A98ED59F-AE88-42F6-B39B-0E486B1F524D}"/>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2956285" y="2235800"/>
            <a:ext cx="832235" cy="389406"/>
          </a:xfrm>
          <a:prstGeom prst="rect">
            <a:avLst/>
          </a:prstGeom>
        </p:spPr>
      </p:pic>
      <p:pic>
        <p:nvPicPr>
          <p:cNvPr id="69" name="Picture 2" descr="CHU de Nîmes - 880 photos - Hôpital -">
            <a:extLst>
              <a:ext uri="{FF2B5EF4-FFF2-40B4-BE49-F238E27FC236}">
                <a16:creationId xmlns:a16="http://schemas.microsoft.com/office/drawing/2014/main" id="{16F1D974-92BA-4698-B953-612162E2A2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249" b="16249"/>
          <a:stretch/>
        </p:blipFill>
        <p:spPr bwMode="auto">
          <a:xfrm>
            <a:off x="3266756" y="3434538"/>
            <a:ext cx="476187" cy="426740"/>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Rounded Corners 69">
            <a:extLst>
              <a:ext uri="{FF2B5EF4-FFF2-40B4-BE49-F238E27FC236}">
                <a16:creationId xmlns:a16="http://schemas.microsoft.com/office/drawing/2014/main" id="{87153EFB-9316-41F4-B7C1-F7CD6C9EEE59}"/>
              </a:ext>
            </a:extLst>
          </p:cNvPr>
          <p:cNvSpPr/>
          <p:nvPr/>
        </p:nvSpPr>
        <p:spPr bwMode="auto">
          <a:xfrm>
            <a:off x="3564742" y="1802634"/>
            <a:ext cx="2652579" cy="237600"/>
          </a:xfrm>
          <a:prstGeom prst="roundRect">
            <a:avLst>
              <a:gd name="adj" fmla="val 21033"/>
            </a:avLst>
          </a:prstGeom>
          <a:solidFill>
            <a:schemeClr val="accent5"/>
          </a:solid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algn="ctr" eaLnBrk="0" fontAlgn="base" hangingPunct="0">
              <a:spcBef>
                <a:spcPct val="50000"/>
              </a:spcBef>
              <a:spcAft>
                <a:spcPct val="0"/>
              </a:spcAft>
            </a:pPr>
            <a:r>
              <a:rPr lang="fr-FR" sz="1000" b="1" dirty="0">
                <a:solidFill>
                  <a:schemeClr val="bg1"/>
                </a:solidFill>
                <a:cs typeface="Arial" charset="0"/>
              </a:rPr>
              <a:t>Phase I/II</a:t>
            </a:r>
          </a:p>
        </p:txBody>
      </p:sp>
      <p:sp>
        <p:nvSpPr>
          <p:cNvPr id="71" name="Rectangle: Rounded Corners 71">
            <a:extLst>
              <a:ext uri="{FF2B5EF4-FFF2-40B4-BE49-F238E27FC236}">
                <a16:creationId xmlns:a16="http://schemas.microsoft.com/office/drawing/2014/main" id="{74CABBFB-DA28-4FD4-A156-6940250E90CC}"/>
              </a:ext>
            </a:extLst>
          </p:cNvPr>
          <p:cNvSpPr/>
          <p:nvPr/>
        </p:nvSpPr>
        <p:spPr bwMode="auto">
          <a:xfrm>
            <a:off x="6236555" y="1802634"/>
            <a:ext cx="3511836" cy="237600"/>
          </a:xfrm>
          <a:prstGeom prst="roundRect">
            <a:avLst>
              <a:gd name="adj" fmla="val 12757"/>
            </a:avLst>
          </a:prstGeom>
          <a:solidFill>
            <a:schemeClr val="accent5"/>
          </a:solid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algn="ctr" eaLnBrk="0" fontAlgn="base" hangingPunct="0">
              <a:spcBef>
                <a:spcPct val="50000"/>
              </a:spcBef>
              <a:spcAft>
                <a:spcPct val="0"/>
              </a:spcAft>
            </a:pPr>
            <a:r>
              <a:rPr lang="fr-FR" sz="1000" b="1" dirty="0">
                <a:solidFill>
                  <a:schemeClr val="bg1"/>
                </a:solidFill>
                <a:cs typeface="Arial" charset="0"/>
              </a:rPr>
              <a:t>Phase III</a:t>
            </a:r>
          </a:p>
        </p:txBody>
      </p:sp>
      <p:sp>
        <p:nvSpPr>
          <p:cNvPr id="72" name="Rectangle: Rounded Corners 55">
            <a:extLst>
              <a:ext uri="{FF2B5EF4-FFF2-40B4-BE49-F238E27FC236}">
                <a16:creationId xmlns:a16="http://schemas.microsoft.com/office/drawing/2014/main" id="{E88DED50-2D08-4492-9687-AFF7CBAFEB62}"/>
              </a:ext>
            </a:extLst>
          </p:cNvPr>
          <p:cNvSpPr/>
          <p:nvPr/>
        </p:nvSpPr>
        <p:spPr bwMode="auto">
          <a:xfrm>
            <a:off x="3973482" y="2316770"/>
            <a:ext cx="4709512" cy="237600"/>
          </a:xfrm>
          <a:prstGeom prst="roundRect">
            <a:avLst>
              <a:gd name="adj" fmla="val 16895"/>
            </a:avLst>
          </a:prstGeom>
          <a:noFill/>
          <a:ln w="19050" cap="flat" cmpd="sng" algn="ctr">
            <a:solidFill>
              <a:schemeClr val="accent5"/>
            </a:solidFill>
            <a:prstDash val="sysDash"/>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algn="ctr" eaLnBrk="0" fontAlgn="base" hangingPunct="0">
              <a:spcBef>
                <a:spcPct val="50000"/>
              </a:spcBef>
              <a:spcAft>
                <a:spcPct val="0"/>
              </a:spcAft>
            </a:pPr>
            <a:r>
              <a:rPr lang="fr-FR" sz="1000" b="1" dirty="0">
                <a:cs typeface="Arial" charset="0"/>
              </a:rPr>
              <a:t>Phagos - Phase I/II</a:t>
            </a:r>
          </a:p>
        </p:txBody>
      </p:sp>
      <p:sp>
        <p:nvSpPr>
          <p:cNvPr id="40" name="Rectangle: Rounded Corners 55">
            <a:extLst>
              <a:ext uri="{FF2B5EF4-FFF2-40B4-BE49-F238E27FC236}">
                <a16:creationId xmlns:a16="http://schemas.microsoft.com/office/drawing/2014/main" id="{E88DED50-2D08-4492-9687-AFF7CBAFEB62}"/>
              </a:ext>
            </a:extLst>
          </p:cNvPr>
          <p:cNvSpPr/>
          <p:nvPr/>
        </p:nvSpPr>
        <p:spPr bwMode="auto">
          <a:xfrm>
            <a:off x="3973482" y="3546130"/>
            <a:ext cx="4709512" cy="237600"/>
          </a:xfrm>
          <a:prstGeom prst="roundRect">
            <a:avLst>
              <a:gd name="adj" fmla="val 16895"/>
            </a:avLst>
          </a:prstGeom>
          <a:noFill/>
          <a:ln w="19050" cap="flat" cmpd="sng" algn="ctr">
            <a:solidFill>
              <a:schemeClr val="accent5"/>
            </a:solidFill>
            <a:prstDash val="sysDash"/>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algn="ctr" eaLnBrk="0" fontAlgn="base" hangingPunct="0">
              <a:spcBef>
                <a:spcPct val="50000"/>
              </a:spcBef>
              <a:spcAft>
                <a:spcPct val="0"/>
              </a:spcAft>
            </a:pPr>
            <a:r>
              <a:rPr lang="fr-FR" sz="1000" b="1" dirty="0">
                <a:cs typeface="Arial" charset="0"/>
              </a:rPr>
              <a:t>PhagoPied- Phase I/II</a:t>
            </a:r>
          </a:p>
        </p:txBody>
      </p:sp>
    </p:spTree>
    <p:extLst>
      <p:ext uri="{BB962C8B-B14F-4D97-AF65-F5344CB8AC3E}">
        <p14:creationId xmlns:p14="http://schemas.microsoft.com/office/powerpoint/2010/main" val="4036318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rme libre : forme 9">
            <a:extLst>
              <a:ext uri="{FF2B5EF4-FFF2-40B4-BE49-F238E27FC236}">
                <a16:creationId xmlns:a16="http://schemas.microsoft.com/office/drawing/2014/main" id="{6281F35D-6888-4DB6-B9DC-CF097930433E}"/>
              </a:ext>
            </a:extLst>
          </p:cNvPr>
          <p:cNvSpPr/>
          <p:nvPr/>
        </p:nvSpPr>
        <p:spPr>
          <a:xfrm>
            <a:off x="1978269" y="1528972"/>
            <a:ext cx="9014073" cy="3668292"/>
          </a:xfrm>
          <a:custGeom>
            <a:avLst/>
            <a:gdLst>
              <a:gd name="connsiteX0" fmla="*/ 0 w 11102196"/>
              <a:gd name="connsiteY0" fmla="*/ 3864634 h 3864634"/>
              <a:gd name="connsiteX1" fmla="*/ 5408762 w 11102196"/>
              <a:gd name="connsiteY1" fmla="*/ 2717320 h 3864634"/>
              <a:gd name="connsiteX2" fmla="*/ 11102196 w 11102196"/>
              <a:gd name="connsiteY2" fmla="*/ 0 h 3864634"/>
              <a:gd name="connsiteX0" fmla="*/ 0 w 11102196"/>
              <a:gd name="connsiteY0" fmla="*/ 3864634 h 3864634"/>
              <a:gd name="connsiteX1" fmla="*/ 5710687 w 11102196"/>
              <a:gd name="connsiteY1" fmla="*/ 3027871 h 3864634"/>
              <a:gd name="connsiteX2" fmla="*/ 11102196 w 11102196"/>
              <a:gd name="connsiteY2" fmla="*/ 0 h 3864634"/>
              <a:gd name="connsiteX0" fmla="*/ 0 w 11041811"/>
              <a:gd name="connsiteY0" fmla="*/ 3959525 h 3959525"/>
              <a:gd name="connsiteX1" fmla="*/ 5710687 w 11041811"/>
              <a:gd name="connsiteY1" fmla="*/ 3122762 h 3959525"/>
              <a:gd name="connsiteX2" fmla="*/ 11041811 w 11041811"/>
              <a:gd name="connsiteY2" fmla="*/ 0 h 3959525"/>
              <a:gd name="connsiteX0" fmla="*/ 0 w 11041811"/>
              <a:gd name="connsiteY0" fmla="*/ 3959525 h 3959525"/>
              <a:gd name="connsiteX1" fmla="*/ 5710687 w 11041811"/>
              <a:gd name="connsiteY1" fmla="*/ 3122762 h 3959525"/>
              <a:gd name="connsiteX2" fmla="*/ 11041811 w 11041811"/>
              <a:gd name="connsiteY2" fmla="*/ 0 h 3959525"/>
              <a:gd name="connsiteX0" fmla="*/ 0 w 11041811"/>
              <a:gd name="connsiteY0" fmla="*/ 3959525 h 3959525"/>
              <a:gd name="connsiteX1" fmla="*/ 5710687 w 11041811"/>
              <a:gd name="connsiteY1" fmla="*/ 3122762 h 3959525"/>
              <a:gd name="connsiteX2" fmla="*/ 11041811 w 11041811"/>
              <a:gd name="connsiteY2" fmla="*/ 0 h 3959525"/>
            </a:gdLst>
            <a:ahLst/>
            <a:cxnLst>
              <a:cxn ang="0">
                <a:pos x="connsiteX0" y="connsiteY0"/>
              </a:cxn>
              <a:cxn ang="0">
                <a:pos x="connsiteX1" y="connsiteY1"/>
              </a:cxn>
              <a:cxn ang="0">
                <a:pos x="connsiteX2" y="connsiteY2"/>
              </a:cxn>
            </a:cxnLst>
            <a:rect l="l" t="t" r="r" b="b"/>
            <a:pathLst>
              <a:path w="11041811" h="3959525">
                <a:moveTo>
                  <a:pt x="0" y="3959525"/>
                </a:moveTo>
                <a:cubicBezTo>
                  <a:pt x="1848210" y="3837317"/>
                  <a:pt x="3860321" y="3766868"/>
                  <a:pt x="5710687" y="3122762"/>
                </a:cubicBezTo>
                <a:cubicBezTo>
                  <a:pt x="7561053" y="2478656"/>
                  <a:pt x="9284179" y="1209135"/>
                  <a:pt x="11041811" y="0"/>
                </a:cubicBezTo>
              </a:path>
            </a:pathLst>
          </a:custGeom>
          <a:noFill/>
          <a:ln w="76200">
            <a:gradFill>
              <a:gsLst>
                <a:gs pos="100000">
                  <a:schemeClr val="accent1">
                    <a:lumMod val="5000"/>
                    <a:lumOff val="95000"/>
                  </a:schemeClr>
                </a:gs>
                <a:gs pos="74000">
                  <a:schemeClr val="accent1">
                    <a:lumMod val="45000"/>
                    <a:lumOff val="55000"/>
                  </a:schemeClr>
                </a:gs>
                <a:gs pos="83000">
                  <a:schemeClr val="accent1">
                    <a:lumMod val="45000"/>
                    <a:lumOff val="55000"/>
                  </a:schemeClr>
                </a:gs>
                <a:gs pos="0">
                  <a:schemeClr val="accent4"/>
                </a:gs>
              </a:gsLst>
              <a:lin ang="5400000" scaled="1"/>
            </a:gra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615CF5F-4927-4C44-8E72-B85BE4BADBC1}"/>
              </a:ext>
            </a:extLst>
          </p:cNvPr>
          <p:cNvSpPr>
            <a:spLocks noGrp="1"/>
          </p:cNvSpPr>
          <p:nvPr>
            <p:ph type="title"/>
          </p:nvPr>
        </p:nvSpPr>
        <p:spPr/>
        <p:txBody>
          <a:bodyPr/>
          <a:lstStyle/>
          <a:p>
            <a:r>
              <a:rPr lang="fr-FR" dirty="0"/>
              <a:t>Des autorisations d’accès précoce (AAC) attendues dès le </a:t>
            </a:r>
            <a:r>
              <a:rPr lang="fr-FR" dirty="0">
                <a:solidFill>
                  <a:schemeClr val="tx2"/>
                </a:solidFill>
              </a:rPr>
              <a:t>S2 2021</a:t>
            </a:r>
            <a:endParaRPr lang="en-GB" dirty="0">
              <a:solidFill>
                <a:schemeClr val="tx2"/>
              </a:solidFill>
            </a:endParaRPr>
          </a:p>
        </p:txBody>
      </p:sp>
      <p:sp>
        <p:nvSpPr>
          <p:cNvPr id="4" name="Espace réservé du texte 3">
            <a:extLst>
              <a:ext uri="{FF2B5EF4-FFF2-40B4-BE49-F238E27FC236}">
                <a16:creationId xmlns:a16="http://schemas.microsoft.com/office/drawing/2014/main" id="{F0C2A79F-3580-4B72-B51D-DC8287CBBBB8}"/>
              </a:ext>
            </a:extLst>
          </p:cNvPr>
          <p:cNvSpPr>
            <a:spLocks noGrp="1"/>
          </p:cNvSpPr>
          <p:nvPr>
            <p:ph type="body" sz="quarter" idx="16"/>
          </p:nvPr>
        </p:nvSpPr>
        <p:spPr/>
        <p:txBody>
          <a:bodyPr/>
          <a:lstStyle/>
          <a:p>
            <a:r>
              <a:rPr lang="fr-FR" dirty="0"/>
              <a:t>Répondre aux besoins médicaux les plus urgents à très court terme</a:t>
            </a:r>
          </a:p>
        </p:txBody>
      </p:sp>
      <p:sp>
        <p:nvSpPr>
          <p:cNvPr id="6" name="Espace réservé du pied de page 5">
            <a:extLst>
              <a:ext uri="{FF2B5EF4-FFF2-40B4-BE49-F238E27FC236}">
                <a16:creationId xmlns:a16="http://schemas.microsoft.com/office/drawing/2014/main" id="{8EC79930-6D29-419F-B449-81D23597FC5E}"/>
              </a:ext>
            </a:extLst>
          </p:cNvPr>
          <p:cNvSpPr>
            <a:spLocks noGrp="1"/>
          </p:cNvSpPr>
          <p:nvPr>
            <p:ph type="ftr" sz="quarter" idx="11"/>
          </p:nvPr>
        </p:nvSpPr>
        <p:spPr>
          <a:xfrm>
            <a:off x="212986" y="6564073"/>
            <a:ext cx="3959519" cy="261267"/>
          </a:xfrm>
        </p:spPr>
        <p:txBody>
          <a:bodyPr/>
          <a:lstStyle/>
          <a:p>
            <a:pPr marL="12700">
              <a:lnSpc>
                <a:spcPct val="100000"/>
              </a:lnSpc>
              <a:spcBef>
                <a:spcPts val="130"/>
              </a:spcBef>
            </a:pPr>
            <a:r>
              <a:rPr lang="fr-FR" sz="900" spc="-5" dirty="0" err="1">
                <a:solidFill>
                  <a:srgbClr val="7E7E7E"/>
                </a:solidFill>
                <a:latin typeface="Arial" panose="020B0604020202020204" pitchFamily="34" charset="0"/>
                <a:cs typeface="Arial" panose="020B0604020202020204" pitchFamily="34" charset="0"/>
              </a:rPr>
              <a:t>Adebiotech</a:t>
            </a:r>
            <a:r>
              <a:rPr lang="fr-FR" sz="900" spc="-5" dirty="0">
                <a:solidFill>
                  <a:srgbClr val="7E7E7E"/>
                </a:solidFill>
                <a:latin typeface="Arial" panose="020B0604020202020204" pitchFamily="34" charset="0"/>
                <a:cs typeface="Arial" panose="020B0604020202020204" pitchFamily="34" charset="0"/>
              </a:rPr>
              <a:t>:  Approches innovantes en santé humaine, animale et environnementale dans la lutte contre l’antibiorésistance-16 septembre 2021</a:t>
            </a:r>
            <a:endParaRPr lang="fr-FR" sz="900" dirty="0">
              <a:latin typeface="Arial" panose="020B0604020202020204" pitchFamily="34" charset="0"/>
              <a:cs typeface="Arial" panose="020B0604020202020204" pitchFamily="34" charset="0"/>
            </a:endParaRPr>
          </a:p>
        </p:txBody>
      </p:sp>
      <p:sp>
        <p:nvSpPr>
          <p:cNvPr id="7" name="Espace réservé du numéro de diapositive 6">
            <a:extLst>
              <a:ext uri="{FF2B5EF4-FFF2-40B4-BE49-F238E27FC236}">
                <a16:creationId xmlns:a16="http://schemas.microsoft.com/office/drawing/2014/main" id="{9110397F-02C9-45D5-8029-26E407F6CA67}"/>
              </a:ext>
            </a:extLst>
          </p:cNvPr>
          <p:cNvSpPr>
            <a:spLocks noGrp="1"/>
          </p:cNvSpPr>
          <p:nvPr>
            <p:ph type="sldNum" sz="quarter" idx="12"/>
          </p:nvPr>
        </p:nvSpPr>
        <p:spPr/>
        <p:txBody>
          <a:bodyPr/>
          <a:lstStyle/>
          <a:p>
            <a:pPr>
              <a:defRPr/>
            </a:pPr>
            <a:fld id="{D9DF8CC8-2FEE-4E40-BA58-422935C57357}" type="slidenum">
              <a:rPr lang="en-US" smtClean="0"/>
              <a:pPr>
                <a:defRPr/>
              </a:pPr>
              <a:t>21</a:t>
            </a:fld>
            <a:endParaRPr lang="en-US" dirty="0"/>
          </a:p>
        </p:txBody>
      </p:sp>
      <p:sp>
        <p:nvSpPr>
          <p:cNvPr id="34" name="Text Placeholder 7">
            <a:extLst>
              <a:ext uri="{FF2B5EF4-FFF2-40B4-BE49-F238E27FC236}">
                <a16:creationId xmlns:a16="http://schemas.microsoft.com/office/drawing/2014/main" id="{A0DEE14C-E5AC-43A7-AD8A-E65AA5819CE7}"/>
              </a:ext>
            </a:extLst>
          </p:cNvPr>
          <p:cNvSpPr txBox="1">
            <a:spLocks/>
          </p:cNvSpPr>
          <p:nvPr>
            <p:custDataLst>
              <p:tags r:id="rId1"/>
            </p:custDataLst>
          </p:nvPr>
        </p:nvSpPr>
        <p:spPr>
          <a:xfrm>
            <a:off x="4000479" y="5090332"/>
            <a:ext cx="5062498" cy="580602"/>
          </a:xfrm>
          <a:prstGeom prst="rect">
            <a:avLst/>
          </a:prstGeom>
          <a:noFill/>
          <a:ln>
            <a:noFill/>
          </a:ln>
        </p:spPr>
        <p:txBody>
          <a:bodyPr vert="horz" wrap="square" lIns="0" tIns="36000" rIns="0" bIns="0" numCol="1" rtlCol="0" anchor="t" anchorCtr="0" compatLnSpc="1">
            <a:prstTxWarp prst="textNoShape">
              <a:avLst/>
            </a:prstTxWarp>
            <a:noAutofit/>
          </a:bodyPr>
          <a:lstStyle>
            <a:lvl1pPr marL="0" indent="0" algn="l" rtl="0" eaLnBrk="1" fontAlgn="base" hangingPunct="1">
              <a:spcBef>
                <a:spcPts val="400"/>
              </a:spcBef>
              <a:spcAft>
                <a:spcPct val="0"/>
              </a:spcAft>
              <a:defRPr lang="en-US" sz="10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0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0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0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000" baseline="0" dirty="0">
                <a:solidFill>
                  <a:schemeClr val="tx1"/>
                </a:solidFill>
                <a:latin typeface="+mn-lt"/>
                <a:ea typeface="LF_Kai"/>
              </a:defRPr>
            </a:lvl5pPr>
            <a:lvl6pPr marL="571500" indent="-188913" algn="l" rtl="0" eaLnBrk="1" fontAlgn="base" hangingPunct="1">
              <a:spcBef>
                <a:spcPts val="400"/>
              </a:spcBef>
              <a:spcAft>
                <a:spcPct val="0"/>
              </a:spcAft>
              <a:buChar char="–"/>
              <a:defRPr lang="en-US" sz="1000" baseline="0">
                <a:solidFill>
                  <a:schemeClr val="tx1"/>
                </a:solidFill>
                <a:latin typeface="+mn-lt"/>
                <a:ea typeface="LF_Kai"/>
              </a:defRPr>
            </a:lvl6pPr>
            <a:lvl7pPr marL="571500" indent="-188913" algn="l" rtl="0" eaLnBrk="1" fontAlgn="base" hangingPunct="1">
              <a:spcBef>
                <a:spcPts val="400"/>
              </a:spcBef>
              <a:spcAft>
                <a:spcPct val="0"/>
              </a:spcAft>
              <a:buChar char="–"/>
              <a:defRPr lang="en-US" sz="1000" baseline="0">
                <a:solidFill>
                  <a:schemeClr val="tx1"/>
                </a:solidFill>
                <a:latin typeface="+mn-lt"/>
                <a:ea typeface="LF_Kai"/>
              </a:defRPr>
            </a:lvl7pPr>
            <a:lvl8pPr marL="571500" indent="-188913" algn="l" rtl="0" eaLnBrk="1" fontAlgn="base" hangingPunct="1">
              <a:spcBef>
                <a:spcPts val="400"/>
              </a:spcBef>
              <a:spcAft>
                <a:spcPct val="0"/>
              </a:spcAft>
              <a:buChar char="–"/>
              <a:defRPr lang="en-US" sz="1000">
                <a:solidFill>
                  <a:schemeClr val="tx1"/>
                </a:solidFill>
                <a:latin typeface="+mn-lt"/>
                <a:ea typeface="LF_Kai"/>
              </a:defRPr>
            </a:lvl8pPr>
            <a:lvl9pPr marL="571500" indent="-188913" algn="l" rtl="0" eaLnBrk="1" fontAlgn="base" hangingPunct="1">
              <a:spcBef>
                <a:spcPts val="400"/>
              </a:spcBef>
              <a:spcAft>
                <a:spcPct val="0"/>
              </a:spcAft>
              <a:buChar char="–"/>
              <a:defRPr lang="en-US" sz="1000">
                <a:solidFill>
                  <a:schemeClr val="tx1"/>
                </a:solidFill>
                <a:latin typeface="+mn-lt"/>
                <a:ea typeface="LF_Kai"/>
              </a:defRPr>
            </a:lvl9pPr>
          </a:lstStyle>
          <a:p>
            <a:pPr marL="3175" lvl="2" indent="0" eaLnBrk="0" hangingPunct="0">
              <a:spcBef>
                <a:spcPts val="0"/>
              </a:spcBef>
              <a:spcAft>
                <a:spcPts val="0"/>
              </a:spcAft>
              <a:buFont typeface="Wingdings" pitchFamily="2" charset="2"/>
              <a:buNone/>
              <a:defRPr/>
            </a:pPr>
            <a:r>
              <a:rPr lang="fr-FR" sz="1200" b="1" dirty="0">
                <a:solidFill>
                  <a:srgbClr val="6D2371"/>
                </a:solidFill>
                <a:ea typeface="+mn-ea"/>
                <a:cs typeface="Arial" charset="0"/>
              </a:rPr>
              <a:t>Mars 2019 </a:t>
            </a:r>
          </a:p>
          <a:p>
            <a:pPr marL="171450" lvl="2" indent="-171450">
              <a:buClr>
                <a:srgbClr val="6D2371"/>
              </a:buClr>
              <a:buSzPct val="80000"/>
              <a:buFont typeface="Wingdings 2" panose="05020102010507070707" pitchFamily="18" charset="2"/>
              <a:buChar char="Â"/>
              <a:defRPr/>
            </a:pPr>
            <a:r>
              <a:rPr lang="fr-FR" dirty="0">
                <a:ea typeface="+mn-ea"/>
                <a:cs typeface="Arial" panose="020B0604020202020204" pitchFamily="34" charset="0"/>
              </a:rPr>
              <a:t>Comités scientifiques spécialisés temporaires (CSST) avec avis favorable de l'ANSM</a:t>
            </a:r>
          </a:p>
          <a:p>
            <a:pPr marL="171450" lvl="2" indent="-171450">
              <a:buClr>
                <a:srgbClr val="6D2371"/>
              </a:buClr>
              <a:buSzPct val="80000"/>
              <a:buFont typeface="Wingdings 2" panose="05020102010507070707" pitchFamily="18" charset="2"/>
              <a:buChar char="Â"/>
              <a:defRPr/>
            </a:pPr>
            <a:r>
              <a:rPr lang="fr-FR" dirty="0">
                <a:latin typeface="Arial"/>
                <a:ea typeface="+mn-ea"/>
                <a:cs typeface="Arial" panose="020B0604020202020204" pitchFamily="34" charset="0"/>
              </a:rPr>
              <a:t>Nécessité de production GMP</a:t>
            </a:r>
          </a:p>
        </p:txBody>
      </p:sp>
      <p:sp>
        <p:nvSpPr>
          <p:cNvPr id="35" name="ZoneTexte 34">
            <a:extLst>
              <a:ext uri="{FF2B5EF4-FFF2-40B4-BE49-F238E27FC236}">
                <a16:creationId xmlns:a16="http://schemas.microsoft.com/office/drawing/2014/main" id="{953810C8-8F63-4290-8FE6-D5375D73D03C}"/>
              </a:ext>
            </a:extLst>
          </p:cNvPr>
          <p:cNvSpPr txBox="1"/>
          <p:nvPr/>
        </p:nvSpPr>
        <p:spPr>
          <a:xfrm>
            <a:off x="6250051" y="4636015"/>
            <a:ext cx="2036816" cy="636072"/>
          </a:xfrm>
          <a:prstGeom prst="rect">
            <a:avLst/>
          </a:prstGeom>
          <a:noFill/>
        </p:spPr>
        <p:txBody>
          <a:bodyPr wrap="square">
            <a:spAutoFit/>
          </a:bodyPr>
          <a:lstStyle/>
          <a:p>
            <a:pPr marL="3175" lvl="2" eaLnBrk="0" fontAlgn="base" hangingPunct="0">
              <a:defRPr/>
            </a:pPr>
            <a:r>
              <a:rPr lang="fr-FR" sz="1200" b="1" dirty="0">
                <a:solidFill>
                  <a:srgbClr val="6D2371"/>
                </a:solidFill>
                <a:cs typeface="Arial" charset="0"/>
              </a:rPr>
              <a:t>Août 2020 </a:t>
            </a:r>
          </a:p>
          <a:p>
            <a:pPr marL="171450" lvl="2" indent="-171450" fontAlgn="base">
              <a:spcBef>
                <a:spcPts val="400"/>
              </a:spcBef>
              <a:spcAft>
                <a:spcPct val="0"/>
              </a:spcAft>
              <a:buClr>
                <a:srgbClr val="6D2371"/>
              </a:buClr>
              <a:buSzPct val="80000"/>
              <a:buFont typeface="Wingdings 2" panose="05020102010507070707" pitchFamily="18" charset="2"/>
              <a:buChar char="Â"/>
              <a:defRPr/>
            </a:pPr>
            <a:r>
              <a:rPr lang="fr-FR" sz="1000" dirty="0">
                <a:solidFill>
                  <a:srgbClr val="000000"/>
                </a:solidFill>
                <a:latin typeface="Arial"/>
                <a:cs typeface="Arial" panose="020B0604020202020204" pitchFamily="34" charset="0"/>
              </a:rPr>
              <a:t>Production </a:t>
            </a:r>
            <a:r>
              <a:rPr lang="fr-FR" sz="1000" dirty="0" err="1">
                <a:solidFill>
                  <a:srgbClr val="000000"/>
                </a:solidFill>
                <a:latin typeface="Arial"/>
                <a:cs typeface="Arial" panose="020B0604020202020204" pitchFamily="34" charset="0"/>
              </a:rPr>
              <a:t>GMP</a:t>
            </a:r>
            <a:r>
              <a:rPr lang="fr-FR" sz="1000" dirty="0">
                <a:solidFill>
                  <a:srgbClr val="000000"/>
                </a:solidFill>
                <a:latin typeface="Arial"/>
                <a:cs typeface="Arial" panose="020B0604020202020204" pitchFamily="34" charset="0"/>
              </a:rPr>
              <a:t> en partenariat</a:t>
            </a:r>
          </a:p>
        </p:txBody>
      </p:sp>
      <p:sp>
        <p:nvSpPr>
          <p:cNvPr id="36" name="ZoneTexte 35">
            <a:extLst>
              <a:ext uri="{FF2B5EF4-FFF2-40B4-BE49-F238E27FC236}">
                <a16:creationId xmlns:a16="http://schemas.microsoft.com/office/drawing/2014/main" id="{9239E88D-4A3C-40B1-81C4-59831BA08320}"/>
              </a:ext>
            </a:extLst>
          </p:cNvPr>
          <p:cNvSpPr txBox="1"/>
          <p:nvPr/>
        </p:nvSpPr>
        <p:spPr>
          <a:xfrm>
            <a:off x="7823611" y="3883973"/>
            <a:ext cx="1520152" cy="636072"/>
          </a:xfrm>
          <a:prstGeom prst="rect">
            <a:avLst/>
          </a:prstGeom>
          <a:noFill/>
        </p:spPr>
        <p:txBody>
          <a:bodyPr wrap="square">
            <a:spAutoFit/>
          </a:bodyPr>
          <a:lstStyle/>
          <a:p>
            <a:pPr marL="3175" lvl="2" eaLnBrk="0" fontAlgn="base" hangingPunct="0">
              <a:buSzPct val="75000"/>
              <a:defRPr/>
            </a:pPr>
            <a:r>
              <a:rPr lang="fr-FR" sz="1200" b="1" dirty="0">
                <a:solidFill>
                  <a:srgbClr val="6D2371"/>
                </a:solidFill>
                <a:cs typeface="Arial" charset="0"/>
              </a:rPr>
              <a:t>Novembre 2020</a:t>
            </a:r>
          </a:p>
          <a:p>
            <a:pPr marL="171450" lvl="2" indent="-171450" fontAlgn="base">
              <a:spcBef>
                <a:spcPts val="400"/>
              </a:spcBef>
              <a:spcAft>
                <a:spcPct val="0"/>
              </a:spcAft>
              <a:buClr>
                <a:srgbClr val="6D2371"/>
              </a:buClr>
              <a:buSzPct val="80000"/>
              <a:buFont typeface="Wingdings 2" panose="05020102010507070707" pitchFamily="18" charset="2"/>
              <a:buChar char="Â"/>
              <a:defRPr/>
            </a:pPr>
            <a:r>
              <a:rPr lang="fr-FR" sz="1000" dirty="0">
                <a:solidFill>
                  <a:srgbClr val="000000"/>
                </a:solidFill>
                <a:latin typeface="Arial"/>
                <a:cs typeface="Arial" panose="020B0604020202020204" pitchFamily="34" charset="0"/>
              </a:rPr>
              <a:t>Production de premiers lots </a:t>
            </a:r>
            <a:r>
              <a:rPr lang="fr-FR" sz="1000" dirty="0" err="1">
                <a:solidFill>
                  <a:srgbClr val="000000"/>
                </a:solidFill>
                <a:latin typeface="Arial"/>
                <a:cs typeface="Arial" panose="020B0604020202020204" pitchFamily="34" charset="0"/>
              </a:rPr>
              <a:t>GMP</a:t>
            </a:r>
            <a:endParaRPr lang="fr-FR" sz="1000" dirty="0">
              <a:solidFill>
                <a:srgbClr val="000000"/>
              </a:solidFill>
              <a:latin typeface="Arial"/>
              <a:cs typeface="Arial" panose="020B0604020202020204" pitchFamily="34" charset="0"/>
            </a:endParaRPr>
          </a:p>
        </p:txBody>
      </p:sp>
      <p:sp>
        <p:nvSpPr>
          <p:cNvPr id="37" name="ZoneTexte 36">
            <a:extLst>
              <a:ext uri="{FF2B5EF4-FFF2-40B4-BE49-F238E27FC236}">
                <a16:creationId xmlns:a16="http://schemas.microsoft.com/office/drawing/2014/main" id="{BDEEFFB7-A8EC-42E3-81D4-56D026D6ACD7}"/>
              </a:ext>
            </a:extLst>
          </p:cNvPr>
          <p:cNvSpPr txBox="1"/>
          <p:nvPr/>
        </p:nvSpPr>
        <p:spPr>
          <a:xfrm>
            <a:off x="9208663" y="2981921"/>
            <a:ext cx="2665775" cy="482183"/>
          </a:xfrm>
          <a:prstGeom prst="rect">
            <a:avLst/>
          </a:prstGeom>
          <a:noFill/>
        </p:spPr>
        <p:txBody>
          <a:bodyPr wrap="square">
            <a:spAutoFit/>
          </a:bodyPr>
          <a:lstStyle/>
          <a:p>
            <a:pPr marL="3175" lvl="2" eaLnBrk="0" fontAlgn="base" hangingPunct="0">
              <a:defRPr/>
            </a:pPr>
            <a:r>
              <a:rPr lang="fr-FR" sz="1200" b="1" dirty="0">
                <a:solidFill>
                  <a:srgbClr val="6D2371"/>
                </a:solidFill>
                <a:cs typeface="Arial" charset="0"/>
              </a:rPr>
              <a:t>1</a:t>
            </a:r>
            <a:r>
              <a:rPr lang="fr-FR" sz="1200" b="1" baseline="30000" dirty="0">
                <a:solidFill>
                  <a:srgbClr val="6D2371"/>
                </a:solidFill>
                <a:cs typeface="Arial" charset="0"/>
              </a:rPr>
              <a:t>er</a:t>
            </a:r>
            <a:r>
              <a:rPr lang="fr-FR" sz="1200" b="1" dirty="0">
                <a:solidFill>
                  <a:srgbClr val="6D2371"/>
                </a:solidFill>
                <a:cs typeface="Arial" charset="0"/>
              </a:rPr>
              <a:t> semestre 2021</a:t>
            </a:r>
            <a:endParaRPr lang="fr-FR" sz="1200" b="1" dirty="0">
              <a:solidFill>
                <a:srgbClr val="1A426F"/>
              </a:solidFill>
              <a:cs typeface="Arial" charset="0"/>
            </a:endParaRPr>
          </a:p>
          <a:p>
            <a:pPr marL="171450" lvl="2" indent="-171450" fontAlgn="base">
              <a:spcBef>
                <a:spcPts val="400"/>
              </a:spcBef>
              <a:spcAft>
                <a:spcPct val="0"/>
              </a:spcAft>
              <a:buClr>
                <a:srgbClr val="6D2371"/>
              </a:buClr>
              <a:buSzPct val="80000"/>
              <a:buFont typeface="Wingdings 2" panose="05020102010507070707" pitchFamily="18" charset="2"/>
              <a:buChar char="Â"/>
              <a:defRPr/>
            </a:pPr>
            <a:r>
              <a:rPr lang="fr-FR" sz="1000" dirty="0">
                <a:solidFill>
                  <a:srgbClr val="000000"/>
                </a:solidFill>
                <a:latin typeface="Arial"/>
                <a:cs typeface="Arial" panose="020B0604020202020204" pitchFamily="34" charset="0"/>
              </a:rPr>
              <a:t>Disponibilité des lots de phages GMP</a:t>
            </a:r>
          </a:p>
        </p:txBody>
      </p:sp>
      <p:sp>
        <p:nvSpPr>
          <p:cNvPr id="38" name="ZoneTexte 37">
            <a:extLst>
              <a:ext uri="{FF2B5EF4-FFF2-40B4-BE49-F238E27FC236}">
                <a16:creationId xmlns:a16="http://schemas.microsoft.com/office/drawing/2014/main" id="{7025C864-5D09-4028-A018-FD8E8049D6E4}"/>
              </a:ext>
            </a:extLst>
          </p:cNvPr>
          <p:cNvSpPr txBox="1"/>
          <p:nvPr/>
        </p:nvSpPr>
        <p:spPr>
          <a:xfrm>
            <a:off x="7701015" y="1358199"/>
            <a:ext cx="2698294" cy="789960"/>
          </a:xfrm>
          <a:prstGeom prst="rect">
            <a:avLst/>
          </a:prstGeom>
          <a:noFill/>
        </p:spPr>
        <p:txBody>
          <a:bodyPr wrap="square">
            <a:spAutoFit/>
          </a:bodyPr>
          <a:lstStyle/>
          <a:p>
            <a:pPr marL="3175" lvl="2" eaLnBrk="0" fontAlgn="base" hangingPunct="0">
              <a:buSzPct val="75000"/>
              <a:defRPr/>
            </a:pPr>
            <a:r>
              <a:rPr lang="fr-FR" sz="1200" b="1" dirty="0">
                <a:solidFill>
                  <a:srgbClr val="6D2371"/>
                </a:solidFill>
                <a:cs typeface="Arial" charset="0"/>
              </a:rPr>
              <a:t>2</a:t>
            </a:r>
            <a:r>
              <a:rPr lang="fr-FR" sz="1200" b="1" baseline="30000" dirty="0">
                <a:solidFill>
                  <a:srgbClr val="6D2371"/>
                </a:solidFill>
                <a:cs typeface="Arial" charset="0"/>
              </a:rPr>
              <a:t>nd </a:t>
            </a:r>
            <a:r>
              <a:rPr lang="fr-FR" sz="1200" b="1" dirty="0">
                <a:solidFill>
                  <a:srgbClr val="6D2371"/>
                </a:solidFill>
                <a:cs typeface="Arial" charset="0"/>
              </a:rPr>
              <a:t>semestre 2021 :</a:t>
            </a:r>
          </a:p>
          <a:p>
            <a:pPr marL="171450" lvl="2" indent="-171450" fontAlgn="base">
              <a:spcBef>
                <a:spcPts val="400"/>
              </a:spcBef>
              <a:spcAft>
                <a:spcPct val="0"/>
              </a:spcAft>
              <a:buClr>
                <a:srgbClr val="6D2371"/>
              </a:buClr>
              <a:buSzPct val="80000"/>
              <a:buFont typeface="Wingdings 2" panose="05020102010507070707" pitchFamily="18" charset="2"/>
              <a:buChar char="Â"/>
              <a:defRPr/>
            </a:pPr>
            <a:r>
              <a:rPr lang="fr-FR" sz="1000" dirty="0">
                <a:solidFill>
                  <a:srgbClr val="000000"/>
                </a:solidFill>
                <a:latin typeface="Arial"/>
                <a:cs typeface="Arial" panose="020B0604020202020204" pitchFamily="34" charset="0"/>
              </a:rPr>
              <a:t>Mise à disposition via des AAC des phages </a:t>
            </a:r>
            <a:r>
              <a:rPr lang="fr-FR" sz="1000" i="1" dirty="0">
                <a:solidFill>
                  <a:srgbClr val="000000"/>
                </a:solidFill>
                <a:latin typeface="Arial"/>
                <a:cs typeface="Arial" panose="020B0604020202020204" pitchFamily="34" charset="0"/>
              </a:rPr>
              <a:t>anti-Staphylococcus aureus </a:t>
            </a:r>
            <a:r>
              <a:rPr lang="fr-FR" sz="1000" dirty="0">
                <a:solidFill>
                  <a:srgbClr val="000000"/>
                </a:solidFill>
                <a:latin typeface="Arial"/>
                <a:cs typeface="Arial" panose="020B0604020202020204" pitchFamily="34" charset="0"/>
              </a:rPr>
              <a:t>et </a:t>
            </a:r>
            <a:br>
              <a:rPr lang="fr-FR" sz="1000" dirty="0">
                <a:solidFill>
                  <a:srgbClr val="000000"/>
                </a:solidFill>
                <a:latin typeface="Arial"/>
                <a:cs typeface="Arial" panose="020B0604020202020204" pitchFamily="34" charset="0"/>
              </a:rPr>
            </a:br>
            <a:r>
              <a:rPr lang="fr-FR" sz="1000" i="1" dirty="0">
                <a:solidFill>
                  <a:srgbClr val="000000"/>
                </a:solidFill>
                <a:latin typeface="Arial"/>
                <a:cs typeface="Arial" panose="020B0604020202020204" pitchFamily="34" charset="0"/>
              </a:rPr>
              <a:t>anti-Pseudomonas aeruginosa </a:t>
            </a:r>
          </a:p>
        </p:txBody>
      </p:sp>
      <p:sp>
        <p:nvSpPr>
          <p:cNvPr id="42" name="Ellipse 41">
            <a:extLst>
              <a:ext uri="{FF2B5EF4-FFF2-40B4-BE49-F238E27FC236}">
                <a16:creationId xmlns:a16="http://schemas.microsoft.com/office/drawing/2014/main" id="{9BF70A7E-F678-4444-AF2C-DA3D959764DE}"/>
              </a:ext>
            </a:extLst>
          </p:cNvPr>
          <p:cNvSpPr>
            <a:spLocks noChangeAspect="1"/>
          </p:cNvSpPr>
          <p:nvPr/>
        </p:nvSpPr>
        <p:spPr bwMode="auto">
          <a:xfrm rot="13894594">
            <a:off x="10237309" y="1848691"/>
            <a:ext cx="324000" cy="324000"/>
          </a:xfrm>
          <a:prstGeom prst="ellipse">
            <a:avLst/>
          </a:prstGeom>
          <a:gradFill flip="none" rotWithShape="1">
            <a:gsLst>
              <a:gs pos="24000">
                <a:schemeClr val="bg1">
                  <a:lumMod val="95000"/>
                </a:schemeClr>
              </a:gs>
              <a:gs pos="53000">
                <a:schemeClr val="accent1">
                  <a:lumMod val="40000"/>
                  <a:lumOff val="60000"/>
                </a:schemeClr>
              </a:gs>
              <a:gs pos="81000">
                <a:schemeClr val="accent4"/>
              </a:gs>
            </a:gsLst>
            <a:path path="circle">
              <a:fillToRect l="50000" t="50000" r="50000" b="50000"/>
            </a:path>
            <a:tileRect/>
          </a:gradFill>
          <a:ln w="15875" cap="flat" cmpd="sng" algn="ctr">
            <a:solidFill>
              <a:srgbClr val="FFFFFF"/>
            </a:solid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GB" sz="1400" b="0" i="0" u="none" strike="noStrike" kern="0" cap="none" spc="0" normalizeH="0" baseline="0" noProof="0" dirty="0">
              <a:ln>
                <a:noFill/>
              </a:ln>
              <a:solidFill>
                <a:srgbClr val="FFFFFF"/>
              </a:solidFill>
              <a:effectLst/>
              <a:uLnTx/>
              <a:uFillTx/>
              <a:cs typeface="Arial" charset="0"/>
            </a:endParaRPr>
          </a:p>
        </p:txBody>
      </p:sp>
      <p:sp>
        <p:nvSpPr>
          <p:cNvPr id="43" name="Ellipse 42">
            <a:extLst>
              <a:ext uri="{FF2B5EF4-FFF2-40B4-BE49-F238E27FC236}">
                <a16:creationId xmlns:a16="http://schemas.microsoft.com/office/drawing/2014/main" id="{BCFDBD35-0F0F-4485-8C87-FBFC7B0C84D3}"/>
              </a:ext>
            </a:extLst>
          </p:cNvPr>
          <p:cNvSpPr>
            <a:spLocks noChangeAspect="1"/>
          </p:cNvSpPr>
          <p:nvPr/>
        </p:nvSpPr>
        <p:spPr bwMode="auto">
          <a:xfrm rot="13894594">
            <a:off x="8896550" y="2897395"/>
            <a:ext cx="324000" cy="324000"/>
          </a:xfrm>
          <a:prstGeom prst="ellipse">
            <a:avLst/>
          </a:prstGeom>
          <a:gradFill flip="none" rotWithShape="1">
            <a:gsLst>
              <a:gs pos="24000">
                <a:schemeClr val="bg1">
                  <a:lumMod val="95000"/>
                </a:schemeClr>
              </a:gs>
              <a:gs pos="53000">
                <a:schemeClr val="accent1">
                  <a:lumMod val="40000"/>
                  <a:lumOff val="60000"/>
                </a:schemeClr>
              </a:gs>
              <a:gs pos="81000">
                <a:schemeClr val="accent4"/>
              </a:gs>
            </a:gsLst>
            <a:path path="circle">
              <a:fillToRect l="50000" t="50000" r="50000" b="50000"/>
            </a:path>
            <a:tileRect/>
          </a:gradFill>
          <a:ln w="15875" cap="flat" cmpd="sng" algn="ctr">
            <a:solidFill>
              <a:srgbClr val="FFFFFF"/>
            </a:solid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GB" sz="1400" b="0" i="0" u="none" strike="noStrike" kern="0" cap="none" spc="0" normalizeH="0" baseline="0" noProof="0" dirty="0">
              <a:ln>
                <a:noFill/>
              </a:ln>
              <a:solidFill>
                <a:srgbClr val="FFFFFF"/>
              </a:solidFill>
              <a:effectLst/>
              <a:uLnTx/>
              <a:uFillTx/>
              <a:cs typeface="Arial" charset="0"/>
            </a:endParaRPr>
          </a:p>
        </p:txBody>
      </p:sp>
      <p:sp>
        <p:nvSpPr>
          <p:cNvPr id="44" name="Ellipse 43">
            <a:extLst>
              <a:ext uri="{FF2B5EF4-FFF2-40B4-BE49-F238E27FC236}">
                <a16:creationId xmlns:a16="http://schemas.microsoft.com/office/drawing/2014/main" id="{9FF341FB-92BD-4499-BABD-EB33BEE7338D}"/>
              </a:ext>
            </a:extLst>
          </p:cNvPr>
          <p:cNvSpPr>
            <a:spLocks noChangeAspect="1"/>
          </p:cNvSpPr>
          <p:nvPr/>
        </p:nvSpPr>
        <p:spPr bwMode="auto">
          <a:xfrm rot="13894594">
            <a:off x="7539016" y="3721973"/>
            <a:ext cx="324000" cy="324000"/>
          </a:xfrm>
          <a:prstGeom prst="ellipse">
            <a:avLst/>
          </a:prstGeom>
          <a:gradFill flip="none" rotWithShape="1">
            <a:gsLst>
              <a:gs pos="24000">
                <a:schemeClr val="bg1">
                  <a:lumMod val="95000"/>
                </a:schemeClr>
              </a:gs>
              <a:gs pos="53000">
                <a:schemeClr val="accent1">
                  <a:lumMod val="40000"/>
                  <a:lumOff val="60000"/>
                </a:schemeClr>
              </a:gs>
              <a:gs pos="81000">
                <a:schemeClr val="accent4"/>
              </a:gs>
            </a:gsLst>
            <a:path path="circle">
              <a:fillToRect l="50000" t="50000" r="50000" b="50000"/>
            </a:path>
            <a:tileRect/>
          </a:gradFill>
          <a:ln w="15875" cap="flat" cmpd="sng" algn="ctr">
            <a:solidFill>
              <a:srgbClr val="FFFFFF"/>
            </a:solid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GB" sz="1400" b="0" i="0" u="none" strike="noStrike" kern="0" cap="none" spc="0" normalizeH="0" baseline="0" noProof="0" dirty="0">
              <a:ln>
                <a:noFill/>
              </a:ln>
              <a:solidFill>
                <a:srgbClr val="FFFFFF"/>
              </a:solidFill>
              <a:effectLst/>
              <a:uLnTx/>
              <a:uFillTx/>
              <a:cs typeface="Arial" charset="0"/>
            </a:endParaRPr>
          </a:p>
        </p:txBody>
      </p:sp>
      <p:sp>
        <p:nvSpPr>
          <p:cNvPr id="45" name="Ellipse 44">
            <a:extLst>
              <a:ext uri="{FF2B5EF4-FFF2-40B4-BE49-F238E27FC236}">
                <a16:creationId xmlns:a16="http://schemas.microsoft.com/office/drawing/2014/main" id="{D683D562-7254-4315-ADD4-027CE6F52D62}"/>
              </a:ext>
            </a:extLst>
          </p:cNvPr>
          <p:cNvSpPr>
            <a:spLocks noChangeAspect="1"/>
          </p:cNvSpPr>
          <p:nvPr/>
        </p:nvSpPr>
        <p:spPr bwMode="auto">
          <a:xfrm rot="13894594">
            <a:off x="6037236" y="4400460"/>
            <a:ext cx="324000" cy="324000"/>
          </a:xfrm>
          <a:prstGeom prst="ellipse">
            <a:avLst/>
          </a:prstGeom>
          <a:gradFill flip="none" rotWithShape="1">
            <a:gsLst>
              <a:gs pos="24000">
                <a:schemeClr val="bg1">
                  <a:lumMod val="95000"/>
                </a:schemeClr>
              </a:gs>
              <a:gs pos="53000">
                <a:schemeClr val="accent1">
                  <a:lumMod val="40000"/>
                  <a:lumOff val="60000"/>
                </a:schemeClr>
              </a:gs>
              <a:gs pos="81000">
                <a:schemeClr val="accent4"/>
              </a:gs>
            </a:gsLst>
            <a:path path="circle">
              <a:fillToRect l="50000" t="50000" r="50000" b="50000"/>
            </a:path>
            <a:tileRect/>
          </a:gradFill>
          <a:ln w="15875" cap="flat" cmpd="sng" algn="ctr">
            <a:solidFill>
              <a:srgbClr val="FFFFFF"/>
            </a:solid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GB" sz="1400" b="0" i="0" u="none" strike="noStrike" kern="0" cap="none" spc="0" normalizeH="0" baseline="0" noProof="0" dirty="0">
              <a:ln>
                <a:noFill/>
              </a:ln>
              <a:solidFill>
                <a:srgbClr val="FFFFFF"/>
              </a:solidFill>
              <a:effectLst/>
              <a:uLnTx/>
              <a:uFillTx/>
              <a:cs typeface="Arial" charset="0"/>
            </a:endParaRPr>
          </a:p>
        </p:txBody>
      </p:sp>
      <p:sp>
        <p:nvSpPr>
          <p:cNvPr id="46" name="Ellipse 45">
            <a:extLst>
              <a:ext uri="{FF2B5EF4-FFF2-40B4-BE49-F238E27FC236}">
                <a16:creationId xmlns:a16="http://schemas.microsoft.com/office/drawing/2014/main" id="{CD23C4BD-371A-4E3E-BC1F-E34EF0805A56}"/>
              </a:ext>
            </a:extLst>
          </p:cNvPr>
          <p:cNvSpPr>
            <a:spLocks noChangeAspect="1"/>
          </p:cNvSpPr>
          <p:nvPr/>
        </p:nvSpPr>
        <p:spPr bwMode="auto">
          <a:xfrm rot="13894594">
            <a:off x="3637455" y="4885864"/>
            <a:ext cx="324000" cy="324000"/>
          </a:xfrm>
          <a:prstGeom prst="ellipse">
            <a:avLst/>
          </a:prstGeom>
          <a:gradFill flip="none" rotWithShape="1">
            <a:gsLst>
              <a:gs pos="24000">
                <a:schemeClr val="bg1">
                  <a:lumMod val="95000"/>
                </a:schemeClr>
              </a:gs>
              <a:gs pos="53000">
                <a:schemeClr val="accent1">
                  <a:lumMod val="40000"/>
                  <a:lumOff val="60000"/>
                </a:schemeClr>
              </a:gs>
              <a:gs pos="81000">
                <a:schemeClr val="accent4"/>
              </a:gs>
            </a:gsLst>
            <a:path path="circle">
              <a:fillToRect l="50000" t="50000" r="50000" b="50000"/>
            </a:path>
            <a:tileRect/>
          </a:gradFill>
          <a:ln w="15875" cap="flat" cmpd="sng" algn="ctr">
            <a:solidFill>
              <a:srgbClr val="FFFFFF"/>
            </a:solid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GB" sz="1400" b="0" i="0" u="none" strike="noStrike" kern="0" cap="none" spc="0" normalizeH="0" baseline="0" noProof="0" dirty="0">
              <a:ln>
                <a:noFill/>
              </a:ln>
              <a:solidFill>
                <a:srgbClr val="FFFFFF"/>
              </a:solidFill>
              <a:effectLst/>
              <a:uLnTx/>
              <a:uFillTx/>
              <a:cs typeface="Arial" charset="0"/>
            </a:endParaRPr>
          </a:p>
        </p:txBody>
      </p:sp>
      <p:sp>
        <p:nvSpPr>
          <p:cNvPr id="47" name="Rectangle 46">
            <a:extLst>
              <a:ext uri="{FF2B5EF4-FFF2-40B4-BE49-F238E27FC236}">
                <a16:creationId xmlns:a16="http://schemas.microsoft.com/office/drawing/2014/main" id="{E33C48B9-2CE0-4E13-8A9A-715220C22E86}"/>
              </a:ext>
            </a:extLst>
          </p:cNvPr>
          <p:cNvSpPr/>
          <p:nvPr/>
        </p:nvSpPr>
        <p:spPr bwMode="auto">
          <a:xfrm>
            <a:off x="2681542" y="2281961"/>
            <a:ext cx="2549181" cy="529330"/>
          </a:xfrm>
          <a:prstGeom prst="rect">
            <a:avLst/>
          </a:pr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noAutofit/>
          </a:bodyPr>
          <a:lstStyle/>
          <a:p>
            <a:pPr algn="ctr" eaLnBrk="0" fontAlgn="base" hangingPunct="0">
              <a:spcAft>
                <a:spcPts val="600"/>
              </a:spcAft>
            </a:pPr>
            <a:r>
              <a:rPr lang="fr-FR" sz="2000" b="1" dirty="0">
                <a:solidFill>
                  <a:schemeClr val="accent5"/>
                </a:solidFill>
                <a:cs typeface="Calibri" panose="020F0502020204030204" pitchFamily="34" charset="0"/>
              </a:rPr>
              <a:t>19.000</a:t>
            </a:r>
            <a:r>
              <a:rPr lang="fr-FR" sz="2000" dirty="0">
                <a:solidFill>
                  <a:schemeClr val="accent5"/>
                </a:solidFill>
                <a:cs typeface="Calibri" panose="020F0502020204030204" pitchFamily="34" charset="0"/>
              </a:rPr>
              <a:t> </a:t>
            </a:r>
            <a:r>
              <a:rPr lang="fr-FR" sz="1000" dirty="0">
                <a:solidFill>
                  <a:schemeClr val="accent5"/>
                </a:solidFill>
                <a:cs typeface="Calibri" panose="020F0502020204030204" pitchFamily="34" charset="0"/>
              </a:rPr>
              <a:t>patients </a:t>
            </a:r>
            <a:br>
              <a:rPr lang="fr-FR" sz="1000" dirty="0">
                <a:solidFill>
                  <a:schemeClr val="accent5"/>
                </a:solidFill>
                <a:cs typeface="Calibri" panose="020F0502020204030204" pitchFamily="34" charset="0"/>
              </a:rPr>
            </a:br>
            <a:r>
              <a:rPr lang="fr-FR" sz="1000" i="1" dirty="0">
                <a:solidFill>
                  <a:schemeClr val="accent5"/>
                </a:solidFill>
                <a:cs typeface="Calibri" panose="020F0502020204030204" pitchFamily="34" charset="0"/>
              </a:rPr>
              <a:t>Staphylococcus aureus </a:t>
            </a:r>
            <a:r>
              <a:rPr lang="fr-FR" sz="1000" dirty="0">
                <a:solidFill>
                  <a:schemeClr val="accent5"/>
                </a:solidFill>
                <a:cs typeface="Calibri" panose="020F0502020204030204" pitchFamily="34" charset="0"/>
              </a:rPr>
              <a:t>résistant</a:t>
            </a:r>
          </a:p>
          <a:p>
            <a:pPr algn="ctr" eaLnBrk="0" fontAlgn="base" hangingPunct="0">
              <a:spcAft>
                <a:spcPts val="600"/>
              </a:spcAft>
            </a:pPr>
            <a:endParaRPr lang="fr-FR" sz="1000" dirty="0">
              <a:solidFill>
                <a:srgbClr val="000000"/>
              </a:solidFill>
              <a:cs typeface="Arial" charset="0"/>
            </a:endParaRPr>
          </a:p>
        </p:txBody>
      </p:sp>
      <p:sp>
        <p:nvSpPr>
          <p:cNvPr id="48" name="Rectangle 47">
            <a:extLst>
              <a:ext uri="{FF2B5EF4-FFF2-40B4-BE49-F238E27FC236}">
                <a16:creationId xmlns:a16="http://schemas.microsoft.com/office/drawing/2014/main" id="{A74CAEEC-744B-4C14-A4C6-715AD14A7991}"/>
              </a:ext>
            </a:extLst>
          </p:cNvPr>
          <p:cNvSpPr/>
          <p:nvPr/>
        </p:nvSpPr>
        <p:spPr bwMode="auto">
          <a:xfrm>
            <a:off x="2594958" y="3336149"/>
            <a:ext cx="2630993" cy="529330"/>
          </a:xfrm>
          <a:prstGeom prst="rect">
            <a:avLst/>
          </a:pr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noAutofit/>
          </a:bodyPr>
          <a:lstStyle/>
          <a:p>
            <a:pPr algn="ctr" eaLnBrk="0" fontAlgn="base" hangingPunct="0">
              <a:spcAft>
                <a:spcPts val="600"/>
              </a:spcAft>
            </a:pPr>
            <a:r>
              <a:rPr lang="fr-FR" sz="2000" b="1" dirty="0">
                <a:solidFill>
                  <a:schemeClr val="accent5"/>
                </a:solidFill>
                <a:cs typeface="Calibri" panose="020F0502020204030204" pitchFamily="34" charset="0"/>
              </a:rPr>
              <a:t>4.500</a:t>
            </a:r>
            <a:r>
              <a:rPr lang="fr-FR" sz="2000" dirty="0">
                <a:solidFill>
                  <a:schemeClr val="accent5"/>
                </a:solidFill>
                <a:cs typeface="Calibri" panose="020F0502020204030204" pitchFamily="34" charset="0"/>
              </a:rPr>
              <a:t> </a:t>
            </a:r>
            <a:r>
              <a:rPr lang="fr-FR" sz="1000" dirty="0">
                <a:solidFill>
                  <a:schemeClr val="accent5"/>
                </a:solidFill>
                <a:cs typeface="Calibri" panose="020F0502020204030204" pitchFamily="34" charset="0"/>
              </a:rPr>
              <a:t>patients</a:t>
            </a:r>
            <a:br>
              <a:rPr lang="fr-FR" sz="1000" dirty="0">
                <a:solidFill>
                  <a:schemeClr val="accent5"/>
                </a:solidFill>
                <a:cs typeface="Calibri" panose="020F0502020204030204" pitchFamily="34" charset="0"/>
              </a:rPr>
            </a:br>
            <a:r>
              <a:rPr lang="fr-FR" sz="1000" i="1" dirty="0">
                <a:solidFill>
                  <a:schemeClr val="accent5"/>
                </a:solidFill>
                <a:cs typeface="Calibri" panose="020F0502020204030204" pitchFamily="34" charset="0"/>
              </a:rPr>
              <a:t>Pseudomonas aeruginosa </a:t>
            </a:r>
            <a:r>
              <a:rPr lang="fr-FR" sz="1000" dirty="0">
                <a:solidFill>
                  <a:schemeClr val="accent5"/>
                </a:solidFill>
                <a:cs typeface="Calibri" panose="020F0502020204030204" pitchFamily="34" charset="0"/>
              </a:rPr>
              <a:t>résistant</a:t>
            </a:r>
          </a:p>
          <a:p>
            <a:pPr algn="ctr" eaLnBrk="0" fontAlgn="base" hangingPunct="0">
              <a:spcAft>
                <a:spcPts val="600"/>
              </a:spcAft>
            </a:pPr>
            <a:endParaRPr lang="fr-FR" sz="1000" dirty="0">
              <a:solidFill>
                <a:srgbClr val="000000"/>
              </a:solidFill>
              <a:cs typeface="Arial" charset="0"/>
            </a:endParaRPr>
          </a:p>
        </p:txBody>
      </p:sp>
      <p:pic>
        <p:nvPicPr>
          <p:cNvPr id="60" name="Picture 4" descr="Résultat de recherche d'images pour &quot;ansm logo&quot;">
            <a:extLst>
              <a:ext uri="{FF2B5EF4-FFF2-40B4-BE49-F238E27FC236}">
                <a16:creationId xmlns:a16="http://schemas.microsoft.com/office/drawing/2014/main" id="{5270FD4E-35C0-4BE4-8213-E30680DCD2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7479" y="4626205"/>
            <a:ext cx="1410128" cy="328880"/>
          </a:xfrm>
          <a:prstGeom prst="rect">
            <a:avLst/>
          </a:prstGeom>
          <a:noFill/>
          <a:extLst>
            <a:ext uri="{909E8E84-426E-40DD-AFC4-6F175D3DCCD1}">
              <a14:hiddenFill xmlns:a14="http://schemas.microsoft.com/office/drawing/2010/main">
                <a:solidFill>
                  <a:srgbClr val="FFFFFF"/>
                </a:solidFill>
              </a14:hiddenFill>
            </a:ext>
          </a:extLst>
        </p:spPr>
      </p:pic>
      <p:grpSp>
        <p:nvGrpSpPr>
          <p:cNvPr id="67" name="Groupe 66">
            <a:extLst>
              <a:ext uri="{FF2B5EF4-FFF2-40B4-BE49-F238E27FC236}">
                <a16:creationId xmlns:a16="http://schemas.microsoft.com/office/drawing/2014/main" id="{718C1AD5-835D-4A9C-92E3-C0DE1016C2AA}"/>
              </a:ext>
            </a:extLst>
          </p:cNvPr>
          <p:cNvGrpSpPr/>
          <p:nvPr/>
        </p:nvGrpSpPr>
        <p:grpSpPr>
          <a:xfrm>
            <a:off x="734283" y="2219410"/>
            <a:ext cx="1953043" cy="2065145"/>
            <a:chOff x="1571206" y="2042517"/>
            <a:chExt cx="1953043" cy="2065145"/>
          </a:xfrm>
        </p:grpSpPr>
        <p:grpSp>
          <p:nvGrpSpPr>
            <p:cNvPr id="68" name="Groupe 67">
              <a:extLst>
                <a:ext uri="{FF2B5EF4-FFF2-40B4-BE49-F238E27FC236}">
                  <a16:creationId xmlns:a16="http://schemas.microsoft.com/office/drawing/2014/main" id="{F5F94D33-0A1B-484D-8C46-120B2550EF0B}"/>
                </a:ext>
              </a:extLst>
            </p:cNvPr>
            <p:cNvGrpSpPr/>
            <p:nvPr/>
          </p:nvGrpSpPr>
          <p:grpSpPr>
            <a:xfrm>
              <a:off x="1571206" y="2042517"/>
              <a:ext cx="1953043" cy="2065145"/>
              <a:chOff x="6369125" y="3012293"/>
              <a:chExt cx="2405539" cy="2543612"/>
            </a:xfrm>
          </p:grpSpPr>
          <p:sp>
            <p:nvSpPr>
              <p:cNvPr id="70" name="Freeform 631">
                <a:extLst>
                  <a:ext uri="{FF2B5EF4-FFF2-40B4-BE49-F238E27FC236}">
                    <a16:creationId xmlns:a16="http://schemas.microsoft.com/office/drawing/2014/main" id="{61DDCE83-E656-4AE3-BBC4-A1E8D26C589F}"/>
                  </a:ext>
                </a:extLst>
              </p:cNvPr>
              <p:cNvSpPr>
                <a:spLocks/>
              </p:cNvSpPr>
              <p:nvPr/>
            </p:nvSpPr>
            <p:spPr bwMode="auto">
              <a:xfrm>
                <a:off x="8565751" y="5062514"/>
                <a:ext cx="208913" cy="343744"/>
              </a:xfrm>
              <a:custGeom>
                <a:avLst/>
                <a:gdLst>
                  <a:gd name="T0" fmla="*/ 181969104 w 237"/>
                  <a:gd name="T1" fmla="*/ 0 h 389"/>
                  <a:gd name="T2" fmla="*/ 181969104 w 237"/>
                  <a:gd name="T3" fmla="*/ 121911078 h 389"/>
                  <a:gd name="T4" fmla="*/ 196240834 w 237"/>
                  <a:gd name="T5" fmla="*/ 136253974 h 389"/>
                  <a:gd name="T6" fmla="*/ 196240834 w 237"/>
                  <a:gd name="T7" fmla="*/ 212447551 h 389"/>
                  <a:gd name="T8" fmla="*/ 211405079 w 237"/>
                  <a:gd name="T9" fmla="*/ 227687024 h 389"/>
                  <a:gd name="T10" fmla="*/ 181969104 w 237"/>
                  <a:gd name="T11" fmla="*/ 288642134 h 389"/>
                  <a:gd name="T12" fmla="*/ 166804860 w 237"/>
                  <a:gd name="T13" fmla="*/ 334358659 h 389"/>
                  <a:gd name="T14" fmla="*/ 151640615 w 237"/>
                  <a:gd name="T15" fmla="*/ 348701526 h 389"/>
                  <a:gd name="T16" fmla="*/ 121313041 w 237"/>
                  <a:gd name="T17" fmla="*/ 288642134 h 389"/>
                  <a:gd name="T18" fmla="*/ 106148797 w 237"/>
                  <a:gd name="T19" fmla="*/ 242925550 h 389"/>
                  <a:gd name="T20" fmla="*/ 45491804 w 237"/>
                  <a:gd name="T21" fmla="*/ 197209025 h 389"/>
                  <a:gd name="T22" fmla="*/ 0 w 237"/>
                  <a:gd name="T23" fmla="*/ 197209025 h 389"/>
                  <a:gd name="T24" fmla="*/ 30328496 w 237"/>
                  <a:gd name="T25" fmla="*/ 166731026 h 389"/>
                  <a:gd name="T26" fmla="*/ 30328496 w 237"/>
                  <a:gd name="T27" fmla="*/ 136253974 h 389"/>
                  <a:gd name="T28" fmla="*/ 90984552 w 237"/>
                  <a:gd name="T29" fmla="*/ 121911078 h 389"/>
                  <a:gd name="T30" fmla="*/ 106148797 w 237"/>
                  <a:gd name="T31" fmla="*/ 91433080 h 389"/>
                  <a:gd name="T32" fmla="*/ 151640615 w 237"/>
                  <a:gd name="T33" fmla="*/ 91433080 h 389"/>
                  <a:gd name="T34" fmla="*/ 151640615 w 237"/>
                  <a:gd name="T35" fmla="*/ 15238530 h 389"/>
                  <a:gd name="T36" fmla="*/ 181969104 w 237"/>
                  <a:gd name="T37" fmla="*/ 0 h 3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7"/>
                  <a:gd name="T58" fmla="*/ 0 h 389"/>
                  <a:gd name="T59" fmla="*/ 237 w 237"/>
                  <a:gd name="T60" fmla="*/ 389 h 3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7" h="389">
                    <a:moveTo>
                      <a:pt x="204" y="0"/>
                    </a:moveTo>
                    <a:lnTo>
                      <a:pt x="204" y="136"/>
                    </a:lnTo>
                    <a:lnTo>
                      <a:pt x="220" y="152"/>
                    </a:lnTo>
                    <a:lnTo>
                      <a:pt x="220" y="237"/>
                    </a:lnTo>
                    <a:lnTo>
                      <a:pt x="237" y="254"/>
                    </a:lnTo>
                    <a:lnTo>
                      <a:pt x="204" y="322"/>
                    </a:lnTo>
                    <a:lnTo>
                      <a:pt x="187" y="373"/>
                    </a:lnTo>
                    <a:lnTo>
                      <a:pt x="170" y="389"/>
                    </a:lnTo>
                    <a:lnTo>
                      <a:pt x="136" y="322"/>
                    </a:lnTo>
                    <a:lnTo>
                      <a:pt x="119" y="271"/>
                    </a:lnTo>
                    <a:lnTo>
                      <a:pt x="51" y="220"/>
                    </a:lnTo>
                    <a:lnTo>
                      <a:pt x="0" y="220"/>
                    </a:lnTo>
                    <a:lnTo>
                      <a:pt x="34" y="186"/>
                    </a:lnTo>
                    <a:lnTo>
                      <a:pt x="34" y="152"/>
                    </a:lnTo>
                    <a:lnTo>
                      <a:pt x="102" y="136"/>
                    </a:lnTo>
                    <a:lnTo>
                      <a:pt x="119" y="102"/>
                    </a:lnTo>
                    <a:lnTo>
                      <a:pt x="170" y="102"/>
                    </a:lnTo>
                    <a:lnTo>
                      <a:pt x="170" y="17"/>
                    </a:lnTo>
                    <a:lnTo>
                      <a:pt x="204" y="0"/>
                    </a:lnTo>
                    <a:close/>
                  </a:path>
                </a:pathLst>
              </a:custGeom>
              <a:solidFill>
                <a:schemeClr val="bg2">
                  <a:lumMod val="60000"/>
                  <a:lumOff val="40000"/>
                </a:schemeClr>
              </a:solidFill>
              <a:ln w="6350" cmpd="sng">
                <a:noFill/>
                <a:round/>
                <a:headEnd/>
                <a:tailEnd/>
              </a:ln>
            </p:spPr>
            <p:txBody>
              <a:bodyPr/>
              <a:lstStyle/>
              <a:p>
                <a:pPr fontAlgn="base">
                  <a:spcBef>
                    <a:spcPct val="0"/>
                  </a:spcBef>
                  <a:spcAft>
                    <a:spcPct val="0"/>
                  </a:spcAft>
                </a:pPr>
                <a:endParaRPr lang="en-US" sz="1000" kern="0">
                  <a:solidFill>
                    <a:srgbClr val="000000"/>
                  </a:solidFill>
                  <a:cs typeface="Arial" charset="0"/>
                </a:endParaRPr>
              </a:p>
            </p:txBody>
          </p:sp>
          <p:sp>
            <p:nvSpPr>
              <p:cNvPr id="71" name="Freeform 634">
                <a:extLst>
                  <a:ext uri="{FF2B5EF4-FFF2-40B4-BE49-F238E27FC236}">
                    <a16:creationId xmlns:a16="http://schemas.microsoft.com/office/drawing/2014/main" id="{10E0D0AA-6628-440D-B7F5-B474E23ED976}"/>
                  </a:ext>
                </a:extLst>
              </p:cNvPr>
              <p:cNvSpPr>
                <a:spLocks/>
              </p:cNvSpPr>
              <p:nvPr/>
            </p:nvSpPr>
            <p:spPr bwMode="auto">
              <a:xfrm>
                <a:off x="8565751" y="5256611"/>
                <a:ext cx="179280" cy="299294"/>
              </a:xfrm>
              <a:custGeom>
                <a:avLst/>
                <a:gdLst>
                  <a:gd name="T0" fmla="*/ 0 w 204"/>
                  <a:gd name="T1" fmla="*/ 0 h 339"/>
                  <a:gd name="T2" fmla="*/ 30145416 w 204"/>
                  <a:gd name="T3" fmla="*/ 15211723 h 339"/>
                  <a:gd name="T4" fmla="*/ 30145416 w 204"/>
                  <a:gd name="T5" fmla="*/ 30423446 h 339"/>
                  <a:gd name="T6" fmla="*/ 0 w 204"/>
                  <a:gd name="T7" fmla="*/ 30423446 h 339"/>
                  <a:gd name="T8" fmla="*/ 0 w 204"/>
                  <a:gd name="T9" fmla="*/ 76058626 h 339"/>
                  <a:gd name="T10" fmla="*/ 30145416 w 204"/>
                  <a:gd name="T11" fmla="*/ 91270345 h 339"/>
                  <a:gd name="T12" fmla="*/ 30145416 w 204"/>
                  <a:gd name="T13" fmla="*/ 106482064 h 339"/>
                  <a:gd name="T14" fmla="*/ 15072237 w 204"/>
                  <a:gd name="T15" fmla="*/ 106482064 h 339"/>
                  <a:gd name="T16" fmla="*/ 15072237 w 204"/>
                  <a:gd name="T17" fmla="*/ 136905532 h 339"/>
                  <a:gd name="T18" fmla="*/ 30145416 w 204"/>
                  <a:gd name="T19" fmla="*/ 136905532 h 339"/>
                  <a:gd name="T20" fmla="*/ 30145416 w 204"/>
                  <a:gd name="T21" fmla="*/ 151223335 h 339"/>
                  <a:gd name="T22" fmla="*/ 15072237 w 204"/>
                  <a:gd name="T23" fmla="*/ 181646773 h 339"/>
                  <a:gd name="T24" fmla="*/ 60289891 w 204"/>
                  <a:gd name="T25" fmla="*/ 181646773 h 339"/>
                  <a:gd name="T26" fmla="*/ 60289891 w 204"/>
                  <a:gd name="T27" fmla="*/ 196858492 h 339"/>
                  <a:gd name="T28" fmla="*/ 45217658 w 204"/>
                  <a:gd name="T29" fmla="*/ 212070212 h 339"/>
                  <a:gd name="T30" fmla="*/ 45217658 w 204"/>
                  <a:gd name="T31" fmla="*/ 227281931 h 339"/>
                  <a:gd name="T32" fmla="*/ 90435315 w 204"/>
                  <a:gd name="T33" fmla="*/ 242493650 h 339"/>
                  <a:gd name="T34" fmla="*/ 150725221 w 204"/>
                  <a:gd name="T35" fmla="*/ 303340586 h 339"/>
                  <a:gd name="T36" fmla="*/ 150725221 w 204"/>
                  <a:gd name="T37" fmla="*/ 242493650 h 339"/>
                  <a:gd name="T38" fmla="*/ 165797455 w 204"/>
                  <a:gd name="T39" fmla="*/ 196858492 h 339"/>
                  <a:gd name="T40" fmla="*/ 180869689 w 204"/>
                  <a:gd name="T41" fmla="*/ 166435054 h 339"/>
                  <a:gd name="T42" fmla="*/ 180869689 w 204"/>
                  <a:gd name="T43" fmla="*/ 91270345 h 339"/>
                  <a:gd name="T44" fmla="*/ 165797455 w 204"/>
                  <a:gd name="T45" fmla="*/ 136905532 h 339"/>
                  <a:gd name="T46" fmla="*/ 150725221 w 204"/>
                  <a:gd name="T47" fmla="*/ 151223335 h 339"/>
                  <a:gd name="T48" fmla="*/ 120579783 w 204"/>
                  <a:gd name="T49" fmla="*/ 91270345 h 339"/>
                  <a:gd name="T50" fmla="*/ 105507549 w 204"/>
                  <a:gd name="T51" fmla="*/ 45635172 h 339"/>
                  <a:gd name="T52" fmla="*/ 45217658 w 204"/>
                  <a:gd name="T53" fmla="*/ 0 h 339"/>
                  <a:gd name="T54" fmla="*/ 0 w 204"/>
                  <a:gd name="T55" fmla="*/ 0 h 3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4"/>
                  <a:gd name="T85" fmla="*/ 0 h 339"/>
                  <a:gd name="T86" fmla="*/ 204 w 204"/>
                  <a:gd name="T87" fmla="*/ 339 h 3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4" h="339">
                    <a:moveTo>
                      <a:pt x="0" y="0"/>
                    </a:moveTo>
                    <a:lnTo>
                      <a:pt x="34" y="17"/>
                    </a:lnTo>
                    <a:lnTo>
                      <a:pt x="34" y="34"/>
                    </a:lnTo>
                    <a:lnTo>
                      <a:pt x="0" y="34"/>
                    </a:lnTo>
                    <a:lnTo>
                      <a:pt x="0" y="85"/>
                    </a:lnTo>
                    <a:lnTo>
                      <a:pt x="34" y="102"/>
                    </a:lnTo>
                    <a:lnTo>
                      <a:pt x="34" y="119"/>
                    </a:lnTo>
                    <a:lnTo>
                      <a:pt x="17" y="119"/>
                    </a:lnTo>
                    <a:lnTo>
                      <a:pt x="17" y="153"/>
                    </a:lnTo>
                    <a:lnTo>
                      <a:pt x="34" y="153"/>
                    </a:lnTo>
                    <a:lnTo>
                      <a:pt x="34" y="169"/>
                    </a:lnTo>
                    <a:lnTo>
                      <a:pt x="17" y="203"/>
                    </a:lnTo>
                    <a:lnTo>
                      <a:pt x="68" y="203"/>
                    </a:lnTo>
                    <a:lnTo>
                      <a:pt x="68" y="220"/>
                    </a:lnTo>
                    <a:lnTo>
                      <a:pt x="51" y="237"/>
                    </a:lnTo>
                    <a:lnTo>
                      <a:pt x="51" y="254"/>
                    </a:lnTo>
                    <a:lnTo>
                      <a:pt x="102" y="271"/>
                    </a:lnTo>
                    <a:lnTo>
                      <a:pt x="170" y="339"/>
                    </a:lnTo>
                    <a:lnTo>
                      <a:pt x="170" y="271"/>
                    </a:lnTo>
                    <a:lnTo>
                      <a:pt x="187" y="220"/>
                    </a:lnTo>
                    <a:lnTo>
                      <a:pt x="204" y="186"/>
                    </a:lnTo>
                    <a:lnTo>
                      <a:pt x="204" y="102"/>
                    </a:lnTo>
                    <a:lnTo>
                      <a:pt x="187" y="153"/>
                    </a:lnTo>
                    <a:lnTo>
                      <a:pt x="170" y="169"/>
                    </a:lnTo>
                    <a:lnTo>
                      <a:pt x="136" y="102"/>
                    </a:lnTo>
                    <a:lnTo>
                      <a:pt x="119" y="51"/>
                    </a:lnTo>
                    <a:lnTo>
                      <a:pt x="51" y="0"/>
                    </a:lnTo>
                    <a:lnTo>
                      <a:pt x="0" y="0"/>
                    </a:lnTo>
                    <a:close/>
                  </a:path>
                </a:pathLst>
              </a:custGeom>
              <a:solidFill>
                <a:schemeClr val="bg2">
                  <a:lumMod val="60000"/>
                  <a:lumOff val="40000"/>
                </a:schemeClr>
              </a:solidFill>
              <a:ln w="6350" cmpd="sng">
                <a:noFill/>
                <a:round/>
                <a:headEnd/>
                <a:tailEnd/>
              </a:ln>
            </p:spPr>
            <p:txBody>
              <a:bodyPr/>
              <a:lstStyle/>
              <a:p>
                <a:pPr fontAlgn="base">
                  <a:spcBef>
                    <a:spcPct val="0"/>
                  </a:spcBef>
                  <a:spcAft>
                    <a:spcPct val="0"/>
                  </a:spcAft>
                </a:pPr>
                <a:endParaRPr lang="en-US" sz="1000" kern="0">
                  <a:solidFill>
                    <a:srgbClr val="000000"/>
                  </a:solidFill>
                  <a:cs typeface="Arial" charset="0"/>
                </a:endParaRPr>
              </a:p>
            </p:txBody>
          </p:sp>
          <p:sp>
            <p:nvSpPr>
              <p:cNvPr id="72" name="Freeform 104">
                <a:extLst>
                  <a:ext uri="{FF2B5EF4-FFF2-40B4-BE49-F238E27FC236}">
                    <a16:creationId xmlns:a16="http://schemas.microsoft.com/office/drawing/2014/main" id="{E78B5DC1-17B5-47B5-8CEA-744A2905A8BB}"/>
                  </a:ext>
                </a:extLst>
              </p:cNvPr>
              <p:cNvSpPr>
                <a:spLocks/>
              </p:cNvSpPr>
              <p:nvPr/>
            </p:nvSpPr>
            <p:spPr bwMode="gray">
              <a:xfrm>
                <a:off x="6369125" y="3012293"/>
                <a:ext cx="2258040" cy="2277302"/>
              </a:xfrm>
              <a:custGeom>
                <a:avLst/>
                <a:gdLst>
                  <a:gd name="T0" fmla="*/ 1044994016 w 5329"/>
                  <a:gd name="T1" fmla="*/ 445813485 h 5377"/>
                  <a:gd name="T2" fmla="*/ 1053650828 w 5329"/>
                  <a:gd name="T3" fmla="*/ 339353449 h 5377"/>
                  <a:gd name="T4" fmla="*/ 1036337205 w 5329"/>
                  <a:gd name="T5" fmla="*/ 242160099 h 5377"/>
                  <a:gd name="T6" fmla="*/ 894737636 w 5329"/>
                  <a:gd name="T7" fmla="*/ 204065023 h 5377"/>
                  <a:gd name="T8" fmla="*/ 803635454 w 5329"/>
                  <a:gd name="T9" fmla="*/ 134876391 h 5377"/>
                  <a:gd name="T10" fmla="*/ 733969186 w 5329"/>
                  <a:gd name="T11" fmla="*/ 94928551 h 5377"/>
                  <a:gd name="T12" fmla="*/ 626378293 w 5329"/>
                  <a:gd name="T13" fmla="*/ 30476030 h 5377"/>
                  <a:gd name="T14" fmla="*/ 541253433 w 5329"/>
                  <a:gd name="T15" fmla="*/ 43860791 h 5377"/>
                  <a:gd name="T16" fmla="*/ 542490120 w 5329"/>
                  <a:gd name="T17" fmla="*/ 111196190 h 5377"/>
                  <a:gd name="T18" fmla="*/ 501679891 w 5329"/>
                  <a:gd name="T19" fmla="*/ 143525027 h 5377"/>
                  <a:gd name="T20" fmla="*/ 415112116 w 5329"/>
                  <a:gd name="T21" fmla="*/ 192327946 h 5377"/>
                  <a:gd name="T22" fmla="*/ 371622398 w 5329"/>
                  <a:gd name="T23" fmla="*/ 216420152 h 5377"/>
                  <a:gd name="T24" fmla="*/ 302368359 w 5329"/>
                  <a:gd name="T25" fmla="*/ 189856647 h 5377"/>
                  <a:gd name="T26" fmla="*/ 248984688 w 5329"/>
                  <a:gd name="T27" fmla="*/ 163705177 h 5377"/>
                  <a:gd name="T28" fmla="*/ 269183915 w 5329"/>
                  <a:gd name="T29" fmla="*/ 218685433 h 5377"/>
                  <a:gd name="T30" fmla="*/ 277840726 w 5329"/>
                  <a:gd name="T31" fmla="*/ 263781462 h 5377"/>
                  <a:gd name="T32" fmla="*/ 250221375 w 5329"/>
                  <a:gd name="T33" fmla="*/ 297757953 h 5377"/>
                  <a:gd name="T34" fmla="*/ 215388411 w 5329"/>
                  <a:gd name="T35" fmla="*/ 293845443 h 5377"/>
                  <a:gd name="T36" fmla="*/ 169425318 w 5329"/>
                  <a:gd name="T37" fmla="*/ 295904707 h 5377"/>
                  <a:gd name="T38" fmla="*/ 131912468 w 5329"/>
                  <a:gd name="T39" fmla="*/ 268517587 h 5377"/>
                  <a:gd name="T40" fmla="*/ 99759022 w 5329"/>
                  <a:gd name="T41" fmla="*/ 284785226 h 5377"/>
                  <a:gd name="T42" fmla="*/ 48642597 w 5329"/>
                  <a:gd name="T43" fmla="*/ 285608841 h 5377"/>
                  <a:gd name="T44" fmla="*/ 3710063 w 5329"/>
                  <a:gd name="T45" fmla="*/ 296316741 h 5377"/>
                  <a:gd name="T46" fmla="*/ 28237702 w 5329"/>
                  <a:gd name="T47" fmla="*/ 323086263 h 5377"/>
                  <a:gd name="T48" fmla="*/ 23084838 w 5329"/>
                  <a:gd name="T49" fmla="*/ 326792756 h 5377"/>
                  <a:gd name="T50" fmla="*/ 31329428 w 5329"/>
                  <a:gd name="T51" fmla="*/ 338941868 h 5377"/>
                  <a:gd name="T52" fmla="*/ 20611463 w 5329"/>
                  <a:gd name="T53" fmla="*/ 366328988 h 5377"/>
                  <a:gd name="T54" fmla="*/ 55032148 w 5329"/>
                  <a:gd name="T55" fmla="*/ 385273489 h 5377"/>
                  <a:gd name="T56" fmla="*/ 117278306 w 5329"/>
                  <a:gd name="T57" fmla="*/ 405453185 h 5377"/>
                  <a:gd name="T58" fmla="*/ 144897685 w 5329"/>
                  <a:gd name="T59" fmla="*/ 427281018 h 5377"/>
                  <a:gd name="T60" fmla="*/ 170249322 w 5329"/>
                  <a:gd name="T61" fmla="*/ 427692599 h 5377"/>
                  <a:gd name="T62" fmla="*/ 180555051 w 5329"/>
                  <a:gd name="T63" fmla="*/ 437576884 h 5377"/>
                  <a:gd name="T64" fmla="*/ 187562946 w 5329"/>
                  <a:gd name="T65" fmla="*/ 462081125 h 5377"/>
                  <a:gd name="T66" fmla="*/ 235793753 w 5329"/>
                  <a:gd name="T67" fmla="*/ 469082077 h 5377"/>
                  <a:gd name="T68" fmla="*/ 210235547 w 5329"/>
                  <a:gd name="T69" fmla="*/ 485349830 h 5377"/>
                  <a:gd name="T70" fmla="*/ 238679414 w 5329"/>
                  <a:gd name="T71" fmla="*/ 557009307 h 5377"/>
                  <a:gd name="T72" fmla="*/ 289589256 w 5329"/>
                  <a:gd name="T73" fmla="*/ 598193222 h 5377"/>
                  <a:gd name="T74" fmla="*/ 305047848 w 5329"/>
                  <a:gd name="T75" fmla="*/ 635258609 h 5377"/>
                  <a:gd name="T76" fmla="*/ 303192817 w 5329"/>
                  <a:gd name="T77" fmla="*/ 683237459 h 5377"/>
                  <a:gd name="T78" fmla="*/ 337201266 w 5329"/>
                  <a:gd name="T79" fmla="*/ 752014057 h 5377"/>
                  <a:gd name="T80" fmla="*/ 294742120 w 5329"/>
                  <a:gd name="T81" fmla="*/ 697033801 h 5377"/>
                  <a:gd name="T82" fmla="*/ 282581361 w 5329"/>
                  <a:gd name="T83" fmla="*/ 811730439 h 5377"/>
                  <a:gd name="T84" fmla="*/ 250427490 w 5329"/>
                  <a:gd name="T85" fmla="*/ 943518331 h 5377"/>
                  <a:gd name="T86" fmla="*/ 268771686 w 5329"/>
                  <a:gd name="T87" fmla="*/ 1000351607 h 5377"/>
                  <a:gd name="T88" fmla="*/ 387904994 w 5329"/>
                  <a:gd name="T89" fmla="*/ 1059656408 h 5377"/>
                  <a:gd name="T90" fmla="*/ 510542817 w 5329"/>
                  <a:gd name="T91" fmla="*/ 1064392080 h 5377"/>
                  <a:gd name="T92" fmla="*/ 631943386 w 5329"/>
                  <a:gd name="T93" fmla="*/ 1101251904 h 5377"/>
                  <a:gd name="T94" fmla="*/ 669043553 w 5329"/>
                  <a:gd name="T95" fmla="*/ 1009823858 h 5377"/>
                  <a:gd name="T96" fmla="*/ 710678695 w 5329"/>
                  <a:gd name="T97" fmla="*/ 986966846 h 5377"/>
                  <a:gd name="T98" fmla="*/ 742625998 w 5329"/>
                  <a:gd name="T99" fmla="*/ 961639444 h 5377"/>
                  <a:gd name="T100" fmla="*/ 805284370 w 5329"/>
                  <a:gd name="T101" fmla="*/ 955667670 h 5377"/>
                  <a:gd name="T102" fmla="*/ 811261693 w 5329"/>
                  <a:gd name="T103" fmla="*/ 958550095 h 5377"/>
                  <a:gd name="T104" fmla="*/ 817445129 w 5329"/>
                  <a:gd name="T105" fmla="*/ 970699661 h 5377"/>
                  <a:gd name="T106" fmla="*/ 854339636 w 5329"/>
                  <a:gd name="T107" fmla="*/ 975847366 h 5377"/>
                  <a:gd name="T108" fmla="*/ 907722853 w 5329"/>
                  <a:gd name="T109" fmla="*/ 993968706 h 5377"/>
                  <a:gd name="T110" fmla="*/ 946884166 w 5329"/>
                  <a:gd name="T111" fmla="*/ 1001998837 h 5377"/>
                  <a:gd name="T112" fmla="*/ 988519534 w 5329"/>
                  <a:gd name="T113" fmla="*/ 991291391 h 5377"/>
                  <a:gd name="T114" fmla="*/ 1024794789 w 5329"/>
                  <a:gd name="T115" fmla="*/ 953402389 h 5377"/>
                  <a:gd name="T116" fmla="*/ 1074262284 w 5329"/>
                  <a:gd name="T117" fmla="*/ 912630735 h 5377"/>
                  <a:gd name="T118" fmla="*/ 1017374665 w 5329"/>
                  <a:gd name="T119" fmla="*/ 835411065 h 5377"/>
                  <a:gd name="T120" fmla="*/ 1012634030 w 5329"/>
                  <a:gd name="T121" fmla="*/ 735746417 h 5377"/>
                  <a:gd name="T122" fmla="*/ 997588575 w 5329"/>
                  <a:gd name="T123" fmla="*/ 611165948 h 5377"/>
                  <a:gd name="T124" fmla="*/ 938227354 w 5329"/>
                  <a:gd name="T125" fmla="*/ 611165948 h 537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329"/>
                  <a:gd name="T190" fmla="*/ 0 h 5377"/>
                  <a:gd name="T191" fmla="*/ 5329 w 5329"/>
                  <a:gd name="T192" fmla="*/ 5377 h 537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329" h="5377">
                    <a:moveTo>
                      <a:pt x="4529" y="2816"/>
                    </a:moveTo>
                    <a:lnTo>
                      <a:pt x="4540" y="2789"/>
                    </a:lnTo>
                    <a:lnTo>
                      <a:pt x="4554" y="2768"/>
                    </a:lnTo>
                    <a:lnTo>
                      <a:pt x="4561" y="2751"/>
                    </a:lnTo>
                    <a:lnTo>
                      <a:pt x="4559" y="2743"/>
                    </a:lnTo>
                    <a:lnTo>
                      <a:pt x="4559" y="2741"/>
                    </a:lnTo>
                    <a:lnTo>
                      <a:pt x="4556" y="2734"/>
                    </a:lnTo>
                    <a:lnTo>
                      <a:pt x="4556" y="2722"/>
                    </a:lnTo>
                    <a:lnTo>
                      <a:pt x="4561" y="2711"/>
                    </a:lnTo>
                    <a:lnTo>
                      <a:pt x="4569" y="2695"/>
                    </a:lnTo>
                    <a:lnTo>
                      <a:pt x="4575" y="2682"/>
                    </a:lnTo>
                    <a:lnTo>
                      <a:pt x="4581" y="2674"/>
                    </a:lnTo>
                    <a:lnTo>
                      <a:pt x="4592" y="2661"/>
                    </a:lnTo>
                    <a:lnTo>
                      <a:pt x="4613" y="2639"/>
                    </a:lnTo>
                    <a:lnTo>
                      <a:pt x="4629" y="2622"/>
                    </a:lnTo>
                    <a:lnTo>
                      <a:pt x="4644" y="2611"/>
                    </a:lnTo>
                    <a:lnTo>
                      <a:pt x="4671" y="2591"/>
                    </a:lnTo>
                    <a:lnTo>
                      <a:pt x="4702" y="2565"/>
                    </a:lnTo>
                    <a:lnTo>
                      <a:pt x="4719" y="2540"/>
                    </a:lnTo>
                    <a:lnTo>
                      <a:pt x="4717" y="2515"/>
                    </a:lnTo>
                    <a:lnTo>
                      <a:pt x="4715" y="2484"/>
                    </a:lnTo>
                    <a:lnTo>
                      <a:pt x="4726" y="2465"/>
                    </a:lnTo>
                    <a:lnTo>
                      <a:pt x="4750" y="2455"/>
                    </a:lnTo>
                    <a:lnTo>
                      <a:pt x="4767" y="2440"/>
                    </a:lnTo>
                    <a:lnTo>
                      <a:pt x="4776" y="2420"/>
                    </a:lnTo>
                    <a:lnTo>
                      <a:pt x="4774" y="2403"/>
                    </a:lnTo>
                    <a:lnTo>
                      <a:pt x="4776" y="2392"/>
                    </a:lnTo>
                    <a:lnTo>
                      <a:pt x="4788" y="2376"/>
                    </a:lnTo>
                    <a:lnTo>
                      <a:pt x="4803" y="2361"/>
                    </a:lnTo>
                    <a:lnTo>
                      <a:pt x="4815" y="2344"/>
                    </a:lnTo>
                    <a:lnTo>
                      <a:pt x="4834" y="2321"/>
                    </a:lnTo>
                    <a:lnTo>
                      <a:pt x="4865" y="2290"/>
                    </a:lnTo>
                    <a:lnTo>
                      <a:pt x="4901" y="2259"/>
                    </a:lnTo>
                    <a:lnTo>
                      <a:pt x="4938" y="2230"/>
                    </a:lnTo>
                    <a:lnTo>
                      <a:pt x="4943" y="2219"/>
                    </a:lnTo>
                    <a:lnTo>
                      <a:pt x="4943" y="2207"/>
                    </a:lnTo>
                    <a:lnTo>
                      <a:pt x="4938" y="2201"/>
                    </a:lnTo>
                    <a:lnTo>
                      <a:pt x="4913" y="2203"/>
                    </a:lnTo>
                    <a:lnTo>
                      <a:pt x="4890" y="2209"/>
                    </a:lnTo>
                    <a:lnTo>
                      <a:pt x="4882" y="2205"/>
                    </a:lnTo>
                    <a:lnTo>
                      <a:pt x="4886" y="2198"/>
                    </a:lnTo>
                    <a:lnTo>
                      <a:pt x="4888" y="2188"/>
                    </a:lnTo>
                    <a:lnTo>
                      <a:pt x="4890" y="2167"/>
                    </a:lnTo>
                    <a:lnTo>
                      <a:pt x="4897" y="2163"/>
                    </a:lnTo>
                    <a:lnTo>
                      <a:pt x="4911" y="2165"/>
                    </a:lnTo>
                    <a:lnTo>
                      <a:pt x="4926" y="2163"/>
                    </a:lnTo>
                    <a:lnTo>
                      <a:pt x="4930" y="2167"/>
                    </a:lnTo>
                    <a:lnTo>
                      <a:pt x="4934" y="2178"/>
                    </a:lnTo>
                    <a:lnTo>
                      <a:pt x="4949" y="2186"/>
                    </a:lnTo>
                    <a:lnTo>
                      <a:pt x="4974" y="2186"/>
                    </a:lnTo>
                    <a:lnTo>
                      <a:pt x="5001" y="2186"/>
                    </a:lnTo>
                    <a:lnTo>
                      <a:pt x="5026" y="2182"/>
                    </a:lnTo>
                    <a:lnTo>
                      <a:pt x="5047" y="2175"/>
                    </a:lnTo>
                    <a:lnTo>
                      <a:pt x="5062" y="2167"/>
                    </a:lnTo>
                    <a:lnTo>
                      <a:pt x="5070" y="2165"/>
                    </a:lnTo>
                    <a:lnTo>
                      <a:pt x="5066" y="2163"/>
                    </a:lnTo>
                    <a:lnTo>
                      <a:pt x="5061" y="2159"/>
                    </a:lnTo>
                    <a:lnTo>
                      <a:pt x="5062" y="2155"/>
                    </a:lnTo>
                    <a:lnTo>
                      <a:pt x="5080" y="2144"/>
                    </a:lnTo>
                    <a:lnTo>
                      <a:pt x="5093" y="2125"/>
                    </a:lnTo>
                    <a:lnTo>
                      <a:pt x="5101" y="2102"/>
                    </a:lnTo>
                    <a:lnTo>
                      <a:pt x="5101" y="2090"/>
                    </a:lnTo>
                    <a:lnTo>
                      <a:pt x="5101" y="2080"/>
                    </a:lnTo>
                    <a:lnTo>
                      <a:pt x="5101" y="2073"/>
                    </a:lnTo>
                    <a:lnTo>
                      <a:pt x="5101" y="2071"/>
                    </a:lnTo>
                    <a:lnTo>
                      <a:pt x="5101" y="2065"/>
                    </a:lnTo>
                    <a:lnTo>
                      <a:pt x="5093" y="2054"/>
                    </a:lnTo>
                    <a:lnTo>
                      <a:pt x="5084" y="2044"/>
                    </a:lnTo>
                    <a:lnTo>
                      <a:pt x="5078" y="2030"/>
                    </a:lnTo>
                    <a:lnTo>
                      <a:pt x="5074" y="2019"/>
                    </a:lnTo>
                    <a:lnTo>
                      <a:pt x="5072" y="2005"/>
                    </a:lnTo>
                    <a:lnTo>
                      <a:pt x="5072" y="1992"/>
                    </a:lnTo>
                    <a:lnTo>
                      <a:pt x="5070" y="1977"/>
                    </a:lnTo>
                    <a:lnTo>
                      <a:pt x="5070" y="1965"/>
                    </a:lnTo>
                    <a:lnTo>
                      <a:pt x="5072" y="1954"/>
                    </a:lnTo>
                    <a:lnTo>
                      <a:pt x="5074" y="1946"/>
                    </a:lnTo>
                    <a:lnTo>
                      <a:pt x="5076" y="1936"/>
                    </a:lnTo>
                    <a:lnTo>
                      <a:pt x="5078" y="1931"/>
                    </a:lnTo>
                    <a:lnTo>
                      <a:pt x="5078" y="1917"/>
                    </a:lnTo>
                    <a:lnTo>
                      <a:pt x="5078" y="1908"/>
                    </a:lnTo>
                    <a:lnTo>
                      <a:pt x="5080" y="1896"/>
                    </a:lnTo>
                    <a:lnTo>
                      <a:pt x="5084" y="1884"/>
                    </a:lnTo>
                    <a:lnTo>
                      <a:pt x="5087" y="1871"/>
                    </a:lnTo>
                    <a:lnTo>
                      <a:pt x="5091" y="1861"/>
                    </a:lnTo>
                    <a:lnTo>
                      <a:pt x="5101" y="1846"/>
                    </a:lnTo>
                    <a:lnTo>
                      <a:pt x="5108" y="1835"/>
                    </a:lnTo>
                    <a:lnTo>
                      <a:pt x="5112" y="1825"/>
                    </a:lnTo>
                    <a:lnTo>
                      <a:pt x="5110" y="1817"/>
                    </a:lnTo>
                    <a:lnTo>
                      <a:pt x="5110" y="1811"/>
                    </a:lnTo>
                    <a:lnTo>
                      <a:pt x="5107" y="1806"/>
                    </a:lnTo>
                    <a:lnTo>
                      <a:pt x="5103" y="1802"/>
                    </a:lnTo>
                    <a:lnTo>
                      <a:pt x="5099" y="1796"/>
                    </a:lnTo>
                    <a:lnTo>
                      <a:pt x="5097" y="1790"/>
                    </a:lnTo>
                    <a:lnTo>
                      <a:pt x="5093" y="1785"/>
                    </a:lnTo>
                    <a:lnTo>
                      <a:pt x="5093" y="1779"/>
                    </a:lnTo>
                    <a:lnTo>
                      <a:pt x="5091" y="1771"/>
                    </a:lnTo>
                    <a:lnTo>
                      <a:pt x="5091" y="1767"/>
                    </a:lnTo>
                    <a:lnTo>
                      <a:pt x="5091" y="1762"/>
                    </a:lnTo>
                    <a:lnTo>
                      <a:pt x="5089" y="1756"/>
                    </a:lnTo>
                    <a:lnTo>
                      <a:pt x="5089" y="1748"/>
                    </a:lnTo>
                    <a:lnTo>
                      <a:pt x="5091" y="1738"/>
                    </a:lnTo>
                    <a:lnTo>
                      <a:pt x="5093" y="1727"/>
                    </a:lnTo>
                    <a:lnTo>
                      <a:pt x="5099" y="1712"/>
                    </a:lnTo>
                    <a:lnTo>
                      <a:pt x="5103" y="1704"/>
                    </a:lnTo>
                    <a:lnTo>
                      <a:pt x="5105" y="1696"/>
                    </a:lnTo>
                    <a:lnTo>
                      <a:pt x="5108" y="1689"/>
                    </a:lnTo>
                    <a:lnTo>
                      <a:pt x="5110" y="1681"/>
                    </a:lnTo>
                    <a:lnTo>
                      <a:pt x="5110" y="1669"/>
                    </a:lnTo>
                    <a:lnTo>
                      <a:pt x="5112" y="1648"/>
                    </a:lnTo>
                    <a:lnTo>
                      <a:pt x="5118" y="1637"/>
                    </a:lnTo>
                    <a:lnTo>
                      <a:pt x="5124" y="1625"/>
                    </a:lnTo>
                    <a:lnTo>
                      <a:pt x="5130" y="1616"/>
                    </a:lnTo>
                    <a:lnTo>
                      <a:pt x="5132" y="1598"/>
                    </a:lnTo>
                    <a:lnTo>
                      <a:pt x="5133" y="1581"/>
                    </a:lnTo>
                    <a:lnTo>
                      <a:pt x="5135" y="1566"/>
                    </a:lnTo>
                    <a:lnTo>
                      <a:pt x="5141" y="1552"/>
                    </a:lnTo>
                    <a:lnTo>
                      <a:pt x="5147" y="1541"/>
                    </a:lnTo>
                    <a:lnTo>
                      <a:pt x="5153" y="1529"/>
                    </a:lnTo>
                    <a:lnTo>
                      <a:pt x="5155" y="1506"/>
                    </a:lnTo>
                    <a:lnTo>
                      <a:pt x="5155" y="1470"/>
                    </a:lnTo>
                    <a:lnTo>
                      <a:pt x="5155" y="1446"/>
                    </a:lnTo>
                    <a:lnTo>
                      <a:pt x="5158" y="1439"/>
                    </a:lnTo>
                    <a:lnTo>
                      <a:pt x="5166" y="1433"/>
                    </a:lnTo>
                    <a:lnTo>
                      <a:pt x="5170" y="1427"/>
                    </a:lnTo>
                    <a:lnTo>
                      <a:pt x="5174" y="1420"/>
                    </a:lnTo>
                    <a:lnTo>
                      <a:pt x="5178" y="1412"/>
                    </a:lnTo>
                    <a:lnTo>
                      <a:pt x="5180" y="1404"/>
                    </a:lnTo>
                    <a:lnTo>
                      <a:pt x="5191" y="1385"/>
                    </a:lnTo>
                    <a:lnTo>
                      <a:pt x="5203" y="1366"/>
                    </a:lnTo>
                    <a:lnTo>
                      <a:pt x="5204" y="1345"/>
                    </a:lnTo>
                    <a:lnTo>
                      <a:pt x="5208" y="1341"/>
                    </a:lnTo>
                    <a:lnTo>
                      <a:pt x="5216" y="1345"/>
                    </a:lnTo>
                    <a:lnTo>
                      <a:pt x="5222" y="1341"/>
                    </a:lnTo>
                    <a:lnTo>
                      <a:pt x="5229" y="1324"/>
                    </a:lnTo>
                    <a:lnTo>
                      <a:pt x="5237" y="1322"/>
                    </a:lnTo>
                    <a:lnTo>
                      <a:pt x="5247" y="1318"/>
                    </a:lnTo>
                    <a:lnTo>
                      <a:pt x="5254" y="1314"/>
                    </a:lnTo>
                    <a:lnTo>
                      <a:pt x="5276" y="1299"/>
                    </a:lnTo>
                    <a:lnTo>
                      <a:pt x="5285" y="1279"/>
                    </a:lnTo>
                    <a:lnTo>
                      <a:pt x="5283" y="1251"/>
                    </a:lnTo>
                    <a:lnTo>
                      <a:pt x="5291" y="1239"/>
                    </a:lnTo>
                    <a:lnTo>
                      <a:pt x="5293" y="1233"/>
                    </a:lnTo>
                    <a:lnTo>
                      <a:pt x="5299" y="1220"/>
                    </a:lnTo>
                    <a:lnTo>
                      <a:pt x="5300" y="1210"/>
                    </a:lnTo>
                    <a:lnTo>
                      <a:pt x="5297" y="1208"/>
                    </a:lnTo>
                    <a:lnTo>
                      <a:pt x="5285" y="1208"/>
                    </a:lnTo>
                    <a:lnTo>
                      <a:pt x="5274" y="1206"/>
                    </a:lnTo>
                    <a:lnTo>
                      <a:pt x="5268" y="1203"/>
                    </a:lnTo>
                    <a:lnTo>
                      <a:pt x="5266" y="1201"/>
                    </a:lnTo>
                    <a:lnTo>
                      <a:pt x="5264" y="1199"/>
                    </a:lnTo>
                    <a:lnTo>
                      <a:pt x="5256" y="1193"/>
                    </a:lnTo>
                    <a:lnTo>
                      <a:pt x="5245" y="1189"/>
                    </a:lnTo>
                    <a:lnTo>
                      <a:pt x="5233" y="1189"/>
                    </a:lnTo>
                    <a:lnTo>
                      <a:pt x="5220" y="1193"/>
                    </a:lnTo>
                    <a:lnTo>
                      <a:pt x="5201" y="1199"/>
                    </a:lnTo>
                    <a:lnTo>
                      <a:pt x="5176" y="1199"/>
                    </a:lnTo>
                    <a:lnTo>
                      <a:pt x="5149" y="1189"/>
                    </a:lnTo>
                    <a:lnTo>
                      <a:pt x="5133" y="1178"/>
                    </a:lnTo>
                    <a:lnTo>
                      <a:pt x="5124" y="1178"/>
                    </a:lnTo>
                    <a:lnTo>
                      <a:pt x="5114" y="1179"/>
                    </a:lnTo>
                    <a:lnTo>
                      <a:pt x="5110" y="1181"/>
                    </a:lnTo>
                    <a:lnTo>
                      <a:pt x="5095" y="1191"/>
                    </a:lnTo>
                    <a:lnTo>
                      <a:pt x="5055" y="1189"/>
                    </a:lnTo>
                    <a:lnTo>
                      <a:pt x="5028" y="1176"/>
                    </a:lnTo>
                    <a:lnTo>
                      <a:pt x="5020" y="1162"/>
                    </a:lnTo>
                    <a:lnTo>
                      <a:pt x="5016" y="1160"/>
                    </a:lnTo>
                    <a:lnTo>
                      <a:pt x="5003" y="1166"/>
                    </a:lnTo>
                    <a:lnTo>
                      <a:pt x="4993" y="1176"/>
                    </a:lnTo>
                    <a:lnTo>
                      <a:pt x="4991" y="1183"/>
                    </a:lnTo>
                    <a:lnTo>
                      <a:pt x="4980" y="1189"/>
                    </a:lnTo>
                    <a:lnTo>
                      <a:pt x="4947" y="1189"/>
                    </a:lnTo>
                    <a:lnTo>
                      <a:pt x="4911" y="1185"/>
                    </a:lnTo>
                    <a:lnTo>
                      <a:pt x="4880" y="1179"/>
                    </a:lnTo>
                    <a:lnTo>
                      <a:pt x="4870" y="1174"/>
                    </a:lnTo>
                    <a:lnTo>
                      <a:pt x="4861" y="1170"/>
                    </a:lnTo>
                    <a:lnTo>
                      <a:pt x="4853" y="1176"/>
                    </a:lnTo>
                    <a:lnTo>
                      <a:pt x="4846" y="1185"/>
                    </a:lnTo>
                    <a:lnTo>
                      <a:pt x="4836" y="1191"/>
                    </a:lnTo>
                    <a:lnTo>
                      <a:pt x="4826" y="1178"/>
                    </a:lnTo>
                    <a:lnTo>
                      <a:pt x="4826" y="1154"/>
                    </a:lnTo>
                    <a:lnTo>
                      <a:pt x="4824" y="1141"/>
                    </a:lnTo>
                    <a:lnTo>
                      <a:pt x="4811" y="1139"/>
                    </a:lnTo>
                    <a:lnTo>
                      <a:pt x="4792" y="1139"/>
                    </a:lnTo>
                    <a:lnTo>
                      <a:pt x="4782" y="1137"/>
                    </a:lnTo>
                    <a:lnTo>
                      <a:pt x="4780" y="1149"/>
                    </a:lnTo>
                    <a:lnTo>
                      <a:pt x="4763" y="1174"/>
                    </a:lnTo>
                    <a:lnTo>
                      <a:pt x="4734" y="1174"/>
                    </a:lnTo>
                    <a:lnTo>
                      <a:pt x="4709" y="1160"/>
                    </a:lnTo>
                    <a:lnTo>
                      <a:pt x="4698" y="1143"/>
                    </a:lnTo>
                    <a:lnTo>
                      <a:pt x="4692" y="1135"/>
                    </a:lnTo>
                    <a:lnTo>
                      <a:pt x="4684" y="1124"/>
                    </a:lnTo>
                    <a:lnTo>
                      <a:pt x="4669" y="1108"/>
                    </a:lnTo>
                    <a:lnTo>
                      <a:pt x="4652" y="1093"/>
                    </a:lnTo>
                    <a:lnTo>
                      <a:pt x="4642" y="1080"/>
                    </a:lnTo>
                    <a:lnTo>
                      <a:pt x="4631" y="1057"/>
                    </a:lnTo>
                    <a:lnTo>
                      <a:pt x="4615" y="1028"/>
                    </a:lnTo>
                    <a:lnTo>
                      <a:pt x="4604" y="1005"/>
                    </a:lnTo>
                    <a:lnTo>
                      <a:pt x="4583" y="987"/>
                    </a:lnTo>
                    <a:lnTo>
                      <a:pt x="4552" y="976"/>
                    </a:lnTo>
                    <a:lnTo>
                      <a:pt x="4536" y="972"/>
                    </a:lnTo>
                    <a:lnTo>
                      <a:pt x="4533" y="972"/>
                    </a:lnTo>
                    <a:lnTo>
                      <a:pt x="4523" y="972"/>
                    </a:lnTo>
                    <a:lnTo>
                      <a:pt x="4517" y="974"/>
                    </a:lnTo>
                    <a:lnTo>
                      <a:pt x="4510" y="976"/>
                    </a:lnTo>
                    <a:lnTo>
                      <a:pt x="4498" y="974"/>
                    </a:lnTo>
                    <a:lnTo>
                      <a:pt x="4488" y="964"/>
                    </a:lnTo>
                    <a:lnTo>
                      <a:pt x="4477" y="953"/>
                    </a:lnTo>
                    <a:lnTo>
                      <a:pt x="4469" y="957"/>
                    </a:lnTo>
                    <a:lnTo>
                      <a:pt x="4462" y="966"/>
                    </a:lnTo>
                    <a:lnTo>
                      <a:pt x="4450" y="978"/>
                    </a:lnTo>
                    <a:lnTo>
                      <a:pt x="4435" y="984"/>
                    </a:lnTo>
                    <a:lnTo>
                      <a:pt x="4429" y="985"/>
                    </a:lnTo>
                    <a:lnTo>
                      <a:pt x="4423" y="991"/>
                    </a:lnTo>
                    <a:lnTo>
                      <a:pt x="4412" y="999"/>
                    </a:lnTo>
                    <a:lnTo>
                      <a:pt x="4394" y="999"/>
                    </a:lnTo>
                    <a:lnTo>
                      <a:pt x="4379" y="995"/>
                    </a:lnTo>
                    <a:lnTo>
                      <a:pt x="4368" y="993"/>
                    </a:lnTo>
                    <a:lnTo>
                      <a:pt x="4354" y="997"/>
                    </a:lnTo>
                    <a:lnTo>
                      <a:pt x="4341" y="991"/>
                    </a:lnTo>
                    <a:lnTo>
                      <a:pt x="4339" y="974"/>
                    </a:lnTo>
                    <a:lnTo>
                      <a:pt x="4341" y="964"/>
                    </a:lnTo>
                    <a:lnTo>
                      <a:pt x="4335" y="964"/>
                    </a:lnTo>
                    <a:lnTo>
                      <a:pt x="4325" y="964"/>
                    </a:lnTo>
                    <a:lnTo>
                      <a:pt x="4308" y="964"/>
                    </a:lnTo>
                    <a:lnTo>
                      <a:pt x="4298" y="955"/>
                    </a:lnTo>
                    <a:lnTo>
                      <a:pt x="4298" y="941"/>
                    </a:lnTo>
                    <a:lnTo>
                      <a:pt x="4302" y="934"/>
                    </a:lnTo>
                    <a:lnTo>
                      <a:pt x="4295" y="935"/>
                    </a:lnTo>
                    <a:lnTo>
                      <a:pt x="4283" y="935"/>
                    </a:lnTo>
                    <a:lnTo>
                      <a:pt x="4268" y="932"/>
                    </a:lnTo>
                    <a:lnTo>
                      <a:pt x="4256" y="928"/>
                    </a:lnTo>
                    <a:lnTo>
                      <a:pt x="4245" y="930"/>
                    </a:lnTo>
                    <a:lnTo>
                      <a:pt x="4235" y="935"/>
                    </a:lnTo>
                    <a:lnTo>
                      <a:pt x="4214" y="941"/>
                    </a:lnTo>
                    <a:lnTo>
                      <a:pt x="4206" y="941"/>
                    </a:lnTo>
                    <a:lnTo>
                      <a:pt x="4197" y="945"/>
                    </a:lnTo>
                    <a:lnTo>
                      <a:pt x="4187" y="953"/>
                    </a:lnTo>
                    <a:lnTo>
                      <a:pt x="4181" y="957"/>
                    </a:lnTo>
                    <a:lnTo>
                      <a:pt x="4179" y="957"/>
                    </a:lnTo>
                    <a:lnTo>
                      <a:pt x="4156" y="945"/>
                    </a:lnTo>
                    <a:lnTo>
                      <a:pt x="4143" y="907"/>
                    </a:lnTo>
                    <a:lnTo>
                      <a:pt x="4143" y="903"/>
                    </a:lnTo>
                    <a:lnTo>
                      <a:pt x="4139" y="893"/>
                    </a:lnTo>
                    <a:lnTo>
                      <a:pt x="4126" y="893"/>
                    </a:lnTo>
                    <a:lnTo>
                      <a:pt x="4110" y="903"/>
                    </a:lnTo>
                    <a:lnTo>
                      <a:pt x="4103" y="909"/>
                    </a:lnTo>
                    <a:lnTo>
                      <a:pt x="4101" y="903"/>
                    </a:lnTo>
                    <a:lnTo>
                      <a:pt x="4101" y="889"/>
                    </a:lnTo>
                    <a:lnTo>
                      <a:pt x="4091" y="878"/>
                    </a:lnTo>
                    <a:lnTo>
                      <a:pt x="4078" y="872"/>
                    </a:lnTo>
                    <a:lnTo>
                      <a:pt x="4062" y="866"/>
                    </a:lnTo>
                    <a:lnTo>
                      <a:pt x="4051" y="857"/>
                    </a:lnTo>
                    <a:lnTo>
                      <a:pt x="4047" y="851"/>
                    </a:lnTo>
                    <a:lnTo>
                      <a:pt x="4043" y="851"/>
                    </a:lnTo>
                    <a:lnTo>
                      <a:pt x="4033" y="851"/>
                    </a:lnTo>
                    <a:lnTo>
                      <a:pt x="4022" y="843"/>
                    </a:lnTo>
                    <a:lnTo>
                      <a:pt x="4012" y="834"/>
                    </a:lnTo>
                    <a:lnTo>
                      <a:pt x="4005" y="832"/>
                    </a:lnTo>
                    <a:lnTo>
                      <a:pt x="3993" y="826"/>
                    </a:lnTo>
                    <a:lnTo>
                      <a:pt x="3986" y="816"/>
                    </a:lnTo>
                    <a:lnTo>
                      <a:pt x="3984" y="805"/>
                    </a:lnTo>
                    <a:lnTo>
                      <a:pt x="3974" y="799"/>
                    </a:lnTo>
                    <a:lnTo>
                      <a:pt x="3962" y="793"/>
                    </a:lnTo>
                    <a:lnTo>
                      <a:pt x="3953" y="780"/>
                    </a:lnTo>
                    <a:lnTo>
                      <a:pt x="3943" y="768"/>
                    </a:lnTo>
                    <a:lnTo>
                      <a:pt x="3926" y="761"/>
                    </a:lnTo>
                    <a:lnTo>
                      <a:pt x="3909" y="753"/>
                    </a:lnTo>
                    <a:lnTo>
                      <a:pt x="3909" y="740"/>
                    </a:lnTo>
                    <a:lnTo>
                      <a:pt x="3916" y="720"/>
                    </a:lnTo>
                    <a:lnTo>
                      <a:pt x="3920" y="705"/>
                    </a:lnTo>
                    <a:lnTo>
                      <a:pt x="3911" y="695"/>
                    </a:lnTo>
                    <a:lnTo>
                      <a:pt x="3899" y="686"/>
                    </a:lnTo>
                    <a:lnTo>
                      <a:pt x="3895" y="670"/>
                    </a:lnTo>
                    <a:lnTo>
                      <a:pt x="3899" y="655"/>
                    </a:lnTo>
                    <a:lnTo>
                      <a:pt x="3907" y="645"/>
                    </a:lnTo>
                    <a:lnTo>
                      <a:pt x="3907" y="638"/>
                    </a:lnTo>
                    <a:lnTo>
                      <a:pt x="3905" y="619"/>
                    </a:lnTo>
                    <a:lnTo>
                      <a:pt x="3909" y="595"/>
                    </a:lnTo>
                    <a:lnTo>
                      <a:pt x="3914" y="582"/>
                    </a:lnTo>
                    <a:lnTo>
                      <a:pt x="3918" y="580"/>
                    </a:lnTo>
                    <a:lnTo>
                      <a:pt x="3918" y="576"/>
                    </a:lnTo>
                    <a:lnTo>
                      <a:pt x="3914" y="569"/>
                    </a:lnTo>
                    <a:lnTo>
                      <a:pt x="3903" y="563"/>
                    </a:lnTo>
                    <a:lnTo>
                      <a:pt x="3890" y="565"/>
                    </a:lnTo>
                    <a:lnTo>
                      <a:pt x="3882" y="571"/>
                    </a:lnTo>
                    <a:lnTo>
                      <a:pt x="3878" y="574"/>
                    </a:lnTo>
                    <a:lnTo>
                      <a:pt x="3874" y="576"/>
                    </a:lnTo>
                    <a:lnTo>
                      <a:pt x="3865" y="584"/>
                    </a:lnTo>
                    <a:lnTo>
                      <a:pt x="3855" y="595"/>
                    </a:lnTo>
                    <a:lnTo>
                      <a:pt x="3843" y="609"/>
                    </a:lnTo>
                    <a:lnTo>
                      <a:pt x="3834" y="619"/>
                    </a:lnTo>
                    <a:lnTo>
                      <a:pt x="3830" y="636"/>
                    </a:lnTo>
                    <a:lnTo>
                      <a:pt x="3828" y="651"/>
                    </a:lnTo>
                    <a:lnTo>
                      <a:pt x="3820" y="659"/>
                    </a:lnTo>
                    <a:lnTo>
                      <a:pt x="3809" y="668"/>
                    </a:lnTo>
                    <a:lnTo>
                      <a:pt x="3797" y="678"/>
                    </a:lnTo>
                    <a:lnTo>
                      <a:pt x="3790" y="686"/>
                    </a:lnTo>
                    <a:lnTo>
                      <a:pt x="3784" y="697"/>
                    </a:lnTo>
                    <a:lnTo>
                      <a:pt x="3771" y="707"/>
                    </a:lnTo>
                    <a:lnTo>
                      <a:pt x="3747" y="709"/>
                    </a:lnTo>
                    <a:lnTo>
                      <a:pt x="3728" y="715"/>
                    </a:lnTo>
                    <a:lnTo>
                      <a:pt x="3715" y="715"/>
                    </a:lnTo>
                    <a:lnTo>
                      <a:pt x="3701" y="707"/>
                    </a:lnTo>
                    <a:lnTo>
                      <a:pt x="3682" y="699"/>
                    </a:lnTo>
                    <a:lnTo>
                      <a:pt x="3657" y="695"/>
                    </a:lnTo>
                    <a:lnTo>
                      <a:pt x="3636" y="690"/>
                    </a:lnTo>
                    <a:lnTo>
                      <a:pt x="3628" y="676"/>
                    </a:lnTo>
                    <a:lnTo>
                      <a:pt x="3630" y="667"/>
                    </a:lnTo>
                    <a:lnTo>
                      <a:pt x="3636" y="661"/>
                    </a:lnTo>
                    <a:lnTo>
                      <a:pt x="3638" y="651"/>
                    </a:lnTo>
                    <a:lnTo>
                      <a:pt x="3642" y="642"/>
                    </a:lnTo>
                    <a:lnTo>
                      <a:pt x="3651" y="636"/>
                    </a:lnTo>
                    <a:lnTo>
                      <a:pt x="3655" y="622"/>
                    </a:lnTo>
                    <a:lnTo>
                      <a:pt x="3648" y="611"/>
                    </a:lnTo>
                    <a:lnTo>
                      <a:pt x="3636" y="609"/>
                    </a:lnTo>
                    <a:lnTo>
                      <a:pt x="3630" y="609"/>
                    </a:lnTo>
                    <a:lnTo>
                      <a:pt x="3630" y="580"/>
                    </a:lnTo>
                    <a:lnTo>
                      <a:pt x="3623" y="542"/>
                    </a:lnTo>
                    <a:lnTo>
                      <a:pt x="3650" y="528"/>
                    </a:lnTo>
                    <a:lnTo>
                      <a:pt x="3642" y="511"/>
                    </a:lnTo>
                    <a:lnTo>
                      <a:pt x="3640" y="513"/>
                    </a:lnTo>
                    <a:lnTo>
                      <a:pt x="3632" y="519"/>
                    </a:lnTo>
                    <a:lnTo>
                      <a:pt x="3621" y="524"/>
                    </a:lnTo>
                    <a:lnTo>
                      <a:pt x="3607" y="532"/>
                    </a:lnTo>
                    <a:lnTo>
                      <a:pt x="3609" y="517"/>
                    </a:lnTo>
                    <a:lnTo>
                      <a:pt x="3611" y="498"/>
                    </a:lnTo>
                    <a:lnTo>
                      <a:pt x="3592" y="473"/>
                    </a:lnTo>
                    <a:lnTo>
                      <a:pt x="3571" y="463"/>
                    </a:lnTo>
                    <a:lnTo>
                      <a:pt x="3561" y="461"/>
                    </a:lnTo>
                    <a:lnTo>
                      <a:pt x="3511" y="469"/>
                    </a:lnTo>
                    <a:lnTo>
                      <a:pt x="3509" y="474"/>
                    </a:lnTo>
                    <a:lnTo>
                      <a:pt x="3498" y="486"/>
                    </a:lnTo>
                    <a:lnTo>
                      <a:pt x="3481" y="496"/>
                    </a:lnTo>
                    <a:lnTo>
                      <a:pt x="3461" y="498"/>
                    </a:lnTo>
                    <a:lnTo>
                      <a:pt x="3452" y="488"/>
                    </a:lnTo>
                    <a:lnTo>
                      <a:pt x="3448" y="473"/>
                    </a:lnTo>
                    <a:lnTo>
                      <a:pt x="3450" y="453"/>
                    </a:lnTo>
                    <a:lnTo>
                      <a:pt x="3452" y="438"/>
                    </a:lnTo>
                    <a:lnTo>
                      <a:pt x="3456" y="421"/>
                    </a:lnTo>
                    <a:lnTo>
                      <a:pt x="3452" y="400"/>
                    </a:lnTo>
                    <a:lnTo>
                      <a:pt x="3442" y="382"/>
                    </a:lnTo>
                    <a:lnTo>
                      <a:pt x="3436" y="375"/>
                    </a:lnTo>
                    <a:lnTo>
                      <a:pt x="3404" y="375"/>
                    </a:lnTo>
                    <a:lnTo>
                      <a:pt x="3387" y="373"/>
                    </a:lnTo>
                    <a:lnTo>
                      <a:pt x="3396" y="353"/>
                    </a:lnTo>
                    <a:lnTo>
                      <a:pt x="3383" y="350"/>
                    </a:lnTo>
                    <a:lnTo>
                      <a:pt x="3383" y="353"/>
                    </a:lnTo>
                    <a:lnTo>
                      <a:pt x="3379" y="363"/>
                    </a:lnTo>
                    <a:lnTo>
                      <a:pt x="3364" y="373"/>
                    </a:lnTo>
                    <a:lnTo>
                      <a:pt x="3339" y="378"/>
                    </a:lnTo>
                    <a:lnTo>
                      <a:pt x="3314" y="376"/>
                    </a:lnTo>
                    <a:lnTo>
                      <a:pt x="3296" y="367"/>
                    </a:lnTo>
                    <a:lnTo>
                      <a:pt x="3289" y="350"/>
                    </a:lnTo>
                    <a:lnTo>
                      <a:pt x="3285" y="334"/>
                    </a:lnTo>
                    <a:lnTo>
                      <a:pt x="3277" y="321"/>
                    </a:lnTo>
                    <a:lnTo>
                      <a:pt x="3273" y="303"/>
                    </a:lnTo>
                    <a:lnTo>
                      <a:pt x="3275" y="279"/>
                    </a:lnTo>
                    <a:lnTo>
                      <a:pt x="3275" y="255"/>
                    </a:lnTo>
                    <a:lnTo>
                      <a:pt x="3273" y="238"/>
                    </a:lnTo>
                    <a:lnTo>
                      <a:pt x="3273" y="227"/>
                    </a:lnTo>
                    <a:lnTo>
                      <a:pt x="3273" y="221"/>
                    </a:lnTo>
                    <a:lnTo>
                      <a:pt x="3269" y="219"/>
                    </a:lnTo>
                    <a:lnTo>
                      <a:pt x="3264" y="211"/>
                    </a:lnTo>
                    <a:lnTo>
                      <a:pt x="3258" y="200"/>
                    </a:lnTo>
                    <a:lnTo>
                      <a:pt x="3250" y="188"/>
                    </a:lnTo>
                    <a:lnTo>
                      <a:pt x="3243" y="182"/>
                    </a:lnTo>
                    <a:lnTo>
                      <a:pt x="3239" y="181"/>
                    </a:lnTo>
                    <a:lnTo>
                      <a:pt x="3235" y="181"/>
                    </a:lnTo>
                    <a:lnTo>
                      <a:pt x="3223" y="181"/>
                    </a:lnTo>
                    <a:lnTo>
                      <a:pt x="3212" y="186"/>
                    </a:lnTo>
                    <a:lnTo>
                      <a:pt x="3197" y="190"/>
                    </a:lnTo>
                    <a:lnTo>
                      <a:pt x="3179" y="192"/>
                    </a:lnTo>
                    <a:lnTo>
                      <a:pt x="3162" y="211"/>
                    </a:lnTo>
                    <a:lnTo>
                      <a:pt x="3154" y="225"/>
                    </a:lnTo>
                    <a:lnTo>
                      <a:pt x="3143" y="232"/>
                    </a:lnTo>
                    <a:lnTo>
                      <a:pt x="3122" y="229"/>
                    </a:lnTo>
                    <a:lnTo>
                      <a:pt x="3095" y="215"/>
                    </a:lnTo>
                    <a:lnTo>
                      <a:pt x="3093" y="202"/>
                    </a:lnTo>
                    <a:lnTo>
                      <a:pt x="3093" y="186"/>
                    </a:lnTo>
                    <a:lnTo>
                      <a:pt x="3078" y="173"/>
                    </a:lnTo>
                    <a:lnTo>
                      <a:pt x="3062" y="169"/>
                    </a:lnTo>
                    <a:lnTo>
                      <a:pt x="3054" y="167"/>
                    </a:lnTo>
                    <a:lnTo>
                      <a:pt x="3049" y="161"/>
                    </a:lnTo>
                    <a:lnTo>
                      <a:pt x="3039" y="148"/>
                    </a:lnTo>
                    <a:lnTo>
                      <a:pt x="3041" y="133"/>
                    </a:lnTo>
                    <a:lnTo>
                      <a:pt x="3049" y="113"/>
                    </a:lnTo>
                    <a:lnTo>
                      <a:pt x="3049" y="92"/>
                    </a:lnTo>
                    <a:lnTo>
                      <a:pt x="3041" y="73"/>
                    </a:lnTo>
                    <a:lnTo>
                      <a:pt x="3030" y="56"/>
                    </a:lnTo>
                    <a:lnTo>
                      <a:pt x="3022" y="44"/>
                    </a:lnTo>
                    <a:lnTo>
                      <a:pt x="3018" y="40"/>
                    </a:lnTo>
                    <a:lnTo>
                      <a:pt x="3006" y="0"/>
                    </a:lnTo>
                    <a:lnTo>
                      <a:pt x="2995" y="4"/>
                    </a:lnTo>
                    <a:lnTo>
                      <a:pt x="2985" y="10"/>
                    </a:lnTo>
                    <a:lnTo>
                      <a:pt x="2974" y="15"/>
                    </a:lnTo>
                    <a:lnTo>
                      <a:pt x="2972" y="17"/>
                    </a:lnTo>
                    <a:lnTo>
                      <a:pt x="2970" y="21"/>
                    </a:lnTo>
                    <a:lnTo>
                      <a:pt x="2966" y="23"/>
                    </a:lnTo>
                    <a:lnTo>
                      <a:pt x="2951" y="29"/>
                    </a:lnTo>
                    <a:lnTo>
                      <a:pt x="2930" y="35"/>
                    </a:lnTo>
                    <a:lnTo>
                      <a:pt x="2912" y="38"/>
                    </a:lnTo>
                    <a:lnTo>
                      <a:pt x="2897" y="38"/>
                    </a:lnTo>
                    <a:lnTo>
                      <a:pt x="2882" y="38"/>
                    </a:lnTo>
                    <a:lnTo>
                      <a:pt x="2866" y="40"/>
                    </a:lnTo>
                    <a:lnTo>
                      <a:pt x="2855" y="46"/>
                    </a:lnTo>
                    <a:lnTo>
                      <a:pt x="2841" y="52"/>
                    </a:lnTo>
                    <a:lnTo>
                      <a:pt x="2830" y="56"/>
                    </a:lnTo>
                    <a:lnTo>
                      <a:pt x="2818" y="58"/>
                    </a:lnTo>
                    <a:lnTo>
                      <a:pt x="2807" y="56"/>
                    </a:lnTo>
                    <a:lnTo>
                      <a:pt x="2797" y="56"/>
                    </a:lnTo>
                    <a:lnTo>
                      <a:pt x="2782" y="60"/>
                    </a:lnTo>
                    <a:lnTo>
                      <a:pt x="2767" y="65"/>
                    </a:lnTo>
                    <a:lnTo>
                      <a:pt x="2753" y="69"/>
                    </a:lnTo>
                    <a:lnTo>
                      <a:pt x="2743" y="71"/>
                    </a:lnTo>
                    <a:lnTo>
                      <a:pt x="2734" y="71"/>
                    </a:lnTo>
                    <a:lnTo>
                      <a:pt x="2724" y="75"/>
                    </a:lnTo>
                    <a:lnTo>
                      <a:pt x="2722" y="79"/>
                    </a:lnTo>
                    <a:lnTo>
                      <a:pt x="2717" y="81"/>
                    </a:lnTo>
                    <a:lnTo>
                      <a:pt x="2713" y="81"/>
                    </a:lnTo>
                    <a:lnTo>
                      <a:pt x="2709" y="83"/>
                    </a:lnTo>
                    <a:lnTo>
                      <a:pt x="2711" y="84"/>
                    </a:lnTo>
                    <a:lnTo>
                      <a:pt x="2711" y="86"/>
                    </a:lnTo>
                    <a:lnTo>
                      <a:pt x="2699" y="90"/>
                    </a:lnTo>
                    <a:lnTo>
                      <a:pt x="2688" y="90"/>
                    </a:lnTo>
                    <a:lnTo>
                      <a:pt x="2678" y="94"/>
                    </a:lnTo>
                    <a:lnTo>
                      <a:pt x="2674" y="98"/>
                    </a:lnTo>
                    <a:lnTo>
                      <a:pt x="2671" y="104"/>
                    </a:lnTo>
                    <a:lnTo>
                      <a:pt x="2669" y="109"/>
                    </a:lnTo>
                    <a:lnTo>
                      <a:pt x="2657" y="125"/>
                    </a:lnTo>
                    <a:lnTo>
                      <a:pt x="2644" y="131"/>
                    </a:lnTo>
                    <a:lnTo>
                      <a:pt x="2624" y="133"/>
                    </a:lnTo>
                    <a:lnTo>
                      <a:pt x="2628" y="154"/>
                    </a:lnTo>
                    <a:lnTo>
                      <a:pt x="2632" y="175"/>
                    </a:lnTo>
                    <a:lnTo>
                      <a:pt x="2632" y="196"/>
                    </a:lnTo>
                    <a:lnTo>
                      <a:pt x="2630" y="204"/>
                    </a:lnTo>
                    <a:lnTo>
                      <a:pt x="2626" y="213"/>
                    </a:lnTo>
                    <a:lnTo>
                      <a:pt x="2624" y="221"/>
                    </a:lnTo>
                    <a:lnTo>
                      <a:pt x="2621" y="225"/>
                    </a:lnTo>
                    <a:lnTo>
                      <a:pt x="2617" y="229"/>
                    </a:lnTo>
                    <a:lnTo>
                      <a:pt x="2613" y="232"/>
                    </a:lnTo>
                    <a:lnTo>
                      <a:pt x="2613" y="242"/>
                    </a:lnTo>
                    <a:lnTo>
                      <a:pt x="2615" y="255"/>
                    </a:lnTo>
                    <a:lnTo>
                      <a:pt x="2619" y="265"/>
                    </a:lnTo>
                    <a:lnTo>
                      <a:pt x="2624" y="267"/>
                    </a:lnTo>
                    <a:lnTo>
                      <a:pt x="2623" y="275"/>
                    </a:lnTo>
                    <a:lnTo>
                      <a:pt x="2621" y="279"/>
                    </a:lnTo>
                    <a:lnTo>
                      <a:pt x="2619" y="282"/>
                    </a:lnTo>
                    <a:lnTo>
                      <a:pt x="2619" y="313"/>
                    </a:lnTo>
                    <a:lnTo>
                      <a:pt x="2628" y="334"/>
                    </a:lnTo>
                    <a:lnTo>
                      <a:pt x="2644" y="348"/>
                    </a:lnTo>
                    <a:lnTo>
                      <a:pt x="2638" y="346"/>
                    </a:lnTo>
                    <a:lnTo>
                      <a:pt x="2632" y="344"/>
                    </a:lnTo>
                    <a:lnTo>
                      <a:pt x="2626" y="340"/>
                    </a:lnTo>
                    <a:lnTo>
                      <a:pt x="2621" y="367"/>
                    </a:lnTo>
                    <a:lnTo>
                      <a:pt x="2617" y="398"/>
                    </a:lnTo>
                    <a:lnTo>
                      <a:pt x="2611" y="425"/>
                    </a:lnTo>
                    <a:lnTo>
                      <a:pt x="2617" y="426"/>
                    </a:lnTo>
                    <a:lnTo>
                      <a:pt x="2621" y="428"/>
                    </a:lnTo>
                    <a:lnTo>
                      <a:pt x="2626" y="430"/>
                    </a:lnTo>
                    <a:lnTo>
                      <a:pt x="2628" y="432"/>
                    </a:lnTo>
                    <a:lnTo>
                      <a:pt x="2628" y="436"/>
                    </a:lnTo>
                    <a:lnTo>
                      <a:pt x="2628" y="438"/>
                    </a:lnTo>
                    <a:lnTo>
                      <a:pt x="2623" y="440"/>
                    </a:lnTo>
                    <a:lnTo>
                      <a:pt x="2619" y="440"/>
                    </a:lnTo>
                    <a:lnTo>
                      <a:pt x="2613" y="442"/>
                    </a:lnTo>
                    <a:lnTo>
                      <a:pt x="2605" y="453"/>
                    </a:lnTo>
                    <a:lnTo>
                      <a:pt x="2603" y="474"/>
                    </a:lnTo>
                    <a:lnTo>
                      <a:pt x="2603" y="496"/>
                    </a:lnTo>
                    <a:lnTo>
                      <a:pt x="2605" y="498"/>
                    </a:lnTo>
                    <a:lnTo>
                      <a:pt x="2607" y="501"/>
                    </a:lnTo>
                    <a:lnTo>
                      <a:pt x="2609" y="503"/>
                    </a:lnTo>
                    <a:lnTo>
                      <a:pt x="2615" y="505"/>
                    </a:lnTo>
                    <a:lnTo>
                      <a:pt x="2621" y="505"/>
                    </a:lnTo>
                    <a:lnTo>
                      <a:pt x="2626" y="509"/>
                    </a:lnTo>
                    <a:lnTo>
                      <a:pt x="2630" y="515"/>
                    </a:lnTo>
                    <a:lnTo>
                      <a:pt x="2632" y="522"/>
                    </a:lnTo>
                    <a:lnTo>
                      <a:pt x="2636" y="528"/>
                    </a:lnTo>
                    <a:lnTo>
                      <a:pt x="2644" y="532"/>
                    </a:lnTo>
                    <a:lnTo>
                      <a:pt x="2648" y="530"/>
                    </a:lnTo>
                    <a:lnTo>
                      <a:pt x="2651" y="532"/>
                    </a:lnTo>
                    <a:lnTo>
                      <a:pt x="2659" y="540"/>
                    </a:lnTo>
                    <a:lnTo>
                      <a:pt x="2665" y="549"/>
                    </a:lnTo>
                    <a:lnTo>
                      <a:pt x="2671" y="559"/>
                    </a:lnTo>
                    <a:lnTo>
                      <a:pt x="2665" y="553"/>
                    </a:lnTo>
                    <a:lnTo>
                      <a:pt x="2655" y="546"/>
                    </a:lnTo>
                    <a:lnTo>
                      <a:pt x="2649" y="542"/>
                    </a:lnTo>
                    <a:lnTo>
                      <a:pt x="2646" y="542"/>
                    </a:lnTo>
                    <a:lnTo>
                      <a:pt x="2642" y="542"/>
                    </a:lnTo>
                    <a:lnTo>
                      <a:pt x="2640" y="542"/>
                    </a:lnTo>
                    <a:lnTo>
                      <a:pt x="2638" y="540"/>
                    </a:lnTo>
                    <a:lnTo>
                      <a:pt x="2632" y="540"/>
                    </a:lnTo>
                    <a:lnTo>
                      <a:pt x="2626" y="540"/>
                    </a:lnTo>
                    <a:lnTo>
                      <a:pt x="2624" y="542"/>
                    </a:lnTo>
                    <a:lnTo>
                      <a:pt x="2623" y="544"/>
                    </a:lnTo>
                    <a:lnTo>
                      <a:pt x="2621" y="547"/>
                    </a:lnTo>
                    <a:lnTo>
                      <a:pt x="2621" y="546"/>
                    </a:lnTo>
                    <a:lnTo>
                      <a:pt x="2617" y="546"/>
                    </a:lnTo>
                    <a:lnTo>
                      <a:pt x="2617" y="544"/>
                    </a:lnTo>
                    <a:lnTo>
                      <a:pt x="2615" y="540"/>
                    </a:lnTo>
                    <a:lnTo>
                      <a:pt x="2617" y="536"/>
                    </a:lnTo>
                    <a:lnTo>
                      <a:pt x="2617" y="532"/>
                    </a:lnTo>
                    <a:lnTo>
                      <a:pt x="2613" y="532"/>
                    </a:lnTo>
                    <a:lnTo>
                      <a:pt x="2609" y="532"/>
                    </a:lnTo>
                    <a:lnTo>
                      <a:pt x="2605" y="532"/>
                    </a:lnTo>
                    <a:lnTo>
                      <a:pt x="2603" y="534"/>
                    </a:lnTo>
                    <a:lnTo>
                      <a:pt x="2600" y="536"/>
                    </a:lnTo>
                    <a:lnTo>
                      <a:pt x="2598" y="540"/>
                    </a:lnTo>
                    <a:lnTo>
                      <a:pt x="2594" y="540"/>
                    </a:lnTo>
                    <a:lnTo>
                      <a:pt x="2590" y="540"/>
                    </a:lnTo>
                    <a:lnTo>
                      <a:pt x="2588" y="542"/>
                    </a:lnTo>
                    <a:lnTo>
                      <a:pt x="2588" y="547"/>
                    </a:lnTo>
                    <a:lnTo>
                      <a:pt x="2586" y="549"/>
                    </a:lnTo>
                    <a:lnTo>
                      <a:pt x="2582" y="551"/>
                    </a:lnTo>
                    <a:lnTo>
                      <a:pt x="2580" y="555"/>
                    </a:lnTo>
                    <a:lnTo>
                      <a:pt x="2576" y="567"/>
                    </a:lnTo>
                    <a:lnTo>
                      <a:pt x="2575" y="580"/>
                    </a:lnTo>
                    <a:lnTo>
                      <a:pt x="2569" y="594"/>
                    </a:lnTo>
                    <a:lnTo>
                      <a:pt x="2563" y="599"/>
                    </a:lnTo>
                    <a:lnTo>
                      <a:pt x="2553" y="603"/>
                    </a:lnTo>
                    <a:lnTo>
                      <a:pt x="2546" y="609"/>
                    </a:lnTo>
                    <a:lnTo>
                      <a:pt x="2542" y="615"/>
                    </a:lnTo>
                    <a:lnTo>
                      <a:pt x="2540" y="619"/>
                    </a:lnTo>
                    <a:lnTo>
                      <a:pt x="2536" y="624"/>
                    </a:lnTo>
                    <a:lnTo>
                      <a:pt x="2525" y="632"/>
                    </a:lnTo>
                    <a:lnTo>
                      <a:pt x="2511" y="640"/>
                    </a:lnTo>
                    <a:lnTo>
                      <a:pt x="2500" y="647"/>
                    </a:lnTo>
                    <a:lnTo>
                      <a:pt x="2498" y="651"/>
                    </a:lnTo>
                    <a:lnTo>
                      <a:pt x="2496" y="657"/>
                    </a:lnTo>
                    <a:lnTo>
                      <a:pt x="2492" y="661"/>
                    </a:lnTo>
                    <a:lnTo>
                      <a:pt x="2490" y="661"/>
                    </a:lnTo>
                    <a:lnTo>
                      <a:pt x="2486" y="661"/>
                    </a:lnTo>
                    <a:lnTo>
                      <a:pt x="2484" y="661"/>
                    </a:lnTo>
                    <a:lnTo>
                      <a:pt x="2484" y="663"/>
                    </a:lnTo>
                    <a:lnTo>
                      <a:pt x="2482" y="667"/>
                    </a:lnTo>
                    <a:lnTo>
                      <a:pt x="2482" y="668"/>
                    </a:lnTo>
                    <a:lnTo>
                      <a:pt x="2477" y="668"/>
                    </a:lnTo>
                    <a:lnTo>
                      <a:pt x="2473" y="672"/>
                    </a:lnTo>
                    <a:lnTo>
                      <a:pt x="2469" y="678"/>
                    </a:lnTo>
                    <a:lnTo>
                      <a:pt x="2467" y="682"/>
                    </a:lnTo>
                    <a:lnTo>
                      <a:pt x="2463" y="682"/>
                    </a:lnTo>
                    <a:lnTo>
                      <a:pt x="2461" y="680"/>
                    </a:lnTo>
                    <a:lnTo>
                      <a:pt x="2459" y="682"/>
                    </a:lnTo>
                    <a:lnTo>
                      <a:pt x="2456" y="684"/>
                    </a:lnTo>
                    <a:lnTo>
                      <a:pt x="2452" y="688"/>
                    </a:lnTo>
                    <a:lnTo>
                      <a:pt x="2448" y="692"/>
                    </a:lnTo>
                    <a:lnTo>
                      <a:pt x="2434" y="697"/>
                    </a:lnTo>
                    <a:lnTo>
                      <a:pt x="2421" y="699"/>
                    </a:lnTo>
                    <a:lnTo>
                      <a:pt x="2408" y="705"/>
                    </a:lnTo>
                    <a:lnTo>
                      <a:pt x="2404" y="707"/>
                    </a:lnTo>
                    <a:lnTo>
                      <a:pt x="2398" y="711"/>
                    </a:lnTo>
                    <a:lnTo>
                      <a:pt x="2394" y="713"/>
                    </a:lnTo>
                    <a:lnTo>
                      <a:pt x="2388" y="713"/>
                    </a:lnTo>
                    <a:lnTo>
                      <a:pt x="2381" y="711"/>
                    </a:lnTo>
                    <a:lnTo>
                      <a:pt x="2371" y="713"/>
                    </a:lnTo>
                    <a:lnTo>
                      <a:pt x="2363" y="716"/>
                    </a:lnTo>
                    <a:lnTo>
                      <a:pt x="2354" y="720"/>
                    </a:lnTo>
                    <a:lnTo>
                      <a:pt x="2344" y="724"/>
                    </a:lnTo>
                    <a:lnTo>
                      <a:pt x="2335" y="728"/>
                    </a:lnTo>
                    <a:lnTo>
                      <a:pt x="2325" y="728"/>
                    </a:lnTo>
                    <a:lnTo>
                      <a:pt x="2313" y="730"/>
                    </a:lnTo>
                    <a:lnTo>
                      <a:pt x="2310" y="736"/>
                    </a:lnTo>
                    <a:lnTo>
                      <a:pt x="2292" y="738"/>
                    </a:lnTo>
                    <a:lnTo>
                      <a:pt x="2277" y="738"/>
                    </a:lnTo>
                    <a:lnTo>
                      <a:pt x="2260" y="741"/>
                    </a:lnTo>
                    <a:lnTo>
                      <a:pt x="2256" y="745"/>
                    </a:lnTo>
                    <a:lnTo>
                      <a:pt x="2248" y="745"/>
                    </a:lnTo>
                    <a:lnTo>
                      <a:pt x="2242" y="745"/>
                    </a:lnTo>
                    <a:lnTo>
                      <a:pt x="2237" y="745"/>
                    </a:lnTo>
                    <a:lnTo>
                      <a:pt x="2237" y="747"/>
                    </a:lnTo>
                    <a:lnTo>
                      <a:pt x="2235" y="749"/>
                    </a:lnTo>
                    <a:lnTo>
                      <a:pt x="2235" y="751"/>
                    </a:lnTo>
                    <a:lnTo>
                      <a:pt x="2221" y="755"/>
                    </a:lnTo>
                    <a:lnTo>
                      <a:pt x="2210" y="759"/>
                    </a:lnTo>
                    <a:lnTo>
                      <a:pt x="2200" y="766"/>
                    </a:lnTo>
                    <a:lnTo>
                      <a:pt x="2198" y="770"/>
                    </a:lnTo>
                    <a:lnTo>
                      <a:pt x="2198" y="774"/>
                    </a:lnTo>
                    <a:lnTo>
                      <a:pt x="2194" y="776"/>
                    </a:lnTo>
                    <a:lnTo>
                      <a:pt x="2185" y="780"/>
                    </a:lnTo>
                    <a:lnTo>
                      <a:pt x="2173" y="780"/>
                    </a:lnTo>
                    <a:lnTo>
                      <a:pt x="2162" y="782"/>
                    </a:lnTo>
                    <a:lnTo>
                      <a:pt x="2152" y="788"/>
                    </a:lnTo>
                    <a:lnTo>
                      <a:pt x="2143" y="795"/>
                    </a:lnTo>
                    <a:lnTo>
                      <a:pt x="2133" y="803"/>
                    </a:lnTo>
                    <a:lnTo>
                      <a:pt x="2127" y="805"/>
                    </a:lnTo>
                    <a:lnTo>
                      <a:pt x="2122" y="807"/>
                    </a:lnTo>
                    <a:lnTo>
                      <a:pt x="2116" y="811"/>
                    </a:lnTo>
                    <a:lnTo>
                      <a:pt x="2114" y="813"/>
                    </a:lnTo>
                    <a:lnTo>
                      <a:pt x="2114" y="814"/>
                    </a:lnTo>
                    <a:lnTo>
                      <a:pt x="2114" y="816"/>
                    </a:lnTo>
                    <a:lnTo>
                      <a:pt x="2106" y="816"/>
                    </a:lnTo>
                    <a:lnTo>
                      <a:pt x="2102" y="816"/>
                    </a:lnTo>
                    <a:lnTo>
                      <a:pt x="2095" y="818"/>
                    </a:lnTo>
                    <a:lnTo>
                      <a:pt x="2081" y="824"/>
                    </a:lnTo>
                    <a:lnTo>
                      <a:pt x="2062" y="836"/>
                    </a:lnTo>
                    <a:lnTo>
                      <a:pt x="2050" y="843"/>
                    </a:lnTo>
                    <a:lnTo>
                      <a:pt x="2047" y="859"/>
                    </a:lnTo>
                    <a:lnTo>
                      <a:pt x="2047" y="874"/>
                    </a:lnTo>
                    <a:lnTo>
                      <a:pt x="2043" y="887"/>
                    </a:lnTo>
                    <a:lnTo>
                      <a:pt x="2035" y="903"/>
                    </a:lnTo>
                    <a:lnTo>
                      <a:pt x="2024" y="918"/>
                    </a:lnTo>
                    <a:lnTo>
                      <a:pt x="2014" y="934"/>
                    </a:lnTo>
                    <a:lnTo>
                      <a:pt x="2016" y="939"/>
                    </a:lnTo>
                    <a:lnTo>
                      <a:pt x="2014" y="943"/>
                    </a:lnTo>
                    <a:lnTo>
                      <a:pt x="2012" y="947"/>
                    </a:lnTo>
                    <a:lnTo>
                      <a:pt x="2018" y="949"/>
                    </a:lnTo>
                    <a:lnTo>
                      <a:pt x="2018" y="957"/>
                    </a:lnTo>
                    <a:lnTo>
                      <a:pt x="2018" y="962"/>
                    </a:lnTo>
                    <a:lnTo>
                      <a:pt x="2020" y="968"/>
                    </a:lnTo>
                    <a:lnTo>
                      <a:pt x="2037" y="978"/>
                    </a:lnTo>
                    <a:lnTo>
                      <a:pt x="2062" y="974"/>
                    </a:lnTo>
                    <a:lnTo>
                      <a:pt x="2089" y="972"/>
                    </a:lnTo>
                    <a:lnTo>
                      <a:pt x="2100" y="978"/>
                    </a:lnTo>
                    <a:lnTo>
                      <a:pt x="2110" y="984"/>
                    </a:lnTo>
                    <a:lnTo>
                      <a:pt x="2122" y="989"/>
                    </a:lnTo>
                    <a:lnTo>
                      <a:pt x="2129" y="989"/>
                    </a:lnTo>
                    <a:lnTo>
                      <a:pt x="2143" y="991"/>
                    </a:lnTo>
                    <a:lnTo>
                      <a:pt x="2154" y="991"/>
                    </a:lnTo>
                    <a:lnTo>
                      <a:pt x="2152" y="993"/>
                    </a:lnTo>
                    <a:lnTo>
                      <a:pt x="2150" y="997"/>
                    </a:lnTo>
                    <a:lnTo>
                      <a:pt x="2148" y="999"/>
                    </a:lnTo>
                    <a:lnTo>
                      <a:pt x="2137" y="1001"/>
                    </a:lnTo>
                    <a:lnTo>
                      <a:pt x="2123" y="999"/>
                    </a:lnTo>
                    <a:lnTo>
                      <a:pt x="2110" y="999"/>
                    </a:lnTo>
                    <a:lnTo>
                      <a:pt x="2106" y="1003"/>
                    </a:lnTo>
                    <a:lnTo>
                      <a:pt x="2100" y="1007"/>
                    </a:lnTo>
                    <a:lnTo>
                      <a:pt x="2095" y="1008"/>
                    </a:lnTo>
                    <a:lnTo>
                      <a:pt x="2085" y="1010"/>
                    </a:lnTo>
                    <a:lnTo>
                      <a:pt x="2075" y="1008"/>
                    </a:lnTo>
                    <a:lnTo>
                      <a:pt x="2066" y="1008"/>
                    </a:lnTo>
                    <a:lnTo>
                      <a:pt x="2056" y="1012"/>
                    </a:lnTo>
                    <a:lnTo>
                      <a:pt x="2047" y="1018"/>
                    </a:lnTo>
                    <a:lnTo>
                      <a:pt x="2039" y="1022"/>
                    </a:lnTo>
                    <a:lnTo>
                      <a:pt x="2035" y="1024"/>
                    </a:lnTo>
                    <a:lnTo>
                      <a:pt x="2031" y="1024"/>
                    </a:lnTo>
                    <a:lnTo>
                      <a:pt x="2027" y="1024"/>
                    </a:lnTo>
                    <a:lnTo>
                      <a:pt x="2027" y="1028"/>
                    </a:lnTo>
                    <a:lnTo>
                      <a:pt x="2026" y="1030"/>
                    </a:lnTo>
                    <a:lnTo>
                      <a:pt x="2026" y="1032"/>
                    </a:lnTo>
                    <a:lnTo>
                      <a:pt x="1993" y="1062"/>
                    </a:lnTo>
                    <a:lnTo>
                      <a:pt x="1955" y="1083"/>
                    </a:lnTo>
                    <a:lnTo>
                      <a:pt x="1899" y="1089"/>
                    </a:lnTo>
                    <a:lnTo>
                      <a:pt x="1895" y="1099"/>
                    </a:lnTo>
                    <a:lnTo>
                      <a:pt x="1891" y="1101"/>
                    </a:lnTo>
                    <a:lnTo>
                      <a:pt x="1883" y="1105"/>
                    </a:lnTo>
                    <a:lnTo>
                      <a:pt x="1885" y="1103"/>
                    </a:lnTo>
                    <a:lnTo>
                      <a:pt x="1885" y="1099"/>
                    </a:lnTo>
                    <a:lnTo>
                      <a:pt x="1885" y="1097"/>
                    </a:lnTo>
                    <a:lnTo>
                      <a:pt x="1883" y="1093"/>
                    </a:lnTo>
                    <a:lnTo>
                      <a:pt x="1883" y="1087"/>
                    </a:lnTo>
                    <a:lnTo>
                      <a:pt x="1880" y="1083"/>
                    </a:lnTo>
                    <a:lnTo>
                      <a:pt x="1870" y="1078"/>
                    </a:lnTo>
                    <a:lnTo>
                      <a:pt x="1859" y="1076"/>
                    </a:lnTo>
                    <a:lnTo>
                      <a:pt x="1847" y="1072"/>
                    </a:lnTo>
                    <a:lnTo>
                      <a:pt x="1834" y="1064"/>
                    </a:lnTo>
                    <a:lnTo>
                      <a:pt x="1818" y="1057"/>
                    </a:lnTo>
                    <a:lnTo>
                      <a:pt x="1803" y="1051"/>
                    </a:lnTo>
                    <a:lnTo>
                      <a:pt x="1782" y="1049"/>
                    </a:lnTo>
                    <a:lnTo>
                      <a:pt x="1763" y="1049"/>
                    </a:lnTo>
                    <a:lnTo>
                      <a:pt x="1741" y="1049"/>
                    </a:lnTo>
                    <a:lnTo>
                      <a:pt x="1720" y="1045"/>
                    </a:lnTo>
                    <a:lnTo>
                      <a:pt x="1699" y="1039"/>
                    </a:lnTo>
                    <a:lnTo>
                      <a:pt x="1680" y="1035"/>
                    </a:lnTo>
                    <a:lnTo>
                      <a:pt x="1670" y="1033"/>
                    </a:lnTo>
                    <a:lnTo>
                      <a:pt x="1663" y="1033"/>
                    </a:lnTo>
                    <a:lnTo>
                      <a:pt x="1653" y="1032"/>
                    </a:lnTo>
                    <a:lnTo>
                      <a:pt x="1651" y="1030"/>
                    </a:lnTo>
                    <a:lnTo>
                      <a:pt x="1647" y="1028"/>
                    </a:lnTo>
                    <a:lnTo>
                      <a:pt x="1645" y="1024"/>
                    </a:lnTo>
                    <a:lnTo>
                      <a:pt x="1640" y="1022"/>
                    </a:lnTo>
                    <a:lnTo>
                      <a:pt x="1634" y="1022"/>
                    </a:lnTo>
                    <a:lnTo>
                      <a:pt x="1628" y="1020"/>
                    </a:lnTo>
                    <a:lnTo>
                      <a:pt x="1620" y="1014"/>
                    </a:lnTo>
                    <a:lnTo>
                      <a:pt x="1615" y="1010"/>
                    </a:lnTo>
                    <a:lnTo>
                      <a:pt x="1607" y="1007"/>
                    </a:lnTo>
                    <a:lnTo>
                      <a:pt x="1597" y="1007"/>
                    </a:lnTo>
                    <a:lnTo>
                      <a:pt x="1588" y="1010"/>
                    </a:lnTo>
                    <a:lnTo>
                      <a:pt x="1580" y="1012"/>
                    </a:lnTo>
                    <a:lnTo>
                      <a:pt x="1572" y="1010"/>
                    </a:lnTo>
                    <a:lnTo>
                      <a:pt x="1565" y="1010"/>
                    </a:lnTo>
                    <a:lnTo>
                      <a:pt x="1557" y="1008"/>
                    </a:lnTo>
                    <a:lnTo>
                      <a:pt x="1548" y="1016"/>
                    </a:lnTo>
                    <a:lnTo>
                      <a:pt x="1538" y="1032"/>
                    </a:lnTo>
                    <a:lnTo>
                      <a:pt x="1540" y="1043"/>
                    </a:lnTo>
                    <a:lnTo>
                      <a:pt x="1538" y="1043"/>
                    </a:lnTo>
                    <a:lnTo>
                      <a:pt x="1532" y="1045"/>
                    </a:lnTo>
                    <a:lnTo>
                      <a:pt x="1530" y="1045"/>
                    </a:lnTo>
                    <a:lnTo>
                      <a:pt x="1526" y="1033"/>
                    </a:lnTo>
                    <a:lnTo>
                      <a:pt x="1525" y="1032"/>
                    </a:lnTo>
                    <a:lnTo>
                      <a:pt x="1515" y="1030"/>
                    </a:lnTo>
                    <a:lnTo>
                      <a:pt x="1519" y="1007"/>
                    </a:lnTo>
                    <a:lnTo>
                      <a:pt x="1515" y="991"/>
                    </a:lnTo>
                    <a:lnTo>
                      <a:pt x="1501" y="978"/>
                    </a:lnTo>
                    <a:lnTo>
                      <a:pt x="1500" y="976"/>
                    </a:lnTo>
                    <a:lnTo>
                      <a:pt x="1500" y="972"/>
                    </a:lnTo>
                    <a:lnTo>
                      <a:pt x="1498" y="970"/>
                    </a:lnTo>
                    <a:lnTo>
                      <a:pt x="1496" y="968"/>
                    </a:lnTo>
                    <a:lnTo>
                      <a:pt x="1490" y="966"/>
                    </a:lnTo>
                    <a:lnTo>
                      <a:pt x="1488" y="964"/>
                    </a:lnTo>
                    <a:lnTo>
                      <a:pt x="1488" y="962"/>
                    </a:lnTo>
                    <a:lnTo>
                      <a:pt x="1488" y="959"/>
                    </a:lnTo>
                    <a:lnTo>
                      <a:pt x="1488" y="955"/>
                    </a:lnTo>
                    <a:lnTo>
                      <a:pt x="1486" y="953"/>
                    </a:lnTo>
                    <a:lnTo>
                      <a:pt x="1482" y="951"/>
                    </a:lnTo>
                    <a:lnTo>
                      <a:pt x="1480" y="949"/>
                    </a:lnTo>
                    <a:lnTo>
                      <a:pt x="1478" y="945"/>
                    </a:lnTo>
                    <a:lnTo>
                      <a:pt x="1478" y="941"/>
                    </a:lnTo>
                    <a:lnTo>
                      <a:pt x="1478" y="937"/>
                    </a:lnTo>
                    <a:lnTo>
                      <a:pt x="1477" y="935"/>
                    </a:lnTo>
                    <a:lnTo>
                      <a:pt x="1475" y="935"/>
                    </a:lnTo>
                    <a:lnTo>
                      <a:pt x="1473" y="934"/>
                    </a:lnTo>
                    <a:lnTo>
                      <a:pt x="1467" y="922"/>
                    </a:lnTo>
                    <a:lnTo>
                      <a:pt x="1463" y="909"/>
                    </a:lnTo>
                    <a:lnTo>
                      <a:pt x="1465" y="893"/>
                    </a:lnTo>
                    <a:lnTo>
                      <a:pt x="1471" y="891"/>
                    </a:lnTo>
                    <a:lnTo>
                      <a:pt x="1478" y="887"/>
                    </a:lnTo>
                    <a:lnTo>
                      <a:pt x="1484" y="886"/>
                    </a:lnTo>
                    <a:lnTo>
                      <a:pt x="1484" y="882"/>
                    </a:lnTo>
                    <a:lnTo>
                      <a:pt x="1486" y="876"/>
                    </a:lnTo>
                    <a:lnTo>
                      <a:pt x="1488" y="872"/>
                    </a:lnTo>
                    <a:lnTo>
                      <a:pt x="1492" y="874"/>
                    </a:lnTo>
                    <a:lnTo>
                      <a:pt x="1496" y="876"/>
                    </a:lnTo>
                    <a:lnTo>
                      <a:pt x="1498" y="874"/>
                    </a:lnTo>
                    <a:lnTo>
                      <a:pt x="1496" y="853"/>
                    </a:lnTo>
                    <a:lnTo>
                      <a:pt x="1490" y="838"/>
                    </a:lnTo>
                    <a:lnTo>
                      <a:pt x="1478" y="826"/>
                    </a:lnTo>
                    <a:lnTo>
                      <a:pt x="1478" y="820"/>
                    </a:lnTo>
                    <a:lnTo>
                      <a:pt x="1463" y="816"/>
                    </a:lnTo>
                    <a:lnTo>
                      <a:pt x="1438" y="813"/>
                    </a:lnTo>
                    <a:lnTo>
                      <a:pt x="1419" y="813"/>
                    </a:lnTo>
                    <a:lnTo>
                      <a:pt x="1413" y="818"/>
                    </a:lnTo>
                    <a:lnTo>
                      <a:pt x="1409" y="818"/>
                    </a:lnTo>
                    <a:lnTo>
                      <a:pt x="1405" y="818"/>
                    </a:lnTo>
                    <a:lnTo>
                      <a:pt x="1404" y="818"/>
                    </a:lnTo>
                    <a:lnTo>
                      <a:pt x="1398" y="824"/>
                    </a:lnTo>
                    <a:lnTo>
                      <a:pt x="1392" y="832"/>
                    </a:lnTo>
                    <a:lnTo>
                      <a:pt x="1384" y="839"/>
                    </a:lnTo>
                    <a:lnTo>
                      <a:pt x="1375" y="839"/>
                    </a:lnTo>
                    <a:lnTo>
                      <a:pt x="1367" y="838"/>
                    </a:lnTo>
                    <a:lnTo>
                      <a:pt x="1359" y="836"/>
                    </a:lnTo>
                    <a:lnTo>
                      <a:pt x="1356" y="838"/>
                    </a:lnTo>
                    <a:lnTo>
                      <a:pt x="1350" y="843"/>
                    </a:lnTo>
                    <a:lnTo>
                      <a:pt x="1342" y="843"/>
                    </a:lnTo>
                    <a:lnTo>
                      <a:pt x="1329" y="838"/>
                    </a:lnTo>
                    <a:lnTo>
                      <a:pt x="1315" y="830"/>
                    </a:lnTo>
                    <a:lnTo>
                      <a:pt x="1306" y="822"/>
                    </a:lnTo>
                    <a:lnTo>
                      <a:pt x="1300" y="822"/>
                    </a:lnTo>
                    <a:lnTo>
                      <a:pt x="1292" y="822"/>
                    </a:lnTo>
                    <a:lnTo>
                      <a:pt x="1286" y="822"/>
                    </a:lnTo>
                    <a:lnTo>
                      <a:pt x="1283" y="820"/>
                    </a:lnTo>
                    <a:lnTo>
                      <a:pt x="1279" y="818"/>
                    </a:lnTo>
                    <a:lnTo>
                      <a:pt x="1275" y="816"/>
                    </a:lnTo>
                    <a:lnTo>
                      <a:pt x="1269" y="816"/>
                    </a:lnTo>
                    <a:lnTo>
                      <a:pt x="1265" y="816"/>
                    </a:lnTo>
                    <a:lnTo>
                      <a:pt x="1262" y="816"/>
                    </a:lnTo>
                    <a:lnTo>
                      <a:pt x="1258" y="813"/>
                    </a:lnTo>
                    <a:lnTo>
                      <a:pt x="1256" y="805"/>
                    </a:lnTo>
                    <a:lnTo>
                      <a:pt x="1254" y="801"/>
                    </a:lnTo>
                    <a:lnTo>
                      <a:pt x="1242" y="801"/>
                    </a:lnTo>
                    <a:lnTo>
                      <a:pt x="1235" y="799"/>
                    </a:lnTo>
                    <a:lnTo>
                      <a:pt x="1225" y="795"/>
                    </a:lnTo>
                    <a:lnTo>
                      <a:pt x="1223" y="789"/>
                    </a:lnTo>
                    <a:lnTo>
                      <a:pt x="1219" y="789"/>
                    </a:lnTo>
                    <a:lnTo>
                      <a:pt x="1215" y="789"/>
                    </a:lnTo>
                    <a:lnTo>
                      <a:pt x="1212" y="789"/>
                    </a:lnTo>
                    <a:lnTo>
                      <a:pt x="1212" y="793"/>
                    </a:lnTo>
                    <a:lnTo>
                      <a:pt x="1208" y="795"/>
                    </a:lnTo>
                    <a:lnTo>
                      <a:pt x="1208" y="797"/>
                    </a:lnTo>
                    <a:lnTo>
                      <a:pt x="1208" y="803"/>
                    </a:lnTo>
                    <a:lnTo>
                      <a:pt x="1210" y="807"/>
                    </a:lnTo>
                    <a:lnTo>
                      <a:pt x="1212" y="811"/>
                    </a:lnTo>
                    <a:lnTo>
                      <a:pt x="1212" y="816"/>
                    </a:lnTo>
                    <a:lnTo>
                      <a:pt x="1212" y="818"/>
                    </a:lnTo>
                    <a:lnTo>
                      <a:pt x="1210" y="822"/>
                    </a:lnTo>
                    <a:lnTo>
                      <a:pt x="1214" y="826"/>
                    </a:lnTo>
                    <a:lnTo>
                      <a:pt x="1217" y="828"/>
                    </a:lnTo>
                    <a:lnTo>
                      <a:pt x="1219" y="830"/>
                    </a:lnTo>
                    <a:lnTo>
                      <a:pt x="1223" y="830"/>
                    </a:lnTo>
                    <a:lnTo>
                      <a:pt x="1233" y="828"/>
                    </a:lnTo>
                    <a:lnTo>
                      <a:pt x="1238" y="836"/>
                    </a:lnTo>
                    <a:lnTo>
                      <a:pt x="1244" y="845"/>
                    </a:lnTo>
                    <a:lnTo>
                      <a:pt x="1248" y="857"/>
                    </a:lnTo>
                    <a:lnTo>
                      <a:pt x="1248" y="872"/>
                    </a:lnTo>
                    <a:lnTo>
                      <a:pt x="1246" y="884"/>
                    </a:lnTo>
                    <a:lnTo>
                      <a:pt x="1242" y="895"/>
                    </a:lnTo>
                    <a:lnTo>
                      <a:pt x="1238" y="895"/>
                    </a:lnTo>
                    <a:lnTo>
                      <a:pt x="1237" y="901"/>
                    </a:lnTo>
                    <a:lnTo>
                      <a:pt x="1235" y="907"/>
                    </a:lnTo>
                    <a:lnTo>
                      <a:pt x="1231" y="911"/>
                    </a:lnTo>
                    <a:lnTo>
                      <a:pt x="1231" y="914"/>
                    </a:lnTo>
                    <a:lnTo>
                      <a:pt x="1231" y="920"/>
                    </a:lnTo>
                    <a:lnTo>
                      <a:pt x="1233" y="924"/>
                    </a:lnTo>
                    <a:lnTo>
                      <a:pt x="1235" y="924"/>
                    </a:lnTo>
                    <a:lnTo>
                      <a:pt x="1238" y="926"/>
                    </a:lnTo>
                    <a:lnTo>
                      <a:pt x="1240" y="926"/>
                    </a:lnTo>
                    <a:lnTo>
                      <a:pt x="1244" y="934"/>
                    </a:lnTo>
                    <a:lnTo>
                      <a:pt x="1244" y="943"/>
                    </a:lnTo>
                    <a:lnTo>
                      <a:pt x="1246" y="953"/>
                    </a:lnTo>
                    <a:lnTo>
                      <a:pt x="1248" y="955"/>
                    </a:lnTo>
                    <a:lnTo>
                      <a:pt x="1252" y="959"/>
                    </a:lnTo>
                    <a:lnTo>
                      <a:pt x="1254" y="960"/>
                    </a:lnTo>
                    <a:lnTo>
                      <a:pt x="1254" y="976"/>
                    </a:lnTo>
                    <a:lnTo>
                      <a:pt x="1252" y="991"/>
                    </a:lnTo>
                    <a:lnTo>
                      <a:pt x="1254" y="1005"/>
                    </a:lnTo>
                    <a:lnTo>
                      <a:pt x="1260" y="1010"/>
                    </a:lnTo>
                    <a:lnTo>
                      <a:pt x="1267" y="1012"/>
                    </a:lnTo>
                    <a:lnTo>
                      <a:pt x="1275" y="1016"/>
                    </a:lnTo>
                    <a:lnTo>
                      <a:pt x="1275" y="1020"/>
                    </a:lnTo>
                    <a:lnTo>
                      <a:pt x="1275" y="1026"/>
                    </a:lnTo>
                    <a:lnTo>
                      <a:pt x="1277" y="1030"/>
                    </a:lnTo>
                    <a:lnTo>
                      <a:pt x="1279" y="1033"/>
                    </a:lnTo>
                    <a:lnTo>
                      <a:pt x="1285" y="1037"/>
                    </a:lnTo>
                    <a:lnTo>
                      <a:pt x="1286" y="1039"/>
                    </a:lnTo>
                    <a:lnTo>
                      <a:pt x="1290" y="1039"/>
                    </a:lnTo>
                    <a:lnTo>
                      <a:pt x="1296" y="1037"/>
                    </a:lnTo>
                    <a:lnTo>
                      <a:pt x="1298" y="1037"/>
                    </a:lnTo>
                    <a:lnTo>
                      <a:pt x="1296" y="1041"/>
                    </a:lnTo>
                    <a:lnTo>
                      <a:pt x="1296" y="1043"/>
                    </a:lnTo>
                    <a:lnTo>
                      <a:pt x="1294" y="1049"/>
                    </a:lnTo>
                    <a:lnTo>
                      <a:pt x="1298" y="1049"/>
                    </a:lnTo>
                    <a:lnTo>
                      <a:pt x="1300" y="1055"/>
                    </a:lnTo>
                    <a:lnTo>
                      <a:pt x="1306" y="1062"/>
                    </a:lnTo>
                    <a:lnTo>
                      <a:pt x="1308" y="1066"/>
                    </a:lnTo>
                    <a:lnTo>
                      <a:pt x="1308" y="1070"/>
                    </a:lnTo>
                    <a:lnTo>
                      <a:pt x="1308" y="1074"/>
                    </a:lnTo>
                    <a:lnTo>
                      <a:pt x="1308" y="1076"/>
                    </a:lnTo>
                    <a:lnTo>
                      <a:pt x="1310" y="1078"/>
                    </a:lnTo>
                    <a:lnTo>
                      <a:pt x="1313" y="1080"/>
                    </a:lnTo>
                    <a:lnTo>
                      <a:pt x="1315" y="1081"/>
                    </a:lnTo>
                    <a:lnTo>
                      <a:pt x="1317" y="1087"/>
                    </a:lnTo>
                    <a:lnTo>
                      <a:pt x="1317" y="1093"/>
                    </a:lnTo>
                    <a:lnTo>
                      <a:pt x="1317" y="1099"/>
                    </a:lnTo>
                    <a:lnTo>
                      <a:pt x="1323" y="1105"/>
                    </a:lnTo>
                    <a:lnTo>
                      <a:pt x="1323" y="1106"/>
                    </a:lnTo>
                    <a:lnTo>
                      <a:pt x="1327" y="1108"/>
                    </a:lnTo>
                    <a:lnTo>
                      <a:pt x="1329" y="1110"/>
                    </a:lnTo>
                    <a:lnTo>
                      <a:pt x="1329" y="1106"/>
                    </a:lnTo>
                    <a:lnTo>
                      <a:pt x="1331" y="1103"/>
                    </a:lnTo>
                    <a:lnTo>
                      <a:pt x="1331" y="1099"/>
                    </a:lnTo>
                    <a:lnTo>
                      <a:pt x="1333" y="1099"/>
                    </a:lnTo>
                    <a:lnTo>
                      <a:pt x="1336" y="1101"/>
                    </a:lnTo>
                    <a:lnTo>
                      <a:pt x="1338" y="1099"/>
                    </a:lnTo>
                    <a:lnTo>
                      <a:pt x="1334" y="1114"/>
                    </a:lnTo>
                    <a:lnTo>
                      <a:pt x="1333" y="1126"/>
                    </a:lnTo>
                    <a:lnTo>
                      <a:pt x="1333" y="1143"/>
                    </a:lnTo>
                    <a:lnTo>
                      <a:pt x="1334" y="1149"/>
                    </a:lnTo>
                    <a:lnTo>
                      <a:pt x="1338" y="1154"/>
                    </a:lnTo>
                    <a:lnTo>
                      <a:pt x="1338" y="1162"/>
                    </a:lnTo>
                    <a:lnTo>
                      <a:pt x="1336" y="1166"/>
                    </a:lnTo>
                    <a:lnTo>
                      <a:pt x="1331" y="1174"/>
                    </a:lnTo>
                    <a:lnTo>
                      <a:pt x="1329" y="1179"/>
                    </a:lnTo>
                    <a:lnTo>
                      <a:pt x="1329" y="1189"/>
                    </a:lnTo>
                    <a:lnTo>
                      <a:pt x="1333" y="1195"/>
                    </a:lnTo>
                    <a:lnTo>
                      <a:pt x="1333" y="1199"/>
                    </a:lnTo>
                    <a:lnTo>
                      <a:pt x="1333" y="1208"/>
                    </a:lnTo>
                    <a:lnTo>
                      <a:pt x="1331" y="1218"/>
                    </a:lnTo>
                    <a:lnTo>
                      <a:pt x="1331" y="1222"/>
                    </a:lnTo>
                    <a:lnTo>
                      <a:pt x="1333" y="1224"/>
                    </a:lnTo>
                    <a:lnTo>
                      <a:pt x="1333" y="1227"/>
                    </a:lnTo>
                    <a:lnTo>
                      <a:pt x="1333" y="1231"/>
                    </a:lnTo>
                    <a:lnTo>
                      <a:pt x="1336" y="1231"/>
                    </a:lnTo>
                    <a:lnTo>
                      <a:pt x="1340" y="1231"/>
                    </a:lnTo>
                    <a:lnTo>
                      <a:pt x="1344" y="1231"/>
                    </a:lnTo>
                    <a:lnTo>
                      <a:pt x="1348" y="1226"/>
                    </a:lnTo>
                    <a:lnTo>
                      <a:pt x="1352" y="1220"/>
                    </a:lnTo>
                    <a:lnTo>
                      <a:pt x="1356" y="1214"/>
                    </a:lnTo>
                    <a:lnTo>
                      <a:pt x="1356" y="1216"/>
                    </a:lnTo>
                    <a:lnTo>
                      <a:pt x="1357" y="1220"/>
                    </a:lnTo>
                    <a:lnTo>
                      <a:pt x="1356" y="1224"/>
                    </a:lnTo>
                    <a:lnTo>
                      <a:pt x="1354" y="1226"/>
                    </a:lnTo>
                    <a:lnTo>
                      <a:pt x="1352" y="1227"/>
                    </a:lnTo>
                    <a:lnTo>
                      <a:pt x="1350" y="1229"/>
                    </a:lnTo>
                    <a:lnTo>
                      <a:pt x="1346" y="1243"/>
                    </a:lnTo>
                    <a:lnTo>
                      <a:pt x="1342" y="1260"/>
                    </a:lnTo>
                    <a:lnTo>
                      <a:pt x="1342" y="1276"/>
                    </a:lnTo>
                    <a:lnTo>
                      <a:pt x="1344" y="1277"/>
                    </a:lnTo>
                    <a:lnTo>
                      <a:pt x="1348" y="1281"/>
                    </a:lnTo>
                    <a:lnTo>
                      <a:pt x="1350" y="1289"/>
                    </a:lnTo>
                    <a:lnTo>
                      <a:pt x="1346" y="1289"/>
                    </a:lnTo>
                    <a:lnTo>
                      <a:pt x="1344" y="1291"/>
                    </a:lnTo>
                    <a:lnTo>
                      <a:pt x="1342" y="1293"/>
                    </a:lnTo>
                    <a:lnTo>
                      <a:pt x="1336" y="1310"/>
                    </a:lnTo>
                    <a:lnTo>
                      <a:pt x="1334" y="1325"/>
                    </a:lnTo>
                    <a:lnTo>
                      <a:pt x="1325" y="1337"/>
                    </a:lnTo>
                    <a:lnTo>
                      <a:pt x="1325" y="1341"/>
                    </a:lnTo>
                    <a:lnTo>
                      <a:pt x="1327" y="1345"/>
                    </a:lnTo>
                    <a:lnTo>
                      <a:pt x="1329" y="1349"/>
                    </a:lnTo>
                    <a:lnTo>
                      <a:pt x="1333" y="1356"/>
                    </a:lnTo>
                    <a:lnTo>
                      <a:pt x="1338" y="1368"/>
                    </a:lnTo>
                    <a:lnTo>
                      <a:pt x="1338" y="1381"/>
                    </a:lnTo>
                    <a:lnTo>
                      <a:pt x="1338" y="1385"/>
                    </a:lnTo>
                    <a:lnTo>
                      <a:pt x="1336" y="1393"/>
                    </a:lnTo>
                    <a:lnTo>
                      <a:pt x="1336" y="1398"/>
                    </a:lnTo>
                    <a:lnTo>
                      <a:pt x="1340" y="1406"/>
                    </a:lnTo>
                    <a:lnTo>
                      <a:pt x="1348" y="1412"/>
                    </a:lnTo>
                    <a:lnTo>
                      <a:pt x="1354" y="1418"/>
                    </a:lnTo>
                    <a:lnTo>
                      <a:pt x="1357" y="1425"/>
                    </a:lnTo>
                    <a:lnTo>
                      <a:pt x="1359" y="1433"/>
                    </a:lnTo>
                    <a:lnTo>
                      <a:pt x="1365" y="1439"/>
                    </a:lnTo>
                    <a:lnTo>
                      <a:pt x="1369" y="1439"/>
                    </a:lnTo>
                    <a:lnTo>
                      <a:pt x="1373" y="1439"/>
                    </a:lnTo>
                    <a:lnTo>
                      <a:pt x="1377" y="1441"/>
                    </a:lnTo>
                    <a:lnTo>
                      <a:pt x="1381" y="1445"/>
                    </a:lnTo>
                    <a:lnTo>
                      <a:pt x="1382" y="1448"/>
                    </a:lnTo>
                    <a:lnTo>
                      <a:pt x="1384" y="1454"/>
                    </a:lnTo>
                    <a:lnTo>
                      <a:pt x="1388" y="1454"/>
                    </a:lnTo>
                    <a:lnTo>
                      <a:pt x="1392" y="1452"/>
                    </a:lnTo>
                    <a:lnTo>
                      <a:pt x="1392" y="1450"/>
                    </a:lnTo>
                    <a:lnTo>
                      <a:pt x="1398" y="1448"/>
                    </a:lnTo>
                    <a:lnTo>
                      <a:pt x="1405" y="1443"/>
                    </a:lnTo>
                    <a:lnTo>
                      <a:pt x="1404" y="1448"/>
                    </a:lnTo>
                    <a:lnTo>
                      <a:pt x="1404" y="1454"/>
                    </a:lnTo>
                    <a:lnTo>
                      <a:pt x="1405" y="1458"/>
                    </a:lnTo>
                    <a:lnTo>
                      <a:pt x="1402" y="1460"/>
                    </a:lnTo>
                    <a:lnTo>
                      <a:pt x="1396" y="1460"/>
                    </a:lnTo>
                    <a:lnTo>
                      <a:pt x="1390" y="1462"/>
                    </a:lnTo>
                    <a:lnTo>
                      <a:pt x="1388" y="1464"/>
                    </a:lnTo>
                    <a:lnTo>
                      <a:pt x="1384" y="1470"/>
                    </a:lnTo>
                    <a:lnTo>
                      <a:pt x="1381" y="1473"/>
                    </a:lnTo>
                    <a:lnTo>
                      <a:pt x="1367" y="1475"/>
                    </a:lnTo>
                    <a:lnTo>
                      <a:pt x="1352" y="1473"/>
                    </a:lnTo>
                    <a:lnTo>
                      <a:pt x="1342" y="1471"/>
                    </a:lnTo>
                    <a:lnTo>
                      <a:pt x="1338" y="1477"/>
                    </a:lnTo>
                    <a:lnTo>
                      <a:pt x="1304" y="1475"/>
                    </a:lnTo>
                    <a:lnTo>
                      <a:pt x="1263" y="1477"/>
                    </a:lnTo>
                    <a:lnTo>
                      <a:pt x="1231" y="1471"/>
                    </a:lnTo>
                    <a:lnTo>
                      <a:pt x="1223" y="1466"/>
                    </a:lnTo>
                    <a:lnTo>
                      <a:pt x="1221" y="1460"/>
                    </a:lnTo>
                    <a:lnTo>
                      <a:pt x="1217" y="1450"/>
                    </a:lnTo>
                    <a:lnTo>
                      <a:pt x="1212" y="1450"/>
                    </a:lnTo>
                    <a:lnTo>
                      <a:pt x="1212" y="1448"/>
                    </a:lnTo>
                    <a:lnTo>
                      <a:pt x="1214" y="1446"/>
                    </a:lnTo>
                    <a:lnTo>
                      <a:pt x="1215" y="1446"/>
                    </a:lnTo>
                    <a:lnTo>
                      <a:pt x="1219" y="1435"/>
                    </a:lnTo>
                    <a:lnTo>
                      <a:pt x="1223" y="1427"/>
                    </a:lnTo>
                    <a:lnTo>
                      <a:pt x="1225" y="1414"/>
                    </a:lnTo>
                    <a:lnTo>
                      <a:pt x="1212" y="1420"/>
                    </a:lnTo>
                    <a:lnTo>
                      <a:pt x="1200" y="1420"/>
                    </a:lnTo>
                    <a:lnTo>
                      <a:pt x="1183" y="1420"/>
                    </a:lnTo>
                    <a:lnTo>
                      <a:pt x="1183" y="1427"/>
                    </a:lnTo>
                    <a:lnTo>
                      <a:pt x="1179" y="1427"/>
                    </a:lnTo>
                    <a:lnTo>
                      <a:pt x="1167" y="1425"/>
                    </a:lnTo>
                    <a:lnTo>
                      <a:pt x="1164" y="1433"/>
                    </a:lnTo>
                    <a:lnTo>
                      <a:pt x="1158" y="1441"/>
                    </a:lnTo>
                    <a:lnTo>
                      <a:pt x="1152" y="1448"/>
                    </a:lnTo>
                    <a:lnTo>
                      <a:pt x="1148" y="1450"/>
                    </a:lnTo>
                    <a:lnTo>
                      <a:pt x="1148" y="1456"/>
                    </a:lnTo>
                    <a:lnTo>
                      <a:pt x="1150" y="1460"/>
                    </a:lnTo>
                    <a:lnTo>
                      <a:pt x="1150" y="1464"/>
                    </a:lnTo>
                    <a:lnTo>
                      <a:pt x="1146" y="1460"/>
                    </a:lnTo>
                    <a:lnTo>
                      <a:pt x="1142" y="1456"/>
                    </a:lnTo>
                    <a:lnTo>
                      <a:pt x="1141" y="1454"/>
                    </a:lnTo>
                    <a:lnTo>
                      <a:pt x="1139" y="1452"/>
                    </a:lnTo>
                    <a:lnTo>
                      <a:pt x="1137" y="1448"/>
                    </a:lnTo>
                    <a:lnTo>
                      <a:pt x="1125" y="1450"/>
                    </a:lnTo>
                    <a:lnTo>
                      <a:pt x="1116" y="1450"/>
                    </a:lnTo>
                    <a:lnTo>
                      <a:pt x="1104" y="1448"/>
                    </a:lnTo>
                    <a:lnTo>
                      <a:pt x="1102" y="1452"/>
                    </a:lnTo>
                    <a:lnTo>
                      <a:pt x="1098" y="1454"/>
                    </a:lnTo>
                    <a:lnTo>
                      <a:pt x="1100" y="1464"/>
                    </a:lnTo>
                    <a:lnTo>
                      <a:pt x="1085" y="1471"/>
                    </a:lnTo>
                    <a:lnTo>
                      <a:pt x="1085" y="1473"/>
                    </a:lnTo>
                    <a:lnTo>
                      <a:pt x="1083" y="1473"/>
                    </a:lnTo>
                    <a:lnTo>
                      <a:pt x="1081" y="1471"/>
                    </a:lnTo>
                    <a:lnTo>
                      <a:pt x="1077" y="1471"/>
                    </a:lnTo>
                    <a:lnTo>
                      <a:pt x="1075" y="1473"/>
                    </a:lnTo>
                    <a:lnTo>
                      <a:pt x="1075" y="1477"/>
                    </a:lnTo>
                    <a:lnTo>
                      <a:pt x="1073" y="1479"/>
                    </a:lnTo>
                    <a:lnTo>
                      <a:pt x="1068" y="1470"/>
                    </a:lnTo>
                    <a:lnTo>
                      <a:pt x="1058" y="1460"/>
                    </a:lnTo>
                    <a:lnTo>
                      <a:pt x="1054" y="1454"/>
                    </a:lnTo>
                    <a:lnTo>
                      <a:pt x="1056" y="1450"/>
                    </a:lnTo>
                    <a:lnTo>
                      <a:pt x="1056" y="1448"/>
                    </a:lnTo>
                    <a:lnTo>
                      <a:pt x="1058" y="1443"/>
                    </a:lnTo>
                    <a:lnTo>
                      <a:pt x="1054" y="1443"/>
                    </a:lnTo>
                    <a:lnTo>
                      <a:pt x="1050" y="1441"/>
                    </a:lnTo>
                    <a:lnTo>
                      <a:pt x="1047" y="1441"/>
                    </a:lnTo>
                    <a:lnTo>
                      <a:pt x="1045" y="1445"/>
                    </a:lnTo>
                    <a:lnTo>
                      <a:pt x="1041" y="1450"/>
                    </a:lnTo>
                    <a:lnTo>
                      <a:pt x="1039" y="1454"/>
                    </a:lnTo>
                    <a:lnTo>
                      <a:pt x="1035" y="1454"/>
                    </a:lnTo>
                    <a:lnTo>
                      <a:pt x="1031" y="1456"/>
                    </a:lnTo>
                    <a:lnTo>
                      <a:pt x="1029" y="1456"/>
                    </a:lnTo>
                    <a:lnTo>
                      <a:pt x="1035" y="1446"/>
                    </a:lnTo>
                    <a:lnTo>
                      <a:pt x="1039" y="1439"/>
                    </a:lnTo>
                    <a:lnTo>
                      <a:pt x="1045" y="1427"/>
                    </a:lnTo>
                    <a:lnTo>
                      <a:pt x="1043" y="1427"/>
                    </a:lnTo>
                    <a:lnTo>
                      <a:pt x="1039" y="1425"/>
                    </a:lnTo>
                    <a:lnTo>
                      <a:pt x="1037" y="1425"/>
                    </a:lnTo>
                    <a:lnTo>
                      <a:pt x="1035" y="1423"/>
                    </a:lnTo>
                    <a:lnTo>
                      <a:pt x="1035" y="1420"/>
                    </a:lnTo>
                    <a:lnTo>
                      <a:pt x="1033" y="1418"/>
                    </a:lnTo>
                    <a:lnTo>
                      <a:pt x="1031" y="1418"/>
                    </a:lnTo>
                    <a:lnTo>
                      <a:pt x="1027" y="1418"/>
                    </a:lnTo>
                    <a:lnTo>
                      <a:pt x="1023" y="1418"/>
                    </a:lnTo>
                    <a:lnTo>
                      <a:pt x="1023" y="1420"/>
                    </a:lnTo>
                    <a:lnTo>
                      <a:pt x="1023" y="1422"/>
                    </a:lnTo>
                    <a:lnTo>
                      <a:pt x="1023" y="1425"/>
                    </a:lnTo>
                    <a:lnTo>
                      <a:pt x="1010" y="1435"/>
                    </a:lnTo>
                    <a:lnTo>
                      <a:pt x="987" y="1435"/>
                    </a:lnTo>
                    <a:lnTo>
                      <a:pt x="968" y="1433"/>
                    </a:lnTo>
                    <a:lnTo>
                      <a:pt x="964" y="1435"/>
                    </a:lnTo>
                    <a:lnTo>
                      <a:pt x="962" y="1439"/>
                    </a:lnTo>
                    <a:lnTo>
                      <a:pt x="960" y="1441"/>
                    </a:lnTo>
                    <a:lnTo>
                      <a:pt x="958" y="1450"/>
                    </a:lnTo>
                    <a:lnTo>
                      <a:pt x="958" y="1458"/>
                    </a:lnTo>
                    <a:lnTo>
                      <a:pt x="947" y="1464"/>
                    </a:lnTo>
                    <a:lnTo>
                      <a:pt x="941" y="1464"/>
                    </a:lnTo>
                    <a:lnTo>
                      <a:pt x="933" y="1464"/>
                    </a:lnTo>
                    <a:lnTo>
                      <a:pt x="927" y="1464"/>
                    </a:lnTo>
                    <a:lnTo>
                      <a:pt x="924" y="1470"/>
                    </a:lnTo>
                    <a:lnTo>
                      <a:pt x="918" y="1481"/>
                    </a:lnTo>
                    <a:lnTo>
                      <a:pt x="912" y="1487"/>
                    </a:lnTo>
                    <a:lnTo>
                      <a:pt x="906" y="1493"/>
                    </a:lnTo>
                    <a:lnTo>
                      <a:pt x="899" y="1496"/>
                    </a:lnTo>
                    <a:lnTo>
                      <a:pt x="893" y="1500"/>
                    </a:lnTo>
                    <a:lnTo>
                      <a:pt x="889" y="1508"/>
                    </a:lnTo>
                    <a:lnTo>
                      <a:pt x="887" y="1506"/>
                    </a:lnTo>
                    <a:lnTo>
                      <a:pt x="881" y="1504"/>
                    </a:lnTo>
                    <a:lnTo>
                      <a:pt x="881" y="1502"/>
                    </a:lnTo>
                    <a:lnTo>
                      <a:pt x="878" y="1502"/>
                    </a:lnTo>
                    <a:lnTo>
                      <a:pt x="876" y="1502"/>
                    </a:lnTo>
                    <a:lnTo>
                      <a:pt x="872" y="1500"/>
                    </a:lnTo>
                    <a:lnTo>
                      <a:pt x="870" y="1508"/>
                    </a:lnTo>
                    <a:lnTo>
                      <a:pt x="872" y="1510"/>
                    </a:lnTo>
                    <a:lnTo>
                      <a:pt x="872" y="1516"/>
                    </a:lnTo>
                    <a:lnTo>
                      <a:pt x="870" y="1518"/>
                    </a:lnTo>
                    <a:lnTo>
                      <a:pt x="862" y="1512"/>
                    </a:lnTo>
                    <a:lnTo>
                      <a:pt x="860" y="1500"/>
                    </a:lnTo>
                    <a:lnTo>
                      <a:pt x="860" y="1487"/>
                    </a:lnTo>
                    <a:lnTo>
                      <a:pt x="855" y="1485"/>
                    </a:lnTo>
                    <a:lnTo>
                      <a:pt x="845" y="1483"/>
                    </a:lnTo>
                    <a:lnTo>
                      <a:pt x="841" y="1479"/>
                    </a:lnTo>
                    <a:lnTo>
                      <a:pt x="839" y="1475"/>
                    </a:lnTo>
                    <a:lnTo>
                      <a:pt x="839" y="1471"/>
                    </a:lnTo>
                    <a:lnTo>
                      <a:pt x="837" y="1470"/>
                    </a:lnTo>
                    <a:lnTo>
                      <a:pt x="832" y="1466"/>
                    </a:lnTo>
                    <a:lnTo>
                      <a:pt x="828" y="1466"/>
                    </a:lnTo>
                    <a:lnTo>
                      <a:pt x="822" y="1458"/>
                    </a:lnTo>
                    <a:lnTo>
                      <a:pt x="822" y="1450"/>
                    </a:lnTo>
                    <a:lnTo>
                      <a:pt x="822" y="1437"/>
                    </a:lnTo>
                    <a:lnTo>
                      <a:pt x="820" y="1425"/>
                    </a:lnTo>
                    <a:lnTo>
                      <a:pt x="814" y="1420"/>
                    </a:lnTo>
                    <a:lnTo>
                      <a:pt x="805" y="1414"/>
                    </a:lnTo>
                    <a:lnTo>
                      <a:pt x="799" y="1410"/>
                    </a:lnTo>
                    <a:lnTo>
                      <a:pt x="797" y="1404"/>
                    </a:lnTo>
                    <a:lnTo>
                      <a:pt x="799" y="1400"/>
                    </a:lnTo>
                    <a:lnTo>
                      <a:pt x="797" y="1397"/>
                    </a:lnTo>
                    <a:lnTo>
                      <a:pt x="791" y="1393"/>
                    </a:lnTo>
                    <a:lnTo>
                      <a:pt x="784" y="1391"/>
                    </a:lnTo>
                    <a:lnTo>
                      <a:pt x="778" y="1387"/>
                    </a:lnTo>
                    <a:lnTo>
                      <a:pt x="778" y="1379"/>
                    </a:lnTo>
                    <a:lnTo>
                      <a:pt x="780" y="1370"/>
                    </a:lnTo>
                    <a:lnTo>
                      <a:pt x="782" y="1366"/>
                    </a:lnTo>
                    <a:lnTo>
                      <a:pt x="780" y="1362"/>
                    </a:lnTo>
                    <a:lnTo>
                      <a:pt x="778" y="1358"/>
                    </a:lnTo>
                    <a:lnTo>
                      <a:pt x="776" y="1352"/>
                    </a:lnTo>
                    <a:lnTo>
                      <a:pt x="764" y="1354"/>
                    </a:lnTo>
                    <a:lnTo>
                      <a:pt x="757" y="1352"/>
                    </a:lnTo>
                    <a:lnTo>
                      <a:pt x="747" y="1350"/>
                    </a:lnTo>
                    <a:lnTo>
                      <a:pt x="747" y="1347"/>
                    </a:lnTo>
                    <a:lnTo>
                      <a:pt x="747" y="1339"/>
                    </a:lnTo>
                    <a:lnTo>
                      <a:pt x="745" y="1335"/>
                    </a:lnTo>
                    <a:lnTo>
                      <a:pt x="749" y="1335"/>
                    </a:lnTo>
                    <a:lnTo>
                      <a:pt x="751" y="1327"/>
                    </a:lnTo>
                    <a:lnTo>
                      <a:pt x="751" y="1322"/>
                    </a:lnTo>
                    <a:lnTo>
                      <a:pt x="741" y="1320"/>
                    </a:lnTo>
                    <a:lnTo>
                      <a:pt x="734" y="1318"/>
                    </a:lnTo>
                    <a:lnTo>
                      <a:pt x="724" y="1316"/>
                    </a:lnTo>
                    <a:lnTo>
                      <a:pt x="724" y="1314"/>
                    </a:lnTo>
                    <a:lnTo>
                      <a:pt x="724" y="1312"/>
                    </a:lnTo>
                    <a:lnTo>
                      <a:pt x="722" y="1312"/>
                    </a:lnTo>
                    <a:lnTo>
                      <a:pt x="722" y="1300"/>
                    </a:lnTo>
                    <a:lnTo>
                      <a:pt x="724" y="1291"/>
                    </a:lnTo>
                    <a:lnTo>
                      <a:pt x="724" y="1283"/>
                    </a:lnTo>
                    <a:lnTo>
                      <a:pt x="716" y="1285"/>
                    </a:lnTo>
                    <a:lnTo>
                      <a:pt x="711" y="1285"/>
                    </a:lnTo>
                    <a:lnTo>
                      <a:pt x="705" y="1289"/>
                    </a:lnTo>
                    <a:lnTo>
                      <a:pt x="701" y="1293"/>
                    </a:lnTo>
                    <a:lnTo>
                      <a:pt x="695" y="1295"/>
                    </a:lnTo>
                    <a:lnTo>
                      <a:pt x="689" y="1295"/>
                    </a:lnTo>
                    <a:lnTo>
                      <a:pt x="684" y="1297"/>
                    </a:lnTo>
                    <a:lnTo>
                      <a:pt x="680" y="1304"/>
                    </a:lnTo>
                    <a:lnTo>
                      <a:pt x="676" y="1304"/>
                    </a:lnTo>
                    <a:lnTo>
                      <a:pt x="674" y="1304"/>
                    </a:lnTo>
                    <a:lnTo>
                      <a:pt x="672" y="1306"/>
                    </a:lnTo>
                    <a:lnTo>
                      <a:pt x="672" y="1299"/>
                    </a:lnTo>
                    <a:lnTo>
                      <a:pt x="670" y="1291"/>
                    </a:lnTo>
                    <a:lnTo>
                      <a:pt x="670" y="1283"/>
                    </a:lnTo>
                    <a:lnTo>
                      <a:pt x="668" y="1283"/>
                    </a:lnTo>
                    <a:lnTo>
                      <a:pt x="665" y="1283"/>
                    </a:lnTo>
                    <a:lnTo>
                      <a:pt x="663" y="1283"/>
                    </a:lnTo>
                    <a:lnTo>
                      <a:pt x="659" y="1289"/>
                    </a:lnTo>
                    <a:lnTo>
                      <a:pt x="653" y="1297"/>
                    </a:lnTo>
                    <a:lnTo>
                      <a:pt x="649" y="1300"/>
                    </a:lnTo>
                    <a:lnTo>
                      <a:pt x="640" y="1304"/>
                    </a:lnTo>
                    <a:lnTo>
                      <a:pt x="630" y="1300"/>
                    </a:lnTo>
                    <a:lnTo>
                      <a:pt x="620" y="1300"/>
                    </a:lnTo>
                    <a:lnTo>
                      <a:pt x="618" y="1302"/>
                    </a:lnTo>
                    <a:lnTo>
                      <a:pt x="615" y="1306"/>
                    </a:lnTo>
                    <a:lnTo>
                      <a:pt x="611" y="1308"/>
                    </a:lnTo>
                    <a:lnTo>
                      <a:pt x="605" y="1308"/>
                    </a:lnTo>
                    <a:lnTo>
                      <a:pt x="601" y="1308"/>
                    </a:lnTo>
                    <a:lnTo>
                      <a:pt x="595" y="1308"/>
                    </a:lnTo>
                    <a:lnTo>
                      <a:pt x="592" y="1314"/>
                    </a:lnTo>
                    <a:lnTo>
                      <a:pt x="588" y="1320"/>
                    </a:lnTo>
                    <a:lnTo>
                      <a:pt x="574" y="1320"/>
                    </a:lnTo>
                    <a:lnTo>
                      <a:pt x="574" y="1316"/>
                    </a:lnTo>
                    <a:lnTo>
                      <a:pt x="576" y="1312"/>
                    </a:lnTo>
                    <a:lnTo>
                      <a:pt x="578" y="1308"/>
                    </a:lnTo>
                    <a:lnTo>
                      <a:pt x="574" y="1308"/>
                    </a:lnTo>
                    <a:lnTo>
                      <a:pt x="569" y="1308"/>
                    </a:lnTo>
                    <a:lnTo>
                      <a:pt x="565" y="1306"/>
                    </a:lnTo>
                    <a:lnTo>
                      <a:pt x="563" y="1304"/>
                    </a:lnTo>
                    <a:lnTo>
                      <a:pt x="561" y="1300"/>
                    </a:lnTo>
                    <a:lnTo>
                      <a:pt x="557" y="1299"/>
                    </a:lnTo>
                    <a:lnTo>
                      <a:pt x="551" y="1304"/>
                    </a:lnTo>
                    <a:lnTo>
                      <a:pt x="545" y="1302"/>
                    </a:lnTo>
                    <a:lnTo>
                      <a:pt x="540" y="1302"/>
                    </a:lnTo>
                    <a:lnTo>
                      <a:pt x="534" y="1304"/>
                    </a:lnTo>
                    <a:lnTo>
                      <a:pt x="532" y="1306"/>
                    </a:lnTo>
                    <a:lnTo>
                      <a:pt x="534" y="1310"/>
                    </a:lnTo>
                    <a:lnTo>
                      <a:pt x="534" y="1314"/>
                    </a:lnTo>
                    <a:lnTo>
                      <a:pt x="530" y="1316"/>
                    </a:lnTo>
                    <a:lnTo>
                      <a:pt x="528" y="1316"/>
                    </a:lnTo>
                    <a:lnTo>
                      <a:pt x="526" y="1320"/>
                    </a:lnTo>
                    <a:lnTo>
                      <a:pt x="522" y="1320"/>
                    </a:lnTo>
                    <a:lnTo>
                      <a:pt x="522" y="1318"/>
                    </a:lnTo>
                    <a:lnTo>
                      <a:pt x="522" y="1316"/>
                    </a:lnTo>
                    <a:lnTo>
                      <a:pt x="515" y="1314"/>
                    </a:lnTo>
                    <a:lnTo>
                      <a:pt x="515" y="1318"/>
                    </a:lnTo>
                    <a:lnTo>
                      <a:pt x="517" y="1320"/>
                    </a:lnTo>
                    <a:lnTo>
                      <a:pt x="519" y="1324"/>
                    </a:lnTo>
                    <a:lnTo>
                      <a:pt x="515" y="1325"/>
                    </a:lnTo>
                    <a:lnTo>
                      <a:pt x="515" y="1329"/>
                    </a:lnTo>
                    <a:lnTo>
                      <a:pt x="513" y="1331"/>
                    </a:lnTo>
                    <a:lnTo>
                      <a:pt x="513" y="1335"/>
                    </a:lnTo>
                    <a:lnTo>
                      <a:pt x="515" y="1341"/>
                    </a:lnTo>
                    <a:lnTo>
                      <a:pt x="521" y="1347"/>
                    </a:lnTo>
                    <a:lnTo>
                      <a:pt x="526" y="1352"/>
                    </a:lnTo>
                    <a:lnTo>
                      <a:pt x="517" y="1360"/>
                    </a:lnTo>
                    <a:lnTo>
                      <a:pt x="513" y="1364"/>
                    </a:lnTo>
                    <a:lnTo>
                      <a:pt x="511" y="1364"/>
                    </a:lnTo>
                    <a:lnTo>
                      <a:pt x="509" y="1372"/>
                    </a:lnTo>
                    <a:lnTo>
                      <a:pt x="509" y="1381"/>
                    </a:lnTo>
                    <a:lnTo>
                      <a:pt x="511" y="1387"/>
                    </a:lnTo>
                    <a:lnTo>
                      <a:pt x="511" y="1391"/>
                    </a:lnTo>
                    <a:lnTo>
                      <a:pt x="501" y="1391"/>
                    </a:lnTo>
                    <a:lnTo>
                      <a:pt x="490" y="1387"/>
                    </a:lnTo>
                    <a:lnTo>
                      <a:pt x="484" y="1383"/>
                    </a:lnTo>
                    <a:lnTo>
                      <a:pt x="484" y="1381"/>
                    </a:lnTo>
                    <a:lnTo>
                      <a:pt x="482" y="1377"/>
                    </a:lnTo>
                    <a:lnTo>
                      <a:pt x="482" y="1375"/>
                    </a:lnTo>
                    <a:lnTo>
                      <a:pt x="476" y="1377"/>
                    </a:lnTo>
                    <a:lnTo>
                      <a:pt x="469" y="1379"/>
                    </a:lnTo>
                    <a:lnTo>
                      <a:pt x="461" y="1379"/>
                    </a:lnTo>
                    <a:lnTo>
                      <a:pt x="457" y="1375"/>
                    </a:lnTo>
                    <a:lnTo>
                      <a:pt x="453" y="1372"/>
                    </a:lnTo>
                    <a:lnTo>
                      <a:pt x="451" y="1368"/>
                    </a:lnTo>
                    <a:lnTo>
                      <a:pt x="436" y="1366"/>
                    </a:lnTo>
                    <a:lnTo>
                      <a:pt x="421" y="1364"/>
                    </a:lnTo>
                    <a:lnTo>
                      <a:pt x="405" y="1364"/>
                    </a:lnTo>
                    <a:lnTo>
                      <a:pt x="400" y="1377"/>
                    </a:lnTo>
                    <a:lnTo>
                      <a:pt x="396" y="1391"/>
                    </a:lnTo>
                    <a:lnTo>
                      <a:pt x="396" y="1406"/>
                    </a:lnTo>
                    <a:lnTo>
                      <a:pt x="394" y="1406"/>
                    </a:lnTo>
                    <a:lnTo>
                      <a:pt x="392" y="1406"/>
                    </a:lnTo>
                    <a:lnTo>
                      <a:pt x="388" y="1406"/>
                    </a:lnTo>
                    <a:lnTo>
                      <a:pt x="386" y="1404"/>
                    </a:lnTo>
                    <a:lnTo>
                      <a:pt x="384" y="1402"/>
                    </a:lnTo>
                    <a:lnTo>
                      <a:pt x="380" y="1398"/>
                    </a:lnTo>
                    <a:lnTo>
                      <a:pt x="380" y="1395"/>
                    </a:lnTo>
                    <a:lnTo>
                      <a:pt x="382" y="1391"/>
                    </a:lnTo>
                    <a:lnTo>
                      <a:pt x="384" y="1389"/>
                    </a:lnTo>
                    <a:lnTo>
                      <a:pt x="384" y="1383"/>
                    </a:lnTo>
                    <a:lnTo>
                      <a:pt x="375" y="1381"/>
                    </a:lnTo>
                    <a:lnTo>
                      <a:pt x="367" y="1387"/>
                    </a:lnTo>
                    <a:lnTo>
                      <a:pt x="361" y="1391"/>
                    </a:lnTo>
                    <a:lnTo>
                      <a:pt x="357" y="1387"/>
                    </a:lnTo>
                    <a:lnTo>
                      <a:pt x="355" y="1385"/>
                    </a:lnTo>
                    <a:lnTo>
                      <a:pt x="354" y="1381"/>
                    </a:lnTo>
                    <a:lnTo>
                      <a:pt x="354" y="1373"/>
                    </a:lnTo>
                    <a:lnTo>
                      <a:pt x="355" y="1364"/>
                    </a:lnTo>
                    <a:lnTo>
                      <a:pt x="355" y="1352"/>
                    </a:lnTo>
                    <a:lnTo>
                      <a:pt x="352" y="1352"/>
                    </a:lnTo>
                    <a:lnTo>
                      <a:pt x="350" y="1350"/>
                    </a:lnTo>
                    <a:lnTo>
                      <a:pt x="336" y="1354"/>
                    </a:lnTo>
                    <a:lnTo>
                      <a:pt x="327" y="1358"/>
                    </a:lnTo>
                    <a:lnTo>
                      <a:pt x="311" y="1358"/>
                    </a:lnTo>
                    <a:lnTo>
                      <a:pt x="313" y="1358"/>
                    </a:lnTo>
                    <a:lnTo>
                      <a:pt x="313" y="1360"/>
                    </a:lnTo>
                    <a:lnTo>
                      <a:pt x="317" y="1360"/>
                    </a:lnTo>
                    <a:lnTo>
                      <a:pt x="317" y="1368"/>
                    </a:lnTo>
                    <a:lnTo>
                      <a:pt x="315" y="1368"/>
                    </a:lnTo>
                    <a:lnTo>
                      <a:pt x="313" y="1370"/>
                    </a:lnTo>
                    <a:lnTo>
                      <a:pt x="313" y="1372"/>
                    </a:lnTo>
                    <a:lnTo>
                      <a:pt x="300" y="1366"/>
                    </a:lnTo>
                    <a:lnTo>
                      <a:pt x="281" y="1362"/>
                    </a:lnTo>
                    <a:lnTo>
                      <a:pt x="259" y="1366"/>
                    </a:lnTo>
                    <a:lnTo>
                      <a:pt x="256" y="1370"/>
                    </a:lnTo>
                    <a:lnTo>
                      <a:pt x="252" y="1375"/>
                    </a:lnTo>
                    <a:lnTo>
                      <a:pt x="246" y="1379"/>
                    </a:lnTo>
                    <a:lnTo>
                      <a:pt x="250" y="1385"/>
                    </a:lnTo>
                    <a:lnTo>
                      <a:pt x="250" y="1387"/>
                    </a:lnTo>
                    <a:lnTo>
                      <a:pt x="236" y="1387"/>
                    </a:lnTo>
                    <a:lnTo>
                      <a:pt x="227" y="1387"/>
                    </a:lnTo>
                    <a:lnTo>
                      <a:pt x="213" y="1389"/>
                    </a:lnTo>
                    <a:lnTo>
                      <a:pt x="217" y="1377"/>
                    </a:lnTo>
                    <a:lnTo>
                      <a:pt x="215" y="1377"/>
                    </a:lnTo>
                    <a:lnTo>
                      <a:pt x="206" y="1373"/>
                    </a:lnTo>
                    <a:lnTo>
                      <a:pt x="204" y="1370"/>
                    </a:lnTo>
                    <a:lnTo>
                      <a:pt x="202" y="1368"/>
                    </a:lnTo>
                    <a:lnTo>
                      <a:pt x="196" y="1366"/>
                    </a:lnTo>
                    <a:lnTo>
                      <a:pt x="190" y="1368"/>
                    </a:lnTo>
                    <a:lnTo>
                      <a:pt x="185" y="1373"/>
                    </a:lnTo>
                    <a:lnTo>
                      <a:pt x="181" y="1375"/>
                    </a:lnTo>
                    <a:lnTo>
                      <a:pt x="175" y="1377"/>
                    </a:lnTo>
                    <a:lnTo>
                      <a:pt x="163" y="1375"/>
                    </a:lnTo>
                    <a:lnTo>
                      <a:pt x="163" y="1379"/>
                    </a:lnTo>
                    <a:lnTo>
                      <a:pt x="162" y="1377"/>
                    </a:lnTo>
                    <a:lnTo>
                      <a:pt x="160" y="1379"/>
                    </a:lnTo>
                    <a:lnTo>
                      <a:pt x="160" y="1381"/>
                    </a:lnTo>
                    <a:lnTo>
                      <a:pt x="160" y="1387"/>
                    </a:lnTo>
                    <a:lnTo>
                      <a:pt x="160" y="1389"/>
                    </a:lnTo>
                    <a:lnTo>
                      <a:pt x="156" y="1389"/>
                    </a:lnTo>
                    <a:lnTo>
                      <a:pt x="156" y="1387"/>
                    </a:lnTo>
                    <a:lnTo>
                      <a:pt x="154" y="1387"/>
                    </a:lnTo>
                    <a:lnTo>
                      <a:pt x="148" y="1391"/>
                    </a:lnTo>
                    <a:lnTo>
                      <a:pt x="142" y="1393"/>
                    </a:lnTo>
                    <a:lnTo>
                      <a:pt x="137" y="1393"/>
                    </a:lnTo>
                    <a:lnTo>
                      <a:pt x="131" y="1391"/>
                    </a:lnTo>
                    <a:lnTo>
                      <a:pt x="131" y="1387"/>
                    </a:lnTo>
                    <a:lnTo>
                      <a:pt x="123" y="1387"/>
                    </a:lnTo>
                    <a:lnTo>
                      <a:pt x="117" y="1387"/>
                    </a:lnTo>
                    <a:lnTo>
                      <a:pt x="110" y="1387"/>
                    </a:lnTo>
                    <a:lnTo>
                      <a:pt x="110" y="1391"/>
                    </a:lnTo>
                    <a:lnTo>
                      <a:pt x="102" y="1391"/>
                    </a:lnTo>
                    <a:lnTo>
                      <a:pt x="102" y="1400"/>
                    </a:lnTo>
                    <a:lnTo>
                      <a:pt x="104" y="1404"/>
                    </a:lnTo>
                    <a:lnTo>
                      <a:pt x="96" y="1406"/>
                    </a:lnTo>
                    <a:lnTo>
                      <a:pt x="92" y="1408"/>
                    </a:lnTo>
                    <a:lnTo>
                      <a:pt x="89" y="1408"/>
                    </a:lnTo>
                    <a:lnTo>
                      <a:pt x="85" y="1410"/>
                    </a:lnTo>
                    <a:lnTo>
                      <a:pt x="85" y="1412"/>
                    </a:lnTo>
                    <a:lnTo>
                      <a:pt x="85" y="1418"/>
                    </a:lnTo>
                    <a:lnTo>
                      <a:pt x="85" y="1420"/>
                    </a:lnTo>
                    <a:lnTo>
                      <a:pt x="75" y="1420"/>
                    </a:lnTo>
                    <a:lnTo>
                      <a:pt x="66" y="1418"/>
                    </a:lnTo>
                    <a:lnTo>
                      <a:pt x="54" y="1418"/>
                    </a:lnTo>
                    <a:lnTo>
                      <a:pt x="54" y="1420"/>
                    </a:lnTo>
                    <a:lnTo>
                      <a:pt x="52" y="1420"/>
                    </a:lnTo>
                    <a:lnTo>
                      <a:pt x="48" y="1420"/>
                    </a:lnTo>
                    <a:lnTo>
                      <a:pt x="46" y="1420"/>
                    </a:lnTo>
                    <a:lnTo>
                      <a:pt x="46" y="1422"/>
                    </a:lnTo>
                    <a:lnTo>
                      <a:pt x="44" y="1423"/>
                    </a:lnTo>
                    <a:lnTo>
                      <a:pt x="44" y="1425"/>
                    </a:lnTo>
                    <a:lnTo>
                      <a:pt x="43" y="1427"/>
                    </a:lnTo>
                    <a:lnTo>
                      <a:pt x="33" y="1431"/>
                    </a:lnTo>
                    <a:lnTo>
                      <a:pt x="25" y="1433"/>
                    </a:lnTo>
                    <a:lnTo>
                      <a:pt x="18" y="1439"/>
                    </a:lnTo>
                    <a:lnTo>
                      <a:pt x="18" y="1441"/>
                    </a:lnTo>
                    <a:lnTo>
                      <a:pt x="18" y="1443"/>
                    </a:lnTo>
                    <a:lnTo>
                      <a:pt x="18" y="1446"/>
                    </a:lnTo>
                    <a:lnTo>
                      <a:pt x="16" y="1446"/>
                    </a:lnTo>
                    <a:lnTo>
                      <a:pt x="12" y="1448"/>
                    </a:lnTo>
                    <a:lnTo>
                      <a:pt x="10" y="1450"/>
                    </a:lnTo>
                    <a:lnTo>
                      <a:pt x="8" y="1460"/>
                    </a:lnTo>
                    <a:lnTo>
                      <a:pt x="8" y="1470"/>
                    </a:lnTo>
                    <a:lnTo>
                      <a:pt x="12" y="1477"/>
                    </a:lnTo>
                    <a:lnTo>
                      <a:pt x="14" y="1479"/>
                    </a:lnTo>
                    <a:lnTo>
                      <a:pt x="14" y="1481"/>
                    </a:lnTo>
                    <a:lnTo>
                      <a:pt x="6" y="1493"/>
                    </a:lnTo>
                    <a:lnTo>
                      <a:pt x="2" y="1506"/>
                    </a:lnTo>
                    <a:lnTo>
                      <a:pt x="4" y="1523"/>
                    </a:lnTo>
                    <a:lnTo>
                      <a:pt x="8" y="1537"/>
                    </a:lnTo>
                    <a:lnTo>
                      <a:pt x="8" y="1541"/>
                    </a:lnTo>
                    <a:lnTo>
                      <a:pt x="0" y="1546"/>
                    </a:lnTo>
                    <a:lnTo>
                      <a:pt x="0" y="1548"/>
                    </a:lnTo>
                    <a:lnTo>
                      <a:pt x="4" y="1552"/>
                    </a:lnTo>
                    <a:lnTo>
                      <a:pt x="4" y="1568"/>
                    </a:lnTo>
                    <a:lnTo>
                      <a:pt x="12" y="1569"/>
                    </a:lnTo>
                    <a:lnTo>
                      <a:pt x="21" y="1569"/>
                    </a:lnTo>
                    <a:lnTo>
                      <a:pt x="31" y="1569"/>
                    </a:lnTo>
                    <a:lnTo>
                      <a:pt x="31" y="1568"/>
                    </a:lnTo>
                    <a:lnTo>
                      <a:pt x="33" y="1566"/>
                    </a:lnTo>
                    <a:lnTo>
                      <a:pt x="35" y="1564"/>
                    </a:lnTo>
                    <a:lnTo>
                      <a:pt x="35" y="1562"/>
                    </a:lnTo>
                    <a:lnTo>
                      <a:pt x="35" y="1558"/>
                    </a:lnTo>
                    <a:lnTo>
                      <a:pt x="35" y="1556"/>
                    </a:lnTo>
                    <a:lnTo>
                      <a:pt x="48" y="1558"/>
                    </a:lnTo>
                    <a:lnTo>
                      <a:pt x="58" y="1566"/>
                    </a:lnTo>
                    <a:lnTo>
                      <a:pt x="67" y="1569"/>
                    </a:lnTo>
                    <a:lnTo>
                      <a:pt x="75" y="1568"/>
                    </a:lnTo>
                    <a:lnTo>
                      <a:pt x="85" y="1562"/>
                    </a:lnTo>
                    <a:lnTo>
                      <a:pt x="94" y="1556"/>
                    </a:lnTo>
                    <a:lnTo>
                      <a:pt x="98" y="1556"/>
                    </a:lnTo>
                    <a:lnTo>
                      <a:pt x="104" y="1558"/>
                    </a:lnTo>
                    <a:lnTo>
                      <a:pt x="108" y="1556"/>
                    </a:lnTo>
                    <a:lnTo>
                      <a:pt x="112" y="1554"/>
                    </a:lnTo>
                    <a:lnTo>
                      <a:pt x="114" y="1550"/>
                    </a:lnTo>
                    <a:lnTo>
                      <a:pt x="117" y="1546"/>
                    </a:lnTo>
                    <a:lnTo>
                      <a:pt x="131" y="1544"/>
                    </a:lnTo>
                    <a:lnTo>
                      <a:pt x="144" y="1544"/>
                    </a:lnTo>
                    <a:lnTo>
                      <a:pt x="156" y="1544"/>
                    </a:lnTo>
                    <a:lnTo>
                      <a:pt x="156" y="1546"/>
                    </a:lnTo>
                    <a:lnTo>
                      <a:pt x="156" y="1550"/>
                    </a:lnTo>
                    <a:lnTo>
                      <a:pt x="154" y="1552"/>
                    </a:lnTo>
                    <a:lnTo>
                      <a:pt x="148" y="1554"/>
                    </a:lnTo>
                    <a:lnTo>
                      <a:pt x="142" y="1558"/>
                    </a:lnTo>
                    <a:lnTo>
                      <a:pt x="139" y="1562"/>
                    </a:lnTo>
                    <a:lnTo>
                      <a:pt x="139" y="1564"/>
                    </a:lnTo>
                    <a:lnTo>
                      <a:pt x="139" y="1568"/>
                    </a:lnTo>
                    <a:lnTo>
                      <a:pt x="139" y="1569"/>
                    </a:lnTo>
                    <a:lnTo>
                      <a:pt x="137" y="1569"/>
                    </a:lnTo>
                    <a:lnTo>
                      <a:pt x="137" y="1575"/>
                    </a:lnTo>
                    <a:lnTo>
                      <a:pt x="133" y="1575"/>
                    </a:lnTo>
                    <a:lnTo>
                      <a:pt x="133" y="1581"/>
                    </a:lnTo>
                    <a:lnTo>
                      <a:pt x="137" y="1579"/>
                    </a:lnTo>
                    <a:lnTo>
                      <a:pt x="140" y="1579"/>
                    </a:lnTo>
                    <a:lnTo>
                      <a:pt x="144" y="1581"/>
                    </a:lnTo>
                    <a:lnTo>
                      <a:pt x="146" y="1579"/>
                    </a:lnTo>
                    <a:lnTo>
                      <a:pt x="148" y="1577"/>
                    </a:lnTo>
                    <a:lnTo>
                      <a:pt x="152" y="1581"/>
                    </a:lnTo>
                    <a:lnTo>
                      <a:pt x="158" y="1587"/>
                    </a:lnTo>
                    <a:lnTo>
                      <a:pt x="169" y="1585"/>
                    </a:lnTo>
                    <a:lnTo>
                      <a:pt x="171" y="1581"/>
                    </a:lnTo>
                    <a:lnTo>
                      <a:pt x="173" y="1577"/>
                    </a:lnTo>
                    <a:lnTo>
                      <a:pt x="175" y="1573"/>
                    </a:lnTo>
                    <a:lnTo>
                      <a:pt x="179" y="1573"/>
                    </a:lnTo>
                    <a:lnTo>
                      <a:pt x="185" y="1573"/>
                    </a:lnTo>
                    <a:lnTo>
                      <a:pt x="188" y="1573"/>
                    </a:lnTo>
                    <a:lnTo>
                      <a:pt x="190" y="1575"/>
                    </a:lnTo>
                    <a:lnTo>
                      <a:pt x="192" y="1579"/>
                    </a:lnTo>
                    <a:lnTo>
                      <a:pt x="188" y="1581"/>
                    </a:lnTo>
                    <a:lnTo>
                      <a:pt x="188" y="1585"/>
                    </a:lnTo>
                    <a:lnTo>
                      <a:pt x="183" y="1589"/>
                    </a:lnTo>
                    <a:lnTo>
                      <a:pt x="192" y="1592"/>
                    </a:lnTo>
                    <a:lnTo>
                      <a:pt x="204" y="1592"/>
                    </a:lnTo>
                    <a:lnTo>
                      <a:pt x="206" y="1598"/>
                    </a:lnTo>
                    <a:lnTo>
                      <a:pt x="211" y="1598"/>
                    </a:lnTo>
                    <a:lnTo>
                      <a:pt x="217" y="1600"/>
                    </a:lnTo>
                    <a:lnTo>
                      <a:pt x="223" y="1600"/>
                    </a:lnTo>
                    <a:lnTo>
                      <a:pt x="225" y="1602"/>
                    </a:lnTo>
                    <a:lnTo>
                      <a:pt x="225" y="1604"/>
                    </a:lnTo>
                    <a:lnTo>
                      <a:pt x="227" y="1606"/>
                    </a:lnTo>
                    <a:lnTo>
                      <a:pt x="221" y="1608"/>
                    </a:lnTo>
                    <a:lnTo>
                      <a:pt x="215" y="1610"/>
                    </a:lnTo>
                    <a:lnTo>
                      <a:pt x="208" y="1612"/>
                    </a:lnTo>
                    <a:lnTo>
                      <a:pt x="208" y="1610"/>
                    </a:lnTo>
                    <a:lnTo>
                      <a:pt x="210" y="1608"/>
                    </a:lnTo>
                    <a:lnTo>
                      <a:pt x="211" y="1606"/>
                    </a:lnTo>
                    <a:lnTo>
                      <a:pt x="206" y="1604"/>
                    </a:lnTo>
                    <a:lnTo>
                      <a:pt x="200" y="1602"/>
                    </a:lnTo>
                    <a:lnTo>
                      <a:pt x="190" y="1600"/>
                    </a:lnTo>
                    <a:lnTo>
                      <a:pt x="179" y="1604"/>
                    </a:lnTo>
                    <a:lnTo>
                      <a:pt x="167" y="1608"/>
                    </a:lnTo>
                    <a:lnTo>
                      <a:pt x="154" y="1608"/>
                    </a:lnTo>
                    <a:lnTo>
                      <a:pt x="148" y="1604"/>
                    </a:lnTo>
                    <a:lnTo>
                      <a:pt x="139" y="1598"/>
                    </a:lnTo>
                    <a:lnTo>
                      <a:pt x="129" y="1596"/>
                    </a:lnTo>
                    <a:lnTo>
                      <a:pt x="127" y="1598"/>
                    </a:lnTo>
                    <a:lnTo>
                      <a:pt x="127" y="1602"/>
                    </a:lnTo>
                    <a:lnTo>
                      <a:pt x="125" y="1604"/>
                    </a:lnTo>
                    <a:lnTo>
                      <a:pt x="121" y="1604"/>
                    </a:lnTo>
                    <a:lnTo>
                      <a:pt x="115" y="1606"/>
                    </a:lnTo>
                    <a:lnTo>
                      <a:pt x="110" y="1606"/>
                    </a:lnTo>
                    <a:lnTo>
                      <a:pt x="112" y="1594"/>
                    </a:lnTo>
                    <a:lnTo>
                      <a:pt x="112" y="1587"/>
                    </a:lnTo>
                    <a:lnTo>
                      <a:pt x="106" y="1591"/>
                    </a:lnTo>
                    <a:lnTo>
                      <a:pt x="102" y="1592"/>
                    </a:lnTo>
                    <a:lnTo>
                      <a:pt x="102" y="1596"/>
                    </a:lnTo>
                    <a:lnTo>
                      <a:pt x="100" y="1600"/>
                    </a:lnTo>
                    <a:lnTo>
                      <a:pt x="98" y="1600"/>
                    </a:lnTo>
                    <a:lnTo>
                      <a:pt x="96" y="1600"/>
                    </a:lnTo>
                    <a:lnTo>
                      <a:pt x="96" y="1598"/>
                    </a:lnTo>
                    <a:lnTo>
                      <a:pt x="96" y="1596"/>
                    </a:lnTo>
                    <a:lnTo>
                      <a:pt x="92" y="1592"/>
                    </a:lnTo>
                    <a:lnTo>
                      <a:pt x="92" y="1591"/>
                    </a:lnTo>
                    <a:lnTo>
                      <a:pt x="94" y="1585"/>
                    </a:lnTo>
                    <a:lnTo>
                      <a:pt x="96" y="1579"/>
                    </a:lnTo>
                    <a:lnTo>
                      <a:pt x="100" y="1573"/>
                    </a:lnTo>
                    <a:lnTo>
                      <a:pt x="102" y="1571"/>
                    </a:lnTo>
                    <a:lnTo>
                      <a:pt x="102" y="1568"/>
                    </a:lnTo>
                    <a:lnTo>
                      <a:pt x="98" y="1568"/>
                    </a:lnTo>
                    <a:lnTo>
                      <a:pt x="94" y="1568"/>
                    </a:lnTo>
                    <a:lnTo>
                      <a:pt x="89" y="1568"/>
                    </a:lnTo>
                    <a:lnTo>
                      <a:pt x="87" y="1569"/>
                    </a:lnTo>
                    <a:lnTo>
                      <a:pt x="85" y="1573"/>
                    </a:lnTo>
                    <a:lnTo>
                      <a:pt x="81" y="1575"/>
                    </a:lnTo>
                    <a:lnTo>
                      <a:pt x="83" y="1594"/>
                    </a:lnTo>
                    <a:lnTo>
                      <a:pt x="77" y="1602"/>
                    </a:lnTo>
                    <a:lnTo>
                      <a:pt x="60" y="1604"/>
                    </a:lnTo>
                    <a:lnTo>
                      <a:pt x="62" y="1608"/>
                    </a:lnTo>
                    <a:lnTo>
                      <a:pt x="60" y="1612"/>
                    </a:lnTo>
                    <a:lnTo>
                      <a:pt x="60" y="1619"/>
                    </a:lnTo>
                    <a:lnTo>
                      <a:pt x="69" y="1619"/>
                    </a:lnTo>
                    <a:lnTo>
                      <a:pt x="79" y="1621"/>
                    </a:lnTo>
                    <a:lnTo>
                      <a:pt x="89" y="1621"/>
                    </a:lnTo>
                    <a:lnTo>
                      <a:pt x="89" y="1627"/>
                    </a:lnTo>
                    <a:lnTo>
                      <a:pt x="85" y="1627"/>
                    </a:lnTo>
                    <a:lnTo>
                      <a:pt x="81" y="1629"/>
                    </a:lnTo>
                    <a:lnTo>
                      <a:pt x="77" y="1629"/>
                    </a:lnTo>
                    <a:lnTo>
                      <a:pt x="83" y="1642"/>
                    </a:lnTo>
                    <a:lnTo>
                      <a:pt x="85" y="1654"/>
                    </a:lnTo>
                    <a:lnTo>
                      <a:pt x="85" y="1671"/>
                    </a:lnTo>
                    <a:lnTo>
                      <a:pt x="91" y="1667"/>
                    </a:lnTo>
                    <a:lnTo>
                      <a:pt x="96" y="1664"/>
                    </a:lnTo>
                    <a:lnTo>
                      <a:pt x="102" y="1658"/>
                    </a:lnTo>
                    <a:lnTo>
                      <a:pt x="104" y="1654"/>
                    </a:lnTo>
                    <a:lnTo>
                      <a:pt x="104" y="1650"/>
                    </a:lnTo>
                    <a:lnTo>
                      <a:pt x="106" y="1648"/>
                    </a:lnTo>
                    <a:lnTo>
                      <a:pt x="110" y="1648"/>
                    </a:lnTo>
                    <a:lnTo>
                      <a:pt x="110" y="1644"/>
                    </a:lnTo>
                    <a:lnTo>
                      <a:pt x="110" y="1641"/>
                    </a:lnTo>
                    <a:lnTo>
                      <a:pt x="110" y="1637"/>
                    </a:lnTo>
                    <a:lnTo>
                      <a:pt x="119" y="1637"/>
                    </a:lnTo>
                    <a:lnTo>
                      <a:pt x="129" y="1635"/>
                    </a:lnTo>
                    <a:lnTo>
                      <a:pt x="139" y="1637"/>
                    </a:lnTo>
                    <a:lnTo>
                      <a:pt x="139" y="1639"/>
                    </a:lnTo>
                    <a:lnTo>
                      <a:pt x="140" y="1642"/>
                    </a:lnTo>
                    <a:lnTo>
                      <a:pt x="140" y="1644"/>
                    </a:lnTo>
                    <a:lnTo>
                      <a:pt x="146" y="1646"/>
                    </a:lnTo>
                    <a:lnTo>
                      <a:pt x="152" y="1646"/>
                    </a:lnTo>
                    <a:lnTo>
                      <a:pt x="156" y="1648"/>
                    </a:lnTo>
                    <a:lnTo>
                      <a:pt x="158" y="1650"/>
                    </a:lnTo>
                    <a:lnTo>
                      <a:pt x="160" y="1652"/>
                    </a:lnTo>
                    <a:lnTo>
                      <a:pt x="162" y="1656"/>
                    </a:lnTo>
                    <a:lnTo>
                      <a:pt x="171" y="1658"/>
                    </a:lnTo>
                    <a:lnTo>
                      <a:pt x="179" y="1660"/>
                    </a:lnTo>
                    <a:lnTo>
                      <a:pt x="185" y="1665"/>
                    </a:lnTo>
                    <a:lnTo>
                      <a:pt x="188" y="1671"/>
                    </a:lnTo>
                    <a:lnTo>
                      <a:pt x="188" y="1677"/>
                    </a:lnTo>
                    <a:lnTo>
                      <a:pt x="190" y="1687"/>
                    </a:lnTo>
                    <a:lnTo>
                      <a:pt x="192" y="1689"/>
                    </a:lnTo>
                    <a:lnTo>
                      <a:pt x="196" y="1690"/>
                    </a:lnTo>
                    <a:lnTo>
                      <a:pt x="198" y="1690"/>
                    </a:lnTo>
                    <a:lnTo>
                      <a:pt x="196" y="1700"/>
                    </a:lnTo>
                    <a:lnTo>
                      <a:pt x="196" y="1706"/>
                    </a:lnTo>
                    <a:lnTo>
                      <a:pt x="192" y="1714"/>
                    </a:lnTo>
                    <a:lnTo>
                      <a:pt x="190" y="1717"/>
                    </a:lnTo>
                    <a:lnTo>
                      <a:pt x="188" y="1719"/>
                    </a:lnTo>
                    <a:lnTo>
                      <a:pt x="185" y="1723"/>
                    </a:lnTo>
                    <a:lnTo>
                      <a:pt x="181" y="1721"/>
                    </a:lnTo>
                    <a:lnTo>
                      <a:pt x="177" y="1723"/>
                    </a:lnTo>
                    <a:lnTo>
                      <a:pt x="173" y="1723"/>
                    </a:lnTo>
                    <a:lnTo>
                      <a:pt x="167" y="1719"/>
                    </a:lnTo>
                    <a:lnTo>
                      <a:pt x="162" y="1715"/>
                    </a:lnTo>
                    <a:lnTo>
                      <a:pt x="156" y="1712"/>
                    </a:lnTo>
                    <a:lnTo>
                      <a:pt x="144" y="1712"/>
                    </a:lnTo>
                    <a:lnTo>
                      <a:pt x="133" y="1715"/>
                    </a:lnTo>
                    <a:lnTo>
                      <a:pt x="123" y="1717"/>
                    </a:lnTo>
                    <a:lnTo>
                      <a:pt x="91" y="1721"/>
                    </a:lnTo>
                    <a:lnTo>
                      <a:pt x="60" y="1725"/>
                    </a:lnTo>
                    <a:lnTo>
                      <a:pt x="31" y="1725"/>
                    </a:lnTo>
                    <a:lnTo>
                      <a:pt x="31" y="1733"/>
                    </a:lnTo>
                    <a:lnTo>
                      <a:pt x="23" y="1733"/>
                    </a:lnTo>
                    <a:lnTo>
                      <a:pt x="18" y="1731"/>
                    </a:lnTo>
                    <a:lnTo>
                      <a:pt x="14" y="1731"/>
                    </a:lnTo>
                    <a:lnTo>
                      <a:pt x="12" y="1737"/>
                    </a:lnTo>
                    <a:lnTo>
                      <a:pt x="10" y="1744"/>
                    </a:lnTo>
                    <a:lnTo>
                      <a:pt x="8" y="1750"/>
                    </a:lnTo>
                    <a:lnTo>
                      <a:pt x="14" y="1754"/>
                    </a:lnTo>
                    <a:lnTo>
                      <a:pt x="23" y="1756"/>
                    </a:lnTo>
                    <a:lnTo>
                      <a:pt x="31" y="1758"/>
                    </a:lnTo>
                    <a:lnTo>
                      <a:pt x="35" y="1758"/>
                    </a:lnTo>
                    <a:lnTo>
                      <a:pt x="41" y="1758"/>
                    </a:lnTo>
                    <a:lnTo>
                      <a:pt x="46" y="1758"/>
                    </a:lnTo>
                    <a:lnTo>
                      <a:pt x="52" y="1762"/>
                    </a:lnTo>
                    <a:lnTo>
                      <a:pt x="58" y="1767"/>
                    </a:lnTo>
                    <a:lnTo>
                      <a:pt x="64" y="1771"/>
                    </a:lnTo>
                    <a:lnTo>
                      <a:pt x="71" y="1771"/>
                    </a:lnTo>
                    <a:lnTo>
                      <a:pt x="77" y="1767"/>
                    </a:lnTo>
                    <a:lnTo>
                      <a:pt x="85" y="1765"/>
                    </a:lnTo>
                    <a:lnTo>
                      <a:pt x="87" y="1771"/>
                    </a:lnTo>
                    <a:lnTo>
                      <a:pt x="91" y="1773"/>
                    </a:lnTo>
                    <a:lnTo>
                      <a:pt x="94" y="1773"/>
                    </a:lnTo>
                    <a:lnTo>
                      <a:pt x="96" y="1773"/>
                    </a:lnTo>
                    <a:lnTo>
                      <a:pt x="100" y="1779"/>
                    </a:lnTo>
                    <a:lnTo>
                      <a:pt x="104" y="1783"/>
                    </a:lnTo>
                    <a:lnTo>
                      <a:pt x="108" y="1787"/>
                    </a:lnTo>
                    <a:lnTo>
                      <a:pt x="110" y="1787"/>
                    </a:lnTo>
                    <a:lnTo>
                      <a:pt x="114" y="1787"/>
                    </a:lnTo>
                    <a:lnTo>
                      <a:pt x="115" y="1787"/>
                    </a:lnTo>
                    <a:lnTo>
                      <a:pt x="131" y="1806"/>
                    </a:lnTo>
                    <a:lnTo>
                      <a:pt x="148" y="1833"/>
                    </a:lnTo>
                    <a:lnTo>
                      <a:pt x="156" y="1856"/>
                    </a:lnTo>
                    <a:lnTo>
                      <a:pt x="156" y="1867"/>
                    </a:lnTo>
                    <a:lnTo>
                      <a:pt x="154" y="1877"/>
                    </a:lnTo>
                    <a:lnTo>
                      <a:pt x="152" y="1884"/>
                    </a:lnTo>
                    <a:lnTo>
                      <a:pt x="150" y="1884"/>
                    </a:lnTo>
                    <a:lnTo>
                      <a:pt x="146" y="1884"/>
                    </a:lnTo>
                    <a:lnTo>
                      <a:pt x="144" y="1884"/>
                    </a:lnTo>
                    <a:lnTo>
                      <a:pt x="142" y="1892"/>
                    </a:lnTo>
                    <a:lnTo>
                      <a:pt x="144" y="1900"/>
                    </a:lnTo>
                    <a:lnTo>
                      <a:pt x="146" y="1906"/>
                    </a:lnTo>
                    <a:lnTo>
                      <a:pt x="156" y="1906"/>
                    </a:lnTo>
                    <a:lnTo>
                      <a:pt x="165" y="1906"/>
                    </a:lnTo>
                    <a:lnTo>
                      <a:pt x="177" y="1906"/>
                    </a:lnTo>
                    <a:lnTo>
                      <a:pt x="187" y="1908"/>
                    </a:lnTo>
                    <a:lnTo>
                      <a:pt x="196" y="1911"/>
                    </a:lnTo>
                    <a:lnTo>
                      <a:pt x="208" y="1911"/>
                    </a:lnTo>
                    <a:lnTo>
                      <a:pt x="210" y="1909"/>
                    </a:lnTo>
                    <a:lnTo>
                      <a:pt x="213" y="1908"/>
                    </a:lnTo>
                    <a:lnTo>
                      <a:pt x="215" y="1906"/>
                    </a:lnTo>
                    <a:lnTo>
                      <a:pt x="217" y="1908"/>
                    </a:lnTo>
                    <a:lnTo>
                      <a:pt x="221" y="1908"/>
                    </a:lnTo>
                    <a:lnTo>
                      <a:pt x="227" y="1908"/>
                    </a:lnTo>
                    <a:lnTo>
                      <a:pt x="231" y="1902"/>
                    </a:lnTo>
                    <a:lnTo>
                      <a:pt x="235" y="1894"/>
                    </a:lnTo>
                    <a:lnTo>
                      <a:pt x="236" y="1884"/>
                    </a:lnTo>
                    <a:lnTo>
                      <a:pt x="233" y="1883"/>
                    </a:lnTo>
                    <a:lnTo>
                      <a:pt x="229" y="1881"/>
                    </a:lnTo>
                    <a:lnTo>
                      <a:pt x="227" y="1877"/>
                    </a:lnTo>
                    <a:lnTo>
                      <a:pt x="227" y="1875"/>
                    </a:lnTo>
                    <a:lnTo>
                      <a:pt x="227" y="1871"/>
                    </a:lnTo>
                    <a:lnTo>
                      <a:pt x="227" y="1869"/>
                    </a:lnTo>
                    <a:lnTo>
                      <a:pt x="223" y="1871"/>
                    </a:lnTo>
                    <a:lnTo>
                      <a:pt x="225" y="1869"/>
                    </a:lnTo>
                    <a:lnTo>
                      <a:pt x="223" y="1867"/>
                    </a:lnTo>
                    <a:lnTo>
                      <a:pt x="229" y="1865"/>
                    </a:lnTo>
                    <a:lnTo>
                      <a:pt x="227" y="1863"/>
                    </a:lnTo>
                    <a:lnTo>
                      <a:pt x="227" y="1861"/>
                    </a:lnTo>
                    <a:lnTo>
                      <a:pt x="231" y="1861"/>
                    </a:lnTo>
                    <a:lnTo>
                      <a:pt x="233" y="1865"/>
                    </a:lnTo>
                    <a:lnTo>
                      <a:pt x="235" y="1871"/>
                    </a:lnTo>
                    <a:lnTo>
                      <a:pt x="236" y="1875"/>
                    </a:lnTo>
                    <a:lnTo>
                      <a:pt x="246" y="1871"/>
                    </a:lnTo>
                    <a:lnTo>
                      <a:pt x="256" y="1867"/>
                    </a:lnTo>
                    <a:lnTo>
                      <a:pt x="263" y="1867"/>
                    </a:lnTo>
                    <a:lnTo>
                      <a:pt x="263" y="1869"/>
                    </a:lnTo>
                    <a:lnTo>
                      <a:pt x="265" y="1871"/>
                    </a:lnTo>
                    <a:lnTo>
                      <a:pt x="267" y="1871"/>
                    </a:lnTo>
                    <a:lnTo>
                      <a:pt x="269" y="1869"/>
                    </a:lnTo>
                    <a:lnTo>
                      <a:pt x="273" y="1869"/>
                    </a:lnTo>
                    <a:lnTo>
                      <a:pt x="282" y="1883"/>
                    </a:lnTo>
                    <a:lnTo>
                      <a:pt x="288" y="1879"/>
                    </a:lnTo>
                    <a:lnTo>
                      <a:pt x="298" y="1877"/>
                    </a:lnTo>
                    <a:lnTo>
                      <a:pt x="302" y="1875"/>
                    </a:lnTo>
                    <a:lnTo>
                      <a:pt x="304" y="1875"/>
                    </a:lnTo>
                    <a:lnTo>
                      <a:pt x="309" y="1879"/>
                    </a:lnTo>
                    <a:lnTo>
                      <a:pt x="311" y="1879"/>
                    </a:lnTo>
                    <a:lnTo>
                      <a:pt x="315" y="1873"/>
                    </a:lnTo>
                    <a:lnTo>
                      <a:pt x="313" y="1861"/>
                    </a:lnTo>
                    <a:lnTo>
                      <a:pt x="317" y="1854"/>
                    </a:lnTo>
                    <a:lnTo>
                      <a:pt x="325" y="1859"/>
                    </a:lnTo>
                    <a:lnTo>
                      <a:pt x="336" y="1869"/>
                    </a:lnTo>
                    <a:lnTo>
                      <a:pt x="342" y="1875"/>
                    </a:lnTo>
                    <a:lnTo>
                      <a:pt x="342" y="1877"/>
                    </a:lnTo>
                    <a:lnTo>
                      <a:pt x="340" y="1881"/>
                    </a:lnTo>
                    <a:lnTo>
                      <a:pt x="340" y="1884"/>
                    </a:lnTo>
                    <a:lnTo>
                      <a:pt x="346" y="1884"/>
                    </a:lnTo>
                    <a:lnTo>
                      <a:pt x="346" y="1888"/>
                    </a:lnTo>
                    <a:lnTo>
                      <a:pt x="344" y="1890"/>
                    </a:lnTo>
                    <a:lnTo>
                      <a:pt x="342" y="1892"/>
                    </a:lnTo>
                    <a:lnTo>
                      <a:pt x="346" y="1896"/>
                    </a:lnTo>
                    <a:lnTo>
                      <a:pt x="352" y="1904"/>
                    </a:lnTo>
                    <a:lnTo>
                      <a:pt x="359" y="1915"/>
                    </a:lnTo>
                    <a:lnTo>
                      <a:pt x="363" y="1921"/>
                    </a:lnTo>
                    <a:lnTo>
                      <a:pt x="382" y="1925"/>
                    </a:lnTo>
                    <a:lnTo>
                      <a:pt x="403" y="1921"/>
                    </a:lnTo>
                    <a:lnTo>
                      <a:pt x="417" y="1915"/>
                    </a:lnTo>
                    <a:lnTo>
                      <a:pt x="425" y="1929"/>
                    </a:lnTo>
                    <a:lnTo>
                      <a:pt x="430" y="1934"/>
                    </a:lnTo>
                    <a:lnTo>
                      <a:pt x="434" y="1934"/>
                    </a:lnTo>
                    <a:lnTo>
                      <a:pt x="438" y="1936"/>
                    </a:lnTo>
                    <a:lnTo>
                      <a:pt x="440" y="1936"/>
                    </a:lnTo>
                    <a:lnTo>
                      <a:pt x="444" y="1942"/>
                    </a:lnTo>
                    <a:lnTo>
                      <a:pt x="461" y="1944"/>
                    </a:lnTo>
                    <a:lnTo>
                      <a:pt x="478" y="1944"/>
                    </a:lnTo>
                    <a:lnTo>
                      <a:pt x="492" y="1950"/>
                    </a:lnTo>
                    <a:lnTo>
                      <a:pt x="496" y="1956"/>
                    </a:lnTo>
                    <a:lnTo>
                      <a:pt x="497" y="1961"/>
                    </a:lnTo>
                    <a:lnTo>
                      <a:pt x="499" y="1971"/>
                    </a:lnTo>
                    <a:lnTo>
                      <a:pt x="511" y="1982"/>
                    </a:lnTo>
                    <a:lnTo>
                      <a:pt x="530" y="1988"/>
                    </a:lnTo>
                    <a:lnTo>
                      <a:pt x="551" y="1986"/>
                    </a:lnTo>
                    <a:lnTo>
                      <a:pt x="555" y="1982"/>
                    </a:lnTo>
                    <a:lnTo>
                      <a:pt x="555" y="1979"/>
                    </a:lnTo>
                    <a:lnTo>
                      <a:pt x="557" y="1973"/>
                    </a:lnTo>
                    <a:lnTo>
                      <a:pt x="561" y="1969"/>
                    </a:lnTo>
                    <a:lnTo>
                      <a:pt x="565" y="1965"/>
                    </a:lnTo>
                    <a:lnTo>
                      <a:pt x="570" y="1963"/>
                    </a:lnTo>
                    <a:lnTo>
                      <a:pt x="570" y="1965"/>
                    </a:lnTo>
                    <a:lnTo>
                      <a:pt x="572" y="1967"/>
                    </a:lnTo>
                    <a:lnTo>
                      <a:pt x="574" y="1967"/>
                    </a:lnTo>
                    <a:lnTo>
                      <a:pt x="572" y="1969"/>
                    </a:lnTo>
                    <a:lnTo>
                      <a:pt x="569" y="1969"/>
                    </a:lnTo>
                    <a:lnTo>
                      <a:pt x="567" y="1971"/>
                    </a:lnTo>
                    <a:lnTo>
                      <a:pt x="565" y="1981"/>
                    </a:lnTo>
                    <a:lnTo>
                      <a:pt x="565" y="1988"/>
                    </a:lnTo>
                    <a:lnTo>
                      <a:pt x="559" y="1992"/>
                    </a:lnTo>
                    <a:lnTo>
                      <a:pt x="559" y="1996"/>
                    </a:lnTo>
                    <a:lnTo>
                      <a:pt x="578" y="2000"/>
                    </a:lnTo>
                    <a:lnTo>
                      <a:pt x="593" y="2005"/>
                    </a:lnTo>
                    <a:lnTo>
                      <a:pt x="605" y="2013"/>
                    </a:lnTo>
                    <a:lnTo>
                      <a:pt x="607" y="2017"/>
                    </a:lnTo>
                    <a:lnTo>
                      <a:pt x="607" y="2019"/>
                    </a:lnTo>
                    <a:lnTo>
                      <a:pt x="609" y="2021"/>
                    </a:lnTo>
                    <a:lnTo>
                      <a:pt x="613" y="2023"/>
                    </a:lnTo>
                    <a:lnTo>
                      <a:pt x="618" y="2023"/>
                    </a:lnTo>
                    <a:lnTo>
                      <a:pt x="620" y="2025"/>
                    </a:lnTo>
                    <a:lnTo>
                      <a:pt x="622" y="2029"/>
                    </a:lnTo>
                    <a:lnTo>
                      <a:pt x="622" y="2034"/>
                    </a:lnTo>
                    <a:lnTo>
                      <a:pt x="624" y="2040"/>
                    </a:lnTo>
                    <a:lnTo>
                      <a:pt x="628" y="2040"/>
                    </a:lnTo>
                    <a:lnTo>
                      <a:pt x="634" y="2046"/>
                    </a:lnTo>
                    <a:lnTo>
                      <a:pt x="641" y="2055"/>
                    </a:lnTo>
                    <a:lnTo>
                      <a:pt x="647" y="2063"/>
                    </a:lnTo>
                    <a:lnTo>
                      <a:pt x="647" y="2077"/>
                    </a:lnTo>
                    <a:lnTo>
                      <a:pt x="641" y="2092"/>
                    </a:lnTo>
                    <a:lnTo>
                      <a:pt x="643" y="2098"/>
                    </a:lnTo>
                    <a:lnTo>
                      <a:pt x="645" y="2102"/>
                    </a:lnTo>
                    <a:lnTo>
                      <a:pt x="647" y="2105"/>
                    </a:lnTo>
                    <a:lnTo>
                      <a:pt x="651" y="2102"/>
                    </a:lnTo>
                    <a:lnTo>
                      <a:pt x="653" y="2096"/>
                    </a:lnTo>
                    <a:lnTo>
                      <a:pt x="651" y="2090"/>
                    </a:lnTo>
                    <a:lnTo>
                      <a:pt x="651" y="2084"/>
                    </a:lnTo>
                    <a:lnTo>
                      <a:pt x="655" y="2080"/>
                    </a:lnTo>
                    <a:lnTo>
                      <a:pt x="661" y="2073"/>
                    </a:lnTo>
                    <a:lnTo>
                      <a:pt x="659" y="2073"/>
                    </a:lnTo>
                    <a:lnTo>
                      <a:pt x="659" y="2069"/>
                    </a:lnTo>
                    <a:lnTo>
                      <a:pt x="657" y="2071"/>
                    </a:lnTo>
                    <a:lnTo>
                      <a:pt x="657" y="2067"/>
                    </a:lnTo>
                    <a:lnTo>
                      <a:pt x="657" y="2063"/>
                    </a:lnTo>
                    <a:lnTo>
                      <a:pt x="657" y="2061"/>
                    </a:lnTo>
                    <a:lnTo>
                      <a:pt x="663" y="2069"/>
                    </a:lnTo>
                    <a:lnTo>
                      <a:pt x="670" y="2077"/>
                    </a:lnTo>
                    <a:lnTo>
                      <a:pt x="684" y="2077"/>
                    </a:lnTo>
                    <a:lnTo>
                      <a:pt x="684" y="2075"/>
                    </a:lnTo>
                    <a:lnTo>
                      <a:pt x="686" y="2073"/>
                    </a:lnTo>
                    <a:lnTo>
                      <a:pt x="688" y="2071"/>
                    </a:lnTo>
                    <a:lnTo>
                      <a:pt x="691" y="2073"/>
                    </a:lnTo>
                    <a:lnTo>
                      <a:pt x="695" y="2077"/>
                    </a:lnTo>
                    <a:lnTo>
                      <a:pt x="699" y="2078"/>
                    </a:lnTo>
                    <a:lnTo>
                      <a:pt x="697" y="2073"/>
                    </a:lnTo>
                    <a:lnTo>
                      <a:pt x="697" y="2061"/>
                    </a:lnTo>
                    <a:lnTo>
                      <a:pt x="699" y="2057"/>
                    </a:lnTo>
                    <a:lnTo>
                      <a:pt x="699" y="2061"/>
                    </a:lnTo>
                    <a:lnTo>
                      <a:pt x="699" y="2067"/>
                    </a:lnTo>
                    <a:lnTo>
                      <a:pt x="699" y="2071"/>
                    </a:lnTo>
                    <a:lnTo>
                      <a:pt x="701" y="2073"/>
                    </a:lnTo>
                    <a:lnTo>
                      <a:pt x="703" y="2075"/>
                    </a:lnTo>
                    <a:lnTo>
                      <a:pt x="705" y="2077"/>
                    </a:lnTo>
                    <a:lnTo>
                      <a:pt x="709" y="2077"/>
                    </a:lnTo>
                    <a:lnTo>
                      <a:pt x="712" y="2077"/>
                    </a:lnTo>
                    <a:lnTo>
                      <a:pt x="716" y="2077"/>
                    </a:lnTo>
                    <a:lnTo>
                      <a:pt x="716" y="2080"/>
                    </a:lnTo>
                    <a:lnTo>
                      <a:pt x="718" y="2084"/>
                    </a:lnTo>
                    <a:lnTo>
                      <a:pt x="718" y="2086"/>
                    </a:lnTo>
                    <a:lnTo>
                      <a:pt x="724" y="2088"/>
                    </a:lnTo>
                    <a:lnTo>
                      <a:pt x="728" y="2088"/>
                    </a:lnTo>
                    <a:lnTo>
                      <a:pt x="732" y="2088"/>
                    </a:lnTo>
                    <a:lnTo>
                      <a:pt x="734" y="2086"/>
                    </a:lnTo>
                    <a:lnTo>
                      <a:pt x="736" y="2084"/>
                    </a:lnTo>
                    <a:lnTo>
                      <a:pt x="732" y="2080"/>
                    </a:lnTo>
                    <a:lnTo>
                      <a:pt x="730" y="2077"/>
                    </a:lnTo>
                    <a:lnTo>
                      <a:pt x="728" y="2073"/>
                    </a:lnTo>
                    <a:lnTo>
                      <a:pt x="730" y="2065"/>
                    </a:lnTo>
                    <a:lnTo>
                      <a:pt x="737" y="2069"/>
                    </a:lnTo>
                    <a:lnTo>
                      <a:pt x="743" y="2071"/>
                    </a:lnTo>
                    <a:lnTo>
                      <a:pt x="753" y="2071"/>
                    </a:lnTo>
                    <a:lnTo>
                      <a:pt x="755" y="2069"/>
                    </a:lnTo>
                    <a:lnTo>
                      <a:pt x="755" y="2065"/>
                    </a:lnTo>
                    <a:lnTo>
                      <a:pt x="753" y="2063"/>
                    </a:lnTo>
                    <a:lnTo>
                      <a:pt x="757" y="2063"/>
                    </a:lnTo>
                    <a:lnTo>
                      <a:pt x="762" y="2063"/>
                    </a:lnTo>
                    <a:lnTo>
                      <a:pt x="766" y="2063"/>
                    </a:lnTo>
                    <a:lnTo>
                      <a:pt x="762" y="2071"/>
                    </a:lnTo>
                    <a:lnTo>
                      <a:pt x="760" y="2080"/>
                    </a:lnTo>
                    <a:lnTo>
                      <a:pt x="766" y="2086"/>
                    </a:lnTo>
                    <a:lnTo>
                      <a:pt x="772" y="2069"/>
                    </a:lnTo>
                    <a:lnTo>
                      <a:pt x="776" y="2061"/>
                    </a:lnTo>
                    <a:lnTo>
                      <a:pt x="774" y="2059"/>
                    </a:lnTo>
                    <a:lnTo>
                      <a:pt x="772" y="2061"/>
                    </a:lnTo>
                    <a:lnTo>
                      <a:pt x="770" y="2061"/>
                    </a:lnTo>
                    <a:lnTo>
                      <a:pt x="768" y="2059"/>
                    </a:lnTo>
                    <a:lnTo>
                      <a:pt x="768" y="2055"/>
                    </a:lnTo>
                    <a:lnTo>
                      <a:pt x="768" y="2054"/>
                    </a:lnTo>
                    <a:lnTo>
                      <a:pt x="778" y="2054"/>
                    </a:lnTo>
                    <a:lnTo>
                      <a:pt x="789" y="2054"/>
                    </a:lnTo>
                    <a:lnTo>
                      <a:pt x="799" y="2054"/>
                    </a:lnTo>
                    <a:lnTo>
                      <a:pt x="801" y="2046"/>
                    </a:lnTo>
                    <a:lnTo>
                      <a:pt x="805" y="2046"/>
                    </a:lnTo>
                    <a:lnTo>
                      <a:pt x="807" y="2046"/>
                    </a:lnTo>
                    <a:lnTo>
                      <a:pt x="810" y="2046"/>
                    </a:lnTo>
                    <a:lnTo>
                      <a:pt x="810" y="2050"/>
                    </a:lnTo>
                    <a:lnTo>
                      <a:pt x="805" y="2050"/>
                    </a:lnTo>
                    <a:lnTo>
                      <a:pt x="805" y="2055"/>
                    </a:lnTo>
                    <a:lnTo>
                      <a:pt x="812" y="2061"/>
                    </a:lnTo>
                    <a:lnTo>
                      <a:pt x="820" y="2065"/>
                    </a:lnTo>
                    <a:lnTo>
                      <a:pt x="820" y="2071"/>
                    </a:lnTo>
                    <a:lnTo>
                      <a:pt x="824" y="2071"/>
                    </a:lnTo>
                    <a:lnTo>
                      <a:pt x="828" y="2071"/>
                    </a:lnTo>
                    <a:lnTo>
                      <a:pt x="830" y="2071"/>
                    </a:lnTo>
                    <a:lnTo>
                      <a:pt x="830" y="2073"/>
                    </a:lnTo>
                    <a:lnTo>
                      <a:pt x="826" y="2077"/>
                    </a:lnTo>
                    <a:lnTo>
                      <a:pt x="826" y="2078"/>
                    </a:lnTo>
                    <a:lnTo>
                      <a:pt x="824" y="2078"/>
                    </a:lnTo>
                    <a:lnTo>
                      <a:pt x="822" y="2078"/>
                    </a:lnTo>
                    <a:lnTo>
                      <a:pt x="822" y="2077"/>
                    </a:lnTo>
                    <a:lnTo>
                      <a:pt x="818" y="2077"/>
                    </a:lnTo>
                    <a:lnTo>
                      <a:pt x="818" y="2078"/>
                    </a:lnTo>
                    <a:lnTo>
                      <a:pt x="822" y="2084"/>
                    </a:lnTo>
                    <a:lnTo>
                      <a:pt x="820" y="2088"/>
                    </a:lnTo>
                    <a:lnTo>
                      <a:pt x="816" y="2094"/>
                    </a:lnTo>
                    <a:lnTo>
                      <a:pt x="812" y="2100"/>
                    </a:lnTo>
                    <a:lnTo>
                      <a:pt x="805" y="2096"/>
                    </a:lnTo>
                    <a:lnTo>
                      <a:pt x="799" y="2094"/>
                    </a:lnTo>
                    <a:lnTo>
                      <a:pt x="793" y="2092"/>
                    </a:lnTo>
                    <a:lnTo>
                      <a:pt x="791" y="2092"/>
                    </a:lnTo>
                    <a:lnTo>
                      <a:pt x="789" y="2094"/>
                    </a:lnTo>
                    <a:lnTo>
                      <a:pt x="785" y="2094"/>
                    </a:lnTo>
                    <a:lnTo>
                      <a:pt x="787" y="2092"/>
                    </a:lnTo>
                    <a:lnTo>
                      <a:pt x="785" y="2090"/>
                    </a:lnTo>
                    <a:lnTo>
                      <a:pt x="778" y="2088"/>
                    </a:lnTo>
                    <a:lnTo>
                      <a:pt x="776" y="2090"/>
                    </a:lnTo>
                    <a:lnTo>
                      <a:pt x="770" y="2092"/>
                    </a:lnTo>
                    <a:lnTo>
                      <a:pt x="766" y="2094"/>
                    </a:lnTo>
                    <a:lnTo>
                      <a:pt x="762" y="2092"/>
                    </a:lnTo>
                    <a:lnTo>
                      <a:pt x="755" y="2088"/>
                    </a:lnTo>
                    <a:lnTo>
                      <a:pt x="751" y="2084"/>
                    </a:lnTo>
                    <a:lnTo>
                      <a:pt x="751" y="2078"/>
                    </a:lnTo>
                    <a:lnTo>
                      <a:pt x="745" y="2082"/>
                    </a:lnTo>
                    <a:lnTo>
                      <a:pt x="741" y="2084"/>
                    </a:lnTo>
                    <a:lnTo>
                      <a:pt x="737" y="2086"/>
                    </a:lnTo>
                    <a:lnTo>
                      <a:pt x="737" y="2090"/>
                    </a:lnTo>
                    <a:lnTo>
                      <a:pt x="737" y="2094"/>
                    </a:lnTo>
                    <a:lnTo>
                      <a:pt x="737" y="2096"/>
                    </a:lnTo>
                    <a:lnTo>
                      <a:pt x="747" y="2102"/>
                    </a:lnTo>
                    <a:lnTo>
                      <a:pt x="757" y="2107"/>
                    </a:lnTo>
                    <a:lnTo>
                      <a:pt x="766" y="2115"/>
                    </a:lnTo>
                    <a:lnTo>
                      <a:pt x="770" y="2123"/>
                    </a:lnTo>
                    <a:lnTo>
                      <a:pt x="772" y="2128"/>
                    </a:lnTo>
                    <a:lnTo>
                      <a:pt x="778" y="2132"/>
                    </a:lnTo>
                    <a:lnTo>
                      <a:pt x="785" y="2132"/>
                    </a:lnTo>
                    <a:lnTo>
                      <a:pt x="793" y="2130"/>
                    </a:lnTo>
                    <a:lnTo>
                      <a:pt x="812" y="2127"/>
                    </a:lnTo>
                    <a:lnTo>
                      <a:pt x="824" y="2127"/>
                    </a:lnTo>
                    <a:lnTo>
                      <a:pt x="837" y="2132"/>
                    </a:lnTo>
                    <a:lnTo>
                      <a:pt x="849" y="2115"/>
                    </a:lnTo>
                    <a:lnTo>
                      <a:pt x="853" y="2115"/>
                    </a:lnTo>
                    <a:lnTo>
                      <a:pt x="858" y="2115"/>
                    </a:lnTo>
                    <a:lnTo>
                      <a:pt x="864" y="2115"/>
                    </a:lnTo>
                    <a:lnTo>
                      <a:pt x="864" y="2109"/>
                    </a:lnTo>
                    <a:lnTo>
                      <a:pt x="866" y="2113"/>
                    </a:lnTo>
                    <a:lnTo>
                      <a:pt x="862" y="2121"/>
                    </a:lnTo>
                    <a:lnTo>
                      <a:pt x="858" y="2125"/>
                    </a:lnTo>
                    <a:lnTo>
                      <a:pt x="864" y="2125"/>
                    </a:lnTo>
                    <a:lnTo>
                      <a:pt x="870" y="2123"/>
                    </a:lnTo>
                    <a:lnTo>
                      <a:pt x="874" y="2123"/>
                    </a:lnTo>
                    <a:lnTo>
                      <a:pt x="876" y="2125"/>
                    </a:lnTo>
                    <a:lnTo>
                      <a:pt x="878" y="2127"/>
                    </a:lnTo>
                    <a:lnTo>
                      <a:pt x="880" y="2128"/>
                    </a:lnTo>
                    <a:lnTo>
                      <a:pt x="881" y="2127"/>
                    </a:lnTo>
                    <a:lnTo>
                      <a:pt x="881" y="2123"/>
                    </a:lnTo>
                    <a:lnTo>
                      <a:pt x="881" y="2121"/>
                    </a:lnTo>
                    <a:lnTo>
                      <a:pt x="885" y="2121"/>
                    </a:lnTo>
                    <a:lnTo>
                      <a:pt x="889" y="2123"/>
                    </a:lnTo>
                    <a:lnTo>
                      <a:pt x="895" y="2123"/>
                    </a:lnTo>
                    <a:lnTo>
                      <a:pt x="897" y="2115"/>
                    </a:lnTo>
                    <a:lnTo>
                      <a:pt x="903" y="2115"/>
                    </a:lnTo>
                    <a:lnTo>
                      <a:pt x="906" y="2117"/>
                    </a:lnTo>
                    <a:lnTo>
                      <a:pt x="910" y="2117"/>
                    </a:lnTo>
                    <a:lnTo>
                      <a:pt x="912" y="2119"/>
                    </a:lnTo>
                    <a:lnTo>
                      <a:pt x="916" y="2123"/>
                    </a:lnTo>
                    <a:lnTo>
                      <a:pt x="918" y="2125"/>
                    </a:lnTo>
                    <a:lnTo>
                      <a:pt x="920" y="2125"/>
                    </a:lnTo>
                    <a:lnTo>
                      <a:pt x="924" y="2125"/>
                    </a:lnTo>
                    <a:lnTo>
                      <a:pt x="926" y="2125"/>
                    </a:lnTo>
                    <a:lnTo>
                      <a:pt x="927" y="2127"/>
                    </a:lnTo>
                    <a:lnTo>
                      <a:pt x="929" y="2130"/>
                    </a:lnTo>
                    <a:lnTo>
                      <a:pt x="931" y="2132"/>
                    </a:lnTo>
                    <a:lnTo>
                      <a:pt x="935" y="2134"/>
                    </a:lnTo>
                    <a:lnTo>
                      <a:pt x="935" y="2136"/>
                    </a:lnTo>
                    <a:lnTo>
                      <a:pt x="933" y="2138"/>
                    </a:lnTo>
                    <a:lnTo>
                      <a:pt x="927" y="2138"/>
                    </a:lnTo>
                    <a:lnTo>
                      <a:pt x="920" y="2136"/>
                    </a:lnTo>
                    <a:lnTo>
                      <a:pt x="912" y="2136"/>
                    </a:lnTo>
                    <a:lnTo>
                      <a:pt x="914" y="2146"/>
                    </a:lnTo>
                    <a:lnTo>
                      <a:pt x="914" y="2153"/>
                    </a:lnTo>
                    <a:lnTo>
                      <a:pt x="912" y="2163"/>
                    </a:lnTo>
                    <a:lnTo>
                      <a:pt x="914" y="2165"/>
                    </a:lnTo>
                    <a:lnTo>
                      <a:pt x="916" y="2167"/>
                    </a:lnTo>
                    <a:lnTo>
                      <a:pt x="918" y="2169"/>
                    </a:lnTo>
                    <a:lnTo>
                      <a:pt x="922" y="2169"/>
                    </a:lnTo>
                    <a:lnTo>
                      <a:pt x="927" y="2169"/>
                    </a:lnTo>
                    <a:lnTo>
                      <a:pt x="931" y="2169"/>
                    </a:lnTo>
                    <a:lnTo>
                      <a:pt x="929" y="2173"/>
                    </a:lnTo>
                    <a:lnTo>
                      <a:pt x="927" y="2176"/>
                    </a:lnTo>
                    <a:lnTo>
                      <a:pt x="927" y="2178"/>
                    </a:lnTo>
                    <a:lnTo>
                      <a:pt x="933" y="2182"/>
                    </a:lnTo>
                    <a:lnTo>
                      <a:pt x="927" y="2182"/>
                    </a:lnTo>
                    <a:lnTo>
                      <a:pt x="918" y="2184"/>
                    </a:lnTo>
                    <a:lnTo>
                      <a:pt x="908" y="2190"/>
                    </a:lnTo>
                    <a:lnTo>
                      <a:pt x="904" y="2196"/>
                    </a:lnTo>
                    <a:lnTo>
                      <a:pt x="897" y="2200"/>
                    </a:lnTo>
                    <a:lnTo>
                      <a:pt x="893" y="2201"/>
                    </a:lnTo>
                    <a:lnTo>
                      <a:pt x="887" y="2201"/>
                    </a:lnTo>
                    <a:lnTo>
                      <a:pt x="885" y="2203"/>
                    </a:lnTo>
                    <a:lnTo>
                      <a:pt x="889" y="2207"/>
                    </a:lnTo>
                    <a:lnTo>
                      <a:pt x="891" y="2211"/>
                    </a:lnTo>
                    <a:lnTo>
                      <a:pt x="895" y="2215"/>
                    </a:lnTo>
                    <a:lnTo>
                      <a:pt x="901" y="2224"/>
                    </a:lnTo>
                    <a:lnTo>
                      <a:pt x="903" y="2232"/>
                    </a:lnTo>
                    <a:lnTo>
                      <a:pt x="903" y="2244"/>
                    </a:lnTo>
                    <a:lnTo>
                      <a:pt x="910" y="2244"/>
                    </a:lnTo>
                    <a:lnTo>
                      <a:pt x="908" y="2257"/>
                    </a:lnTo>
                    <a:lnTo>
                      <a:pt x="906" y="2257"/>
                    </a:lnTo>
                    <a:lnTo>
                      <a:pt x="904" y="2257"/>
                    </a:lnTo>
                    <a:lnTo>
                      <a:pt x="904" y="2255"/>
                    </a:lnTo>
                    <a:lnTo>
                      <a:pt x="903" y="2255"/>
                    </a:lnTo>
                    <a:lnTo>
                      <a:pt x="901" y="2251"/>
                    </a:lnTo>
                    <a:lnTo>
                      <a:pt x="897" y="2249"/>
                    </a:lnTo>
                    <a:lnTo>
                      <a:pt x="895" y="2248"/>
                    </a:lnTo>
                    <a:lnTo>
                      <a:pt x="893" y="2249"/>
                    </a:lnTo>
                    <a:lnTo>
                      <a:pt x="891" y="2255"/>
                    </a:lnTo>
                    <a:lnTo>
                      <a:pt x="889" y="2257"/>
                    </a:lnTo>
                    <a:lnTo>
                      <a:pt x="904" y="2265"/>
                    </a:lnTo>
                    <a:lnTo>
                      <a:pt x="924" y="2274"/>
                    </a:lnTo>
                    <a:lnTo>
                      <a:pt x="939" y="2278"/>
                    </a:lnTo>
                    <a:lnTo>
                      <a:pt x="933" y="2267"/>
                    </a:lnTo>
                    <a:lnTo>
                      <a:pt x="943" y="2267"/>
                    </a:lnTo>
                    <a:lnTo>
                      <a:pt x="952" y="2267"/>
                    </a:lnTo>
                    <a:lnTo>
                      <a:pt x="962" y="2267"/>
                    </a:lnTo>
                    <a:lnTo>
                      <a:pt x="968" y="2273"/>
                    </a:lnTo>
                    <a:lnTo>
                      <a:pt x="972" y="2278"/>
                    </a:lnTo>
                    <a:lnTo>
                      <a:pt x="975" y="2286"/>
                    </a:lnTo>
                    <a:lnTo>
                      <a:pt x="981" y="2290"/>
                    </a:lnTo>
                    <a:lnTo>
                      <a:pt x="987" y="2290"/>
                    </a:lnTo>
                    <a:lnTo>
                      <a:pt x="993" y="2290"/>
                    </a:lnTo>
                    <a:lnTo>
                      <a:pt x="995" y="2292"/>
                    </a:lnTo>
                    <a:lnTo>
                      <a:pt x="999" y="2296"/>
                    </a:lnTo>
                    <a:lnTo>
                      <a:pt x="1000" y="2297"/>
                    </a:lnTo>
                    <a:lnTo>
                      <a:pt x="1002" y="2297"/>
                    </a:lnTo>
                    <a:lnTo>
                      <a:pt x="1004" y="2296"/>
                    </a:lnTo>
                    <a:lnTo>
                      <a:pt x="1006" y="2292"/>
                    </a:lnTo>
                    <a:lnTo>
                      <a:pt x="1008" y="2290"/>
                    </a:lnTo>
                    <a:lnTo>
                      <a:pt x="1018" y="2286"/>
                    </a:lnTo>
                    <a:lnTo>
                      <a:pt x="1025" y="2284"/>
                    </a:lnTo>
                    <a:lnTo>
                      <a:pt x="1033" y="2280"/>
                    </a:lnTo>
                    <a:lnTo>
                      <a:pt x="1035" y="2278"/>
                    </a:lnTo>
                    <a:lnTo>
                      <a:pt x="1033" y="2274"/>
                    </a:lnTo>
                    <a:lnTo>
                      <a:pt x="1033" y="2273"/>
                    </a:lnTo>
                    <a:lnTo>
                      <a:pt x="1039" y="2267"/>
                    </a:lnTo>
                    <a:lnTo>
                      <a:pt x="1047" y="2263"/>
                    </a:lnTo>
                    <a:lnTo>
                      <a:pt x="1052" y="2259"/>
                    </a:lnTo>
                    <a:lnTo>
                      <a:pt x="1062" y="2259"/>
                    </a:lnTo>
                    <a:lnTo>
                      <a:pt x="1071" y="2259"/>
                    </a:lnTo>
                    <a:lnTo>
                      <a:pt x="1081" y="2259"/>
                    </a:lnTo>
                    <a:lnTo>
                      <a:pt x="1081" y="2267"/>
                    </a:lnTo>
                    <a:lnTo>
                      <a:pt x="1089" y="2267"/>
                    </a:lnTo>
                    <a:lnTo>
                      <a:pt x="1095" y="2265"/>
                    </a:lnTo>
                    <a:lnTo>
                      <a:pt x="1100" y="2263"/>
                    </a:lnTo>
                    <a:lnTo>
                      <a:pt x="1102" y="2261"/>
                    </a:lnTo>
                    <a:lnTo>
                      <a:pt x="1108" y="2261"/>
                    </a:lnTo>
                    <a:lnTo>
                      <a:pt x="1110" y="2263"/>
                    </a:lnTo>
                    <a:lnTo>
                      <a:pt x="1119" y="2267"/>
                    </a:lnTo>
                    <a:lnTo>
                      <a:pt x="1129" y="2269"/>
                    </a:lnTo>
                    <a:lnTo>
                      <a:pt x="1141" y="2273"/>
                    </a:lnTo>
                    <a:lnTo>
                      <a:pt x="1142" y="2274"/>
                    </a:lnTo>
                    <a:lnTo>
                      <a:pt x="1144" y="2278"/>
                    </a:lnTo>
                    <a:lnTo>
                      <a:pt x="1144" y="2280"/>
                    </a:lnTo>
                    <a:lnTo>
                      <a:pt x="1150" y="2282"/>
                    </a:lnTo>
                    <a:lnTo>
                      <a:pt x="1156" y="2284"/>
                    </a:lnTo>
                    <a:lnTo>
                      <a:pt x="1160" y="2286"/>
                    </a:lnTo>
                    <a:lnTo>
                      <a:pt x="1171" y="2292"/>
                    </a:lnTo>
                    <a:lnTo>
                      <a:pt x="1181" y="2299"/>
                    </a:lnTo>
                    <a:lnTo>
                      <a:pt x="1189" y="2309"/>
                    </a:lnTo>
                    <a:lnTo>
                      <a:pt x="1190" y="2313"/>
                    </a:lnTo>
                    <a:lnTo>
                      <a:pt x="1192" y="2317"/>
                    </a:lnTo>
                    <a:lnTo>
                      <a:pt x="1187" y="2317"/>
                    </a:lnTo>
                    <a:lnTo>
                      <a:pt x="1183" y="2317"/>
                    </a:lnTo>
                    <a:lnTo>
                      <a:pt x="1179" y="2309"/>
                    </a:lnTo>
                    <a:lnTo>
                      <a:pt x="1177" y="2303"/>
                    </a:lnTo>
                    <a:lnTo>
                      <a:pt x="1173" y="2297"/>
                    </a:lnTo>
                    <a:lnTo>
                      <a:pt x="1169" y="2297"/>
                    </a:lnTo>
                    <a:lnTo>
                      <a:pt x="1167" y="2297"/>
                    </a:lnTo>
                    <a:lnTo>
                      <a:pt x="1166" y="2297"/>
                    </a:lnTo>
                    <a:lnTo>
                      <a:pt x="1164" y="2296"/>
                    </a:lnTo>
                    <a:lnTo>
                      <a:pt x="1164" y="2292"/>
                    </a:lnTo>
                    <a:lnTo>
                      <a:pt x="1160" y="2290"/>
                    </a:lnTo>
                    <a:lnTo>
                      <a:pt x="1158" y="2290"/>
                    </a:lnTo>
                    <a:lnTo>
                      <a:pt x="1154" y="2290"/>
                    </a:lnTo>
                    <a:lnTo>
                      <a:pt x="1150" y="2290"/>
                    </a:lnTo>
                    <a:lnTo>
                      <a:pt x="1152" y="2290"/>
                    </a:lnTo>
                    <a:lnTo>
                      <a:pt x="1152" y="2286"/>
                    </a:lnTo>
                    <a:lnTo>
                      <a:pt x="1148" y="2286"/>
                    </a:lnTo>
                    <a:lnTo>
                      <a:pt x="1144" y="2286"/>
                    </a:lnTo>
                    <a:lnTo>
                      <a:pt x="1141" y="2286"/>
                    </a:lnTo>
                    <a:lnTo>
                      <a:pt x="1142" y="2290"/>
                    </a:lnTo>
                    <a:lnTo>
                      <a:pt x="1144" y="2294"/>
                    </a:lnTo>
                    <a:lnTo>
                      <a:pt x="1141" y="2296"/>
                    </a:lnTo>
                    <a:lnTo>
                      <a:pt x="1133" y="2294"/>
                    </a:lnTo>
                    <a:lnTo>
                      <a:pt x="1121" y="2290"/>
                    </a:lnTo>
                    <a:lnTo>
                      <a:pt x="1114" y="2286"/>
                    </a:lnTo>
                    <a:lnTo>
                      <a:pt x="1112" y="2282"/>
                    </a:lnTo>
                    <a:lnTo>
                      <a:pt x="1108" y="2278"/>
                    </a:lnTo>
                    <a:lnTo>
                      <a:pt x="1104" y="2274"/>
                    </a:lnTo>
                    <a:lnTo>
                      <a:pt x="1085" y="2276"/>
                    </a:lnTo>
                    <a:lnTo>
                      <a:pt x="1060" y="2280"/>
                    </a:lnTo>
                    <a:lnTo>
                      <a:pt x="1043" y="2286"/>
                    </a:lnTo>
                    <a:lnTo>
                      <a:pt x="1041" y="2294"/>
                    </a:lnTo>
                    <a:lnTo>
                      <a:pt x="1039" y="2301"/>
                    </a:lnTo>
                    <a:lnTo>
                      <a:pt x="1039" y="2311"/>
                    </a:lnTo>
                    <a:lnTo>
                      <a:pt x="1041" y="2313"/>
                    </a:lnTo>
                    <a:lnTo>
                      <a:pt x="1045" y="2315"/>
                    </a:lnTo>
                    <a:lnTo>
                      <a:pt x="1047" y="2317"/>
                    </a:lnTo>
                    <a:lnTo>
                      <a:pt x="1045" y="2334"/>
                    </a:lnTo>
                    <a:lnTo>
                      <a:pt x="1039" y="2344"/>
                    </a:lnTo>
                    <a:lnTo>
                      <a:pt x="1029" y="2353"/>
                    </a:lnTo>
                    <a:lnTo>
                      <a:pt x="1027" y="2357"/>
                    </a:lnTo>
                    <a:lnTo>
                      <a:pt x="1023" y="2357"/>
                    </a:lnTo>
                    <a:lnTo>
                      <a:pt x="1022" y="2357"/>
                    </a:lnTo>
                    <a:lnTo>
                      <a:pt x="1020" y="2357"/>
                    </a:lnTo>
                    <a:lnTo>
                      <a:pt x="1016" y="2361"/>
                    </a:lnTo>
                    <a:lnTo>
                      <a:pt x="1014" y="2367"/>
                    </a:lnTo>
                    <a:lnTo>
                      <a:pt x="1010" y="2370"/>
                    </a:lnTo>
                    <a:lnTo>
                      <a:pt x="1027" y="2374"/>
                    </a:lnTo>
                    <a:lnTo>
                      <a:pt x="1043" y="2376"/>
                    </a:lnTo>
                    <a:lnTo>
                      <a:pt x="1060" y="2380"/>
                    </a:lnTo>
                    <a:lnTo>
                      <a:pt x="1083" y="2394"/>
                    </a:lnTo>
                    <a:lnTo>
                      <a:pt x="1100" y="2413"/>
                    </a:lnTo>
                    <a:lnTo>
                      <a:pt x="1118" y="2432"/>
                    </a:lnTo>
                    <a:lnTo>
                      <a:pt x="1116" y="2434"/>
                    </a:lnTo>
                    <a:lnTo>
                      <a:pt x="1118" y="2438"/>
                    </a:lnTo>
                    <a:lnTo>
                      <a:pt x="1118" y="2440"/>
                    </a:lnTo>
                    <a:lnTo>
                      <a:pt x="1100" y="2449"/>
                    </a:lnTo>
                    <a:lnTo>
                      <a:pt x="1093" y="2459"/>
                    </a:lnTo>
                    <a:lnTo>
                      <a:pt x="1089" y="2482"/>
                    </a:lnTo>
                    <a:lnTo>
                      <a:pt x="1087" y="2484"/>
                    </a:lnTo>
                    <a:lnTo>
                      <a:pt x="1085" y="2486"/>
                    </a:lnTo>
                    <a:lnTo>
                      <a:pt x="1083" y="2488"/>
                    </a:lnTo>
                    <a:lnTo>
                      <a:pt x="1079" y="2488"/>
                    </a:lnTo>
                    <a:lnTo>
                      <a:pt x="1075" y="2486"/>
                    </a:lnTo>
                    <a:lnTo>
                      <a:pt x="1073" y="2488"/>
                    </a:lnTo>
                    <a:lnTo>
                      <a:pt x="1071" y="2490"/>
                    </a:lnTo>
                    <a:lnTo>
                      <a:pt x="1070" y="2492"/>
                    </a:lnTo>
                    <a:lnTo>
                      <a:pt x="1068" y="2495"/>
                    </a:lnTo>
                    <a:lnTo>
                      <a:pt x="1068" y="2497"/>
                    </a:lnTo>
                    <a:lnTo>
                      <a:pt x="1068" y="2499"/>
                    </a:lnTo>
                    <a:lnTo>
                      <a:pt x="1068" y="2503"/>
                    </a:lnTo>
                    <a:lnTo>
                      <a:pt x="1062" y="2503"/>
                    </a:lnTo>
                    <a:lnTo>
                      <a:pt x="1058" y="2507"/>
                    </a:lnTo>
                    <a:lnTo>
                      <a:pt x="1056" y="2513"/>
                    </a:lnTo>
                    <a:lnTo>
                      <a:pt x="1052" y="2518"/>
                    </a:lnTo>
                    <a:lnTo>
                      <a:pt x="1047" y="2520"/>
                    </a:lnTo>
                    <a:lnTo>
                      <a:pt x="1041" y="2524"/>
                    </a:lnTo>
                    <a:lnTo>
                      <a:pt x="1037" y="2526"/>
                    </a:lnTo>
                    <a:lnTo>
                      <a:pt x="1043" y="2549"/>
                    </a:lnTo>
                    <a:lnTo>
                      <a:pt x="1048" y="2568"/>
                    </a:lnTo>
                    <a:lnTo>
                      <a:pt x="1060" y="2586"/>
                    </a:lnTo>
                    <a:lnTo>
                      <a:pt x="1070" y="2591"/>
                    </a:lnTo>
                    <a:lnTo>
                      <a:pt x="1079" y="2595"/>
                    </a:lnTo>
                    <a:lnTo>
                      <a:pt x="1089" y="2603"/>
                    </a:lnTo>
                    <a:lnTo>
                      <a:pt x="1095" y="2614"/>
                    </a:lnTo>
                    <a:lnTo>
                      <a:pt x="1100" y="2632"/>
                    </a:lnTo>
                    <a:lnTo>
                      <a:pt x="1106" y="2641"/>
                    </a:lnTo>
                    <a:lnTo>
                      <a:pt x="1112" y="2645"/>
                    </a:lnTo>
                    <a:lnTo>
                      <a:pt x="1118" y="2647"/>
                    </a:lnTo>
                    <a:lnTo>
                      <a:pt x="1125" y="2649"/>
                    </a:lnTo>
                    <a:lnTo>
                      <a:pt x="1129" y="2655"/>
                    </a:lnTo>
                    <a:lnTo>
                      <a:pt x="1137" y="2664"/>
                    </a:lnTo>
                    <a:lnTo>
                      <a:pt x="1141" y="2670"/>
                    </a:lnTo>
                    <a:lnTo>
                      <a:pt x="1142" y="2676"/>
                    </a:lnTo>
                    <a:lnTo>
                      <a:pt x="1142" y="2682"/>
                    </a:lnTo>
                    <a:lnTo>
                      <a:pt x="1144" y="2689"/>
                    </a:lnTo>
                    <a:lnTo>
                      <a:pt x="1148" y="2693"/>
                    </a:lnTo>
                    <a:lnTo>
                      <a:pt x="1154" y="2699"/>
                    </a:lnTo>
                    <a:lnTo>
                      <a:pt x="1158" y="2705"/>
                    </a:lnTo>
                    <a:lnTo>
                      <a:pt x="1164" y="2726"/>
                    </a:lnTo>
                    <a:lnTo>
                      <a:pt x="1167" y="2753"/>
                    </a:lnTo>
                    <a:lnTo>
                      <a:pt x="1175" y="2770"/>
                    </a:lnTo>
                    <a:lnTo>
                      <a:pt x="1181" y="2774"/>
                    </a:lnTo>
                    <a:lnTo>
                      <a:pt x="1187" y="2774"/>
                    </a:lnTo>
                    <a:lnTo>
                      <a:pt x="1192" y="2776"/>
                    </a:lnTo>
                    <a:lnTo>
                      <a:pt x="1194" y="2780"/>
                    </a:lnTo>
                    <a:lnTo>
                      <a:pt x="1198" y="2785"/>
                    </a:lnTo>
                    <a:lnTo>
                      <a:pt x="1202" y="2789"/>
                    </a:lnTo>
                    <a:lnTo>
                      <a:pt x="1206" y="2789"/>
                    </a:lnTo>
                    <a:lnTo>
                      <a:pt x="1210" y="2791"/>
                    </a:lnTo>
                    <a:lnTo>
                      <a:pt x="1212" y="2791"/>
                    </a:lnTo>
                    <a:lnTo>
                      <a:pt x="1214" y="2795"/>
                    </a:lnTo>
                    <a:lnTo>
                      <a:pt x="1215" y="2801"/>
                    </a:lnTo>
                    <a:lnTo>
                      <a:pt x="1217" y="2805"/>
                    </a:lnTo>
                    <a:lnTo>
                      <a:pt x="1223" y="2807"/>
                    </a:lnTo>
                    <a:lnTo>
                      <a:pt x="1231" y="2807"/>
                    </a:lnTo>
                    <a:lnTo>
                      <a:pt x="1238" y="2810"/>
                    </a:lnTo>
                    <a:lnTo>
                      <a:pt x="1237" y="2812"/>
                    </a:lnTo>
                    <a:lnTo>
                      <a:pt x="1235" y="2814"/>
                    </a:lnTo>
                    <a:lnTo>
                      <a:pt x="1240" y="2820"/>
                    </a:lnTo>
                    <a:lnTo>
                      <a:pt x="1248" y="2824"/>
                    </a:lnTo>
                    <a:lnTo>
                      <a:pt x="1254" y="2828"/>
                    </a:lnTo>
                    <a:lnTo>
                      <a:pt x="1262" y="2828"/>
                    </a:lnTo>
                    <a:lnTo>
                      <a:pt x="1267" y="2828"/>
                    </a:lnTo>
                    <a:lnTo>
                      <a:pt x="1277" y="2830"/>
                    </a:lnTo>
                    <a:lnTo>
                      <a:pt x="1279" y="2830"/>
                    </a:lnTo>
                    <a:lnTo>
                      <a:pt x="1281" y="2828"/>
                    </a:lnTo>
                    <a:lnTo>
                      <a:pt x="1283" y="2826"/>
                    </a:lnTo>
                    <a:lnTo>
                      <a:pt x="1286" y="2826"/>
                    </a:lnTo>
                    <a:lnTo>
                      <a:pt x="1288" y="2828"/>
                    </a:lnTo>
                    <a:lnTo>
                      <a:pt x="1288" y="2832"/>
                    </a:lnTo>
                    <a:lnTo>
                      <a:pt x="1290" y="2833"/>
                    </a:lnTo>
                    <a:lnTo>
                      <a:pt x="1292" y="2833"/>
                    </a:lnTo>
                    <a:lnTo>
                      <a:pt x="1294" y="2833"/>
                    </a:lnTo>
                    <a:lnTo>
                      <a:pt x="1298" y="2833"/>
                    </a:lnTo>
                    <a:lnTo>
                      <a:pt x="1304" y="2845"/>
                    </a:lnTo>
                    <a:lnTo>
                      <a:pt x="1308" y="2860"/>
                    </a:lnTo>
                    <a:lnTo>
                      <a:pt x="1313" y="2874"/>
                    </a:lnTo>
                    <a:lnTo>
                      <a:pt x="1333" y="2870"/>
                    </a:lnTo>
                    <a:lnTo>
                      <a:pt x="1352" y="2870"/>
                    </a:lnTo>
                    <a:lnTo>
                      <a:pt x="1369" y="2876"/>
                    </a:lnTo>
                    <a:lnTo>
                      <a:pt x="1369" y="2881"/>
                    </a:lnTo>
                    <a:lnTo>
                      <a:pt x="1375" y="2889"/>
                    </a:lnTo>
                    <a:lnTo>
                      <a:pt x="1384" y="2897"/>
                    </a:lnTo>
                    <a:lnTo>
                      <a:pt x="1390" y="2903"/>
                    </a:lnTo>
                    <a:lnTo>
                      <a:pt x="1394" y="2903"/>
                    </a:lnTo>
                    <a:lnTo>
                      <a:pt x="1388" y="2893"/>
                    </a:lnTo>
                    <a:lnTo>
                      <a:pt x="1384" y="2887"/>
                    </a:lnTo>
                    <a:lnTo>
                      <a:pt x="1388" y="2887"/>
                    </a:lnTo>
                    <a:lnTo>
                      <a:pt x="1390" y="2887"/>
                    </a:lnTo>
                    <a:lnTo>
                      <a:pt x="1392" y="2887"/>
                    </a:lnTo>
                    <a:lnTo>
                      <a:pt x="1400" y="2893"/>
                    </a:lnTo>
                    <a:lnTo>
                      <a:pt x="1405" y="2905"/>
                    </a:lnTo>
                    <a:lnTo>
                      <a:pt x="1409" y="2912"/>
                    </a:lnTo>
                    <a:lnTo>
                      <a:pt x="1411" y="2912"/>
                    </a:lnTo>
                    <a:lnTo>
                      <a:pt x="1415" y="2912"/>
                    </a:lnTo>
                    <a:lnTo>
                      <a:pt x="1419" y="2912"/>
                    </a:lnTo>
                    <a:lnTo>
                      <a:pt x="1419" y="2903"/>
                    </a:lnTo>
                    <a:lnTo>
                      <a:pt x="1421" y="2899"/>
                    </a:lnTo>
                    <a:lnTo>
                      <a:pt x="1425" y="2889"/>
                    </a:lnTo>
                    <a:lnTo>
                      <a:pt x="1430" y="2889"/>
                    </a:lnTo>
                    <a:lnTo>
                      <a:pt x="1436" y="2889"/>
                    </a:lnTo>
                    <a:lnTo>
                      <a:pt x="1442" y="2889"/>
                    </a:lnTo>
                    <a:lnTo>
                      <a:pt x="1446" y="2891"/>
                    </a:lnTo>
                    <a:lnTo>
                      <a:pt x="1450" y="2897"/>
                    </a:lnTo>
                    <a:lnTo>
                      <a:pt x="1455" y="2897"/>
                    </a:lnTo>
                    <a:lnTo>
                      <a:pt x="1455" y="2893"/>
                    </a:lnTo>
                    <a:lnTo>
                      <a:pt x="1459" y="2893"/>
                    </a:lnTo>
                    <a:lnTo>
                      <a:pt x="1459" y="2895"/>
                    </a:lnTo>
                    <a:lnTo>
                      <a:pt x="1457" y="2895"/>
                    </a:lnTo>
                    <a:lnTo>
                      <a:pt x="1457" y="2897"/>
                    </a:lnTo>
                    <a:lnTo>
                      <a:pt x="1457" y="2901"/>
                    </a:lnTo>
                    <a:lnTo>
                      <a:pt x="1457" y="2905"/>
                    </a:lnTo>
                    <a:lnTo>
                      <a:pt x="1459" y="2914"/>
                    </a:lnTo>
                    <a:lnTo>
                      <a:pt x="1459" y="2922"/>
                    </a:lnTo>
                    <a:lnTo>
                      <a:pt x="1459" y="2926"/>
                    </a:lnTo>
                    <a:lnTo>
                      <a:pt x="1457" y="2926"/>
                    </a:lnTo>
                    <a:lnTo>
                      <a:pt x="1455" y="2924"/>
                    </a:lnTo>
                    <a:lnTo>
                      <a:pt x="1436" y="2943"/>
                    </a:lnTo>
                    <a:lnTo>
                      <a:pt x="1421" y="2960"/>
                    </a:lnTo>
                    <a:lnTo>
                      <a:pt x="1411" y="2987"/>
                    </a:lnTo>
                    <a:lnTo>
                      <a:pt x="1413" y="2989"/>
                    </a:lnTo>
                    <a:lnTo>
                      <a:pt x="1415" y="2991"/>
                    </a:lnTo>
                    <a:lnTo>
                      <a:pt x="1417" y="2993"/>
                    </a:lnTo>
                    <a:lnTo>
                      <a:pt x="1423" y="2993"/>
                    </a:lnTo>
                    <a:lnTo>
                      <a:pt x="1427" y="2991"/>
                    </a:lnTo>
                    <a:lnTo>
                      <a:pt x="1432" y="2991"/>
                    </a:lnTo>
                    <a:lnTo>
                      <a:pt x="1432" y="2999"/>
                    </a:lnTo>
                    <a:lnTo>
                      <a:pt x="1434" y="2999"/>
                    </a:lnTo>
                    <a:lnTo>
                      <a:pt x="1438" y="3001"/>
                    </a:lnTo>
                    <a:lnTo>
                      <a:pt x="1448" y="3008"/>
                    </a:lnTo>
                    <a:lnTo>
                      <a:pt x="1446" y="3014"/>
                    </a:lnTo>
                    <a:lnTo>
                      <a:pt x="1444" y="3018"/>
                    </a:lnTo>
                    <a:lnTo>
                      <a:pt x="1444" y="3024"/>
                    </a:lnTo>
                    <a:lnTo>
                      <a:pt x="1448" y="3026"/>
                    </a:lnTo>
                    <a:lnTo>
                      <a:pt x="1453" y="3026"/>
                    </a:lnTo>
                    <a:lnTo>
                      <a:pt x="1459" y="3026"/>
                    </a:lnTo>
                    <a:lnTo>
                      <a:pt x="1461" y="3035"/>
                    </a:lnTo>
                    <a:lnTo>
                      <a:pt x="1463" y="3045"/>
                    </a:lnTo>
                    <a:lnTo>
                      <a:pt x="1465" y="3052"/>
                    </a:lnTo>
                    <a:lnTo>
                      <a:pt x="1469" y="3054"/>
                    </a:lnTo>
                    <a:lnTo>
                      <a:pt x="1473" y="3056"/>
                    </a:lnTo>
                    <a:lnTo>
                      <a:pt x="1475" y="3058"/>
                    </a:lnTo>
                    <a:lnTo>
                      <a:pt x="1478" y="3068"/>
                    </a:lnTo>
                    <a:lnTo>
                      <a:pt x="1478" y="3077"/>
                    </a:lnTo>
                    <a:lnTo>
                      <a:pt x="1480" y="3085"/>
                    </a:lnTo>
                    <a:lnTo>
                      <a:pt x="1473" y="3089"/>
                    </a:lnTo>
                    <a:lnTo>
                      <a:pt x="1463" y="3091"/>
                    </a:lnTo>
                    <a:lnTo>
                      <a:pt x="1455" y="3095"/>
                    </a:lnTo>
                    <a:lnTo>
                      <a:pt x="1461" y="3104"/>
                    </a:lnTo>
                    <a:lnTo>
                      <a:pt x="1465" y="3114"/>
                    </a:lnTo>
                    <a:lnTo>
                      <a:pt x="1459" y="3122"/>
                    </a:lnTo>
                    <a:lnTo>
                      <a:pt x="1461" y="3125"/>
                    </a:lnTo>
                    <a:lnTo>
                      <a:pt x="1465" y="3127"/>
                    </a:lnTo>
                    <a:lnTo>
                      <a:pt x="1467" y="3129"/>
                    </a:lnTo>
                    <a:lnTo>
                      <a:pt x="1467" y="3145"/>
                    </a:lnTo>
                    <a:lnTo>
                      <a:pt x="1461" y="3154"/>
                    </a:lnTo>
                    <a:lnTo>
                      <a:pt x="1455" y="3162"/>
                    </a:lnTo>
                    <a:lnTo>
                      <a:pt x="1453" y="3164"/>
                    </a:lnTo>
                    <a:lnTo>
                      <a:pt x="1453" y="3168"/>
                    </a:lnTo>
                    <a:lnTo>
                      <a:pt x="1452" y="3172"/>
                    </a:lnTo>
                    <a:lnTo>
                      <a:pt x="1444" y="3173"/>
                    </a:lnTo>
                    <a:lnTo>
                      <a:pt x="1434" y="3173"/>
                    </a:lnTo>
                    <a:lnTo>
                      <a:pt x="1427" y="3173"/>
                    </a:lnTo>
                    <a:lnTo>
                      <a:pt x="1427" y="3177"/>
                    </a:lnTo>
                    <a:lnTo>
                      <a:pt x="1427" y="3179"/>
                    </a:lnTo>
                    <a:lnTo>
                      <a:pt x="1427" y="3181"/>
                    </a:lnTo>
                    <a:lnTo>
                      <a:pt x="1429" y="3183"/>
                    </a:lnTo>
                    <a:lnTo>
                      <a:pt x="1432" y="3185"/>
                    </a:lnTo>
                    <a:lnTo>
                      <a:pt x="1434" y="3187"/>
                    </a:lnTo>
                    <a:lnTo>
                      <a:pt x="1436" y="3193"/>
                    </a:lnTo>
                    <a:lnTo>
                      <a:pt x="1436" y="3198"/>
                    </a:lnTo>
                    <a:lnTo>
                      <a:pt x="1436" y="3204"/>
                    </a:lnTo>
                    <a:lnTo>
                      <a:pt x="1442" y="3212"/>
                    </a:lnTo>
                    <a:lnTo>
                      <a:pt x="1450" y="3220"/>
                    </a:lnTo>
                    <a:lnTo>
                      <a:pt x="1457" y="3225"/>
                    </a:lnTo>
                    <a:lnTo>
                      <a:pt x="1453" y="3223"/>
                    </a:lnTo>
                    <a:lnTo>
                      <a:pt x="1450" y="3223"/>
                    </a:lnTo>
                    <a:lnTo>
                      <a:pt x="1448" y="3223"/>
                    </a:lnTo>
                    <a:lnTo>
                      <a:pt x="1444" y="3220"/>
                    </a:lnTo>
                    <a:lnTo>
                      <a:pt x="1440" y="3214"/>
                    </a:lnTo>
                    <a:lnTo>
                      <a:pt x="1436" y="3210"/>
                    </a:lnTo>
                    <a:lnTo>
                      <a:pt x="1421" y="3210"/>
                    </a:lnTo>
                    <a:lnTo>
                      <a:pt x="1405" y="3214"/>
                    </a:lnTo>
                    <a:lnTo>
                      <a:pt x="1392" y="3218"/>
                    </a:lnTo>
                    <a:lnTo>
                      <a:pt x="1390" y="3237"/>
                    </a:lnTo>
                    <a:lnTo>
                      <a:pt x="1386" y="3252"/>
                    </a:lnTo>
                    <a:lnTo>
                      <a:pt x="1382" y="3271"/>
                    </a:lnTo>
                    <a:lnTo>
                      <a:pt x="1405" y="3270"/>
                    </a:lnTo>
                    <a:lnTo>
                      <a:pt x="1417" y="3275"/>
                    </a:lnTo>
                    <a:lnTo>
                      <a:pt x="1429" y="3287"/>
                    </a:lnTo>
                    <a:lnTo>
                      <a:pt x="1434" y="3291"/>
                    </a:lnTo>
                    <a:lnTo>
                      <a:pt x="1438" y="3294"/>
                    </a:lnTo>
                    <a:lnTo>
                      <a:pt x="1442" y="3298"/>
                    </a:lnTo>
                    <a:lnTo>
                      <a:pt x="1442" y="3300"/>
                    </a:lnTo>
                    <a:lnTo>
                      <a:pt x="1444" y="3304"/>
                    </a:lnTo>
                    <a:lnTo>
                      <a:pt x="1444" y="3306"/>
                    </a:lnTo>
                    <a:lnTo>
                      <a:pt x="1452" y="3308"/>
                    </a:lnTo>
                    <a:lnTo>
                      <a:pt x="1455" y="3304"/>
                    </a:lnTo>
                    <a:lnTo>
                      <a:pt x="1463" y="3306"/>
                    </a:lnTo>
                    <a:lnTo>
                      <a:pt x="1471" y="3318"/>
                    </a:lnTo>
                    <a:lnTo>
                      <a:pt x="1477" y="3318"/>
                    </a:lnTo>
                    <a:lnTo>
                      <a:pt x="1480" y="3316"/>
                    </a:lnTo>
                    <a:lnTo>
                      <a:pt x="1484" y="3316"/>
                    </a:lnTo>
                    <a:lnTo>
                      <a:pt x="1484" y="3319"/>
                    </a:lnTo>
                    <a:lnTo>
                      <a:pt x="1484" y="3323"/>
                    </a:lnTo>
                    <a:lnTo>
                      <a:pt x="1484" y="3327"/>
                    </a:lnTo>
                    <a:lnTo>
                      <a:pt x="1484" y="3329"/>
                    </a:lnTo>
                    <a:lnTo>
                      <a:pt x="1488" y="3331"/>
                    </a:lnTo>
                    <a:lnTo>
                      <a:pt x="1488" y="3329"/>
                    </a:lnTo>
                    <a:lnTo>
                      <a:pt x="1492" y="3329"/>
                    </a:lnTo>
                    <a:lnTo>
                      <a:pt x="1496" y="3331"/>
                    </a:lnTo>
                    <a:lnTo>
                      <a:pt x="1498" y="3331"/>
                    </a:lnTo>
                    <a:lnTo>
                      <a:pt x="1496" y="3339"/>
                    </a:lnTo>
                    <a:lnTo>
                      <a:pt x="1494" y="3344"/>
                    </a:lnTo>
                    <a:lnTo>
                      <a:pt x="1496" y="3352"/>
                    </a:lnTo>
                    <a:lnTo>
                      <a:pt x="1503" y="3360"/>
                    </a:lnTo>
                    <a:lnTo>
                      <a:pt x="1515" y="3364"/>
                    </a:lnTo>
                    <a:lnTo>
                      <a:pt x="1526" y="3367"/>
                    </a:lnTo>
                    <a:lnTo>
                      <a:pt x="1528" y="3369"/>
                    </a:lnTo>
                    <a:lnTo>
                      <a:pt x="1530" y="3375"/>
                    </a:lnTo>
                    <a:lnTo>
                      <a:pt x="1532" y="3377"/>
                    </a:lnTo>
                    <a:lnTo>
                      <a:pt x="1540" y="3381"/>
                    </a:lnTo>
                    <a:lnTo>
                      <a:pt x="1546" y="3383"/>
                    </a:lnTo>
                    <a:lnTo>
                      <a:pt x="1553" y="3387"/>
                    </a:lnTo>
                    <a:lnTo>
                      <a:pt x="1555" y="3391"/>
                    </a:lnTo>
                    <a:lnTo>
                      <a:pt x="1551" y="3396"/>
                    </a:lnTo>
                    <a:lnTo>
                      <a:pt x="1555" y="3402"/>
                    </a:lnTo>
                    <a:lnTo>
                      <a:pt x="1559" y="3402"/>
                    </a:lnTo>
                    <a:lnTo>
                      <a:pt x="1563" y="3402"/>
                    </a:lnTo>
                    <a:lnTo>
                      <a:pt x="1565" y="3402"/>
                    </a:lnTo>
                    <a:lnTo>
                      <a:pt x="1572" y="3410"/>
                    </a:lnTo>
                    <a:lnTo>
                      <a:pt x="1584" y="3423"/>
                    </a:lnTo>
                    <a:lnTo>
                      <a:pt x="1592" y="3433"/>
                    </a:lnTo>
                    <a:lnTo>
                      <a:pt x="1596" y="3442"/>
                    </a:lnTo>
                    <a:lnTo>
                      <a:pt x="1596" y="3452"/>
                    </a:lnTo>
                    <a:lnTo>
                      <a:pt x="1599" y="3464"/>
                    </a:lnTo>
                    <a:lnTo>
                      <a:pt x="1603" y="3471"/>
                    </a:lnTo>
                    <a:lnTo>
                      <a:pt x="1605" y="3481"/>
                    </a:lnTo>
                    <a:lnTo>
                      <a:pt x="1609" y="3492"/>
                    </a:lnTo>
                    <a:lnTo>
                      <a:pt x="1615" y="3494"/>
                    </a:lnTo>
                    <a:lnTo>
                      <a:pt x="1615" y="3498"/>
                    </a:lnTo>
                    <a:lnTo>
                      <a:pt x="1613" y="3504"/>
                    </a:lnTo>
                    <a:lnTo>
                      <a:pt x="1613" y="3510"/>
                    </a:lnTo>
                    <a:lnTo>
                      <a:pt x="1617" y="3537"/>
                    </a:lnTo>
                    <a:lnTo>
                      <a:pt x="1622" y="3563"/>
                    </a:lnTo>
                    <a:lnTo>
                      <a:pt x="1628" y="3590"/>
                    </a:lnTo>
                    <a:lnTo>
                      <a:pt x="1628" y="3602"/>
                    </a:lnTo>
                    <a:lnTo>
                      <a:pt x="1628" y="3615"/>
                    </a:lnTo>
                    <a:lnTo>
                      <a:pt x="1630" y="3627"/>
                    </a:lnTo>
                    <a:lnTo>
                      <a:pt x="1632" y="3631"/>
                    </a:lnTo>
                    <a:lnTo>
                      <a:pt x="1636" y="3635"/>
                    </a:lnTo>
                    <a:lnTo>
                      <a:pt x="1638" y="3638"/>
                    </a:lnTo>
                    <a:lnTo>
                      <a:pt x="1638" y="3644"/>
                    </a:lnTo>
                    <a:lnTo>
                      <a:pt x="1636" y="3650"/>
                    </a:lnTo>
                    <a:lnTo>
                      <a:pt x="1636" y="3652"/>
                    </a:lnTo>
                    <a:lnTo>
                      <a:pt x="1636" y="3656"/>
                    </a:lnTo>
                    <a:lnTo>
                      <a:pt x="1636" y="3661"/>
                    </a:lnTo>
                    <a:lnTo>
                      <a:pt x="1636" y="3665"/>
                    </a:lnTo>
                    <a:lnTo>
                      <a:pt x="1638" y="3665"/>
                    </a:lnTo>
                    <a:lnTo>
                      <a:pt x="1642" y="3665"/>
                    </a:lnTo>
                    <a:lnTo>
                      <a:pt x="1644" y="3665"/>
                    </a:lnTo>
                    <a:lnTo>
                      <a:pt x="1640" y="3663"/>
                    </a:lnTo>
                    <a:lnTo>
                      <a:pt x="1642" y="3661"/>
                    </a:lnTo>
                    <a:lnTo>
                      <a:pt x="1645" y="3659"/>
                    </a:lnTo>
                    <a:lnTo>
                      <a:pt x="1653" y="3669"/>
                    </a:lnTo>
                    <a:lnTo>
                      <a:pt x="1661" y="3675"/>
                    </a:lnTo>
                    <a:lnTo>
                      <a:pt x="1668" y="3683"/>
                    </a:lnTo>
                    <a:lnTo>
                      <a:pt x="1670" y="3684"/>
                    </a:lnTo>
                    <a:lnTo>
                      <a:pt x="1672" y="3688"/>
                    </a:lnTo>
                    <a:lnTo>
                      <a:pt x="1674" y="3690"/>
                    </a:lnTo>
                    <a:lnTo>
                      <a:pt x="1676" y="3694"/>
                    </a:lnTo>
                    <a:lnTo>
                      <a:pt x="1674" y="3692"/>
                    </a:lnTo>
                    <a:lnTo>
                      <a:pt x="1670" y="3692"/>
                    </a:lnTo>
                    <a:lnTo>
                      <a:pt x="1667" y="3690"/>
                    </a:lnTo>
                    <a:lnTo>
                      <a:pt x="1665" y="3688"/>
                    </a:lnTo>
                    <a:lnTo>
                      <a:pt x="1663" y="3686"/>
                    </a:lnTo>
                    <a:lnTo>
                      <a:pt x="1661" y="3683"/>
                    </a:lnTo>
                    <a:lnTo>
                      <a:pt x="1663" y="3690"/>
                    </a:lnTo>
                    <a:lnTo>
                      <a:pt x="1665" y="3696"/>
                    </a:lnTo>
                    <a:lnTo>
                      <a:pt x="1667" y="3702"/>
                    </a:lnTo>
                    <a:lnTo>
                      <a:pt x="1653" y="3690"/>
                    </a:lnTo>
                    <a:lnTo>
                      <a:pt x="1638" y="3679"/>
                    </a:lnTo>
                    <a:lnTo>
                      <a:pt x="1628" y="3665"/>
                    </a:lnTo>
                    <a:lnTo>
                      <a:pt x="1626" y="3659"/>
                    </a:lnTo>
                    <a:lnTo>
                      <a:pt x="1624" y="3654"/>
                    </a:lnTo>
                    <a:lnTo>
                      <a:pt x="1622" y="3646"/>
                    </a:lnTo>
                    <a:lnTo>
                      <a:pt x="1619" y="3642"/>
                    </a:lnTo>
                    <a:lnTo>
                      <a:pt x="1615" y="3638"/>
                    </a:lnTo>
                    <a:lnTo>
                      <a:pt x="1613" y="3635"/>
                    </a:lnTo>
                    <a:lnTo>
                      <a:pt x="1613" y="3631"/>
                    </a:lnTo>
                    <a:lnTo>
                      <a:pt x="1613" y="3627"/>
                    </a:lnTo>
                    <a:lnTo>
                      <a:pt x="1613" y="3623"/>
                    </a:lnTo>
                    <a:lnTo>
                      <a:pt x="1607" y="3613"/>
                    </a:lnTo>
                    <a:lnTo>
                      <a:pt x="1601" y="3604"/>
                    </a:lnTo>
                    <a:lnTo>
                      <a:pt x="1597" y="3592"/>
                    </a:lnTo>
                    <a:lnTo>
                      <a:pt x="1592" y="3558"/>
                    </a:lnTo>
                    <a:lnTo>
                      <a:pt x="1590" y="3529"/>
                    </a:lnTo>
                    <a:lnTo>
                      <a:pt x="1580" y="3500"/>
                    </a:lnTo>
                    <a:lnTo>
                      <a:pt x="1576" y="3500"/>
                    </a:lnTo>
                    <a:lnTo>
                      <a:pt x="1546" y="3454"/>
                    </a:lnTo>
                    <a:lnTo>
                      <a:pt x="1503" y="3416"/>
                    </a:lnTo>
                    <a:lnTo>
                      <a:pt x="1459" y="3381"/>
                    </a:lnTo>
                    <a:lnTo>
                      <a:pt x="1465" y="3369"/>
                    </a:lnTo>
                    <a:lnTo>
                      <a:pt x="1465" y="3360"/>
                    </a:lnTo>
                    <a:lnTo>
                      <a:pt x="1465" y="3346"/>
                    </a:lnTo>
                    <a:lnTo>
                      <a:pt x="1463" y="3348"/>
                    </a:lnTo>
                    <a:lnTo>
                      <a:pt x="1459" y="3346"/>
                    </a:lnTo>
                    <a:lnTo>
                      <a:pt x="1457" y="3346"/>
                    </a:lnTo>
                    <a:lnTo>
                      <a:pt x="1444" y="3360"/>
                    </a:lnTo>
                    <a:lnTo>
                      <a:pt x="1430" y="3385"/>
                    </a:lnTo>
                    <a:lnTo>
                      <a:pt x="1421" y="3404"/>
                    </a:lnTo>
                    <a:lnTo>
                      <a:pt x="1419" y="3419"/>
                    </a:lnTo>
                    <a:lnTo>
                      <a:pt x="1421" y="3433"/>
                    </a:lnTo>
                    <a:lnTo>
                      <a:pt x="1421" y="3448"/>
                    </a:lnTo>
                    <a:lnTo>
                      <a:pt x="1419" y="3477"/>
                    </a:lnTo>
                    <a:lnTo>
                      <a:pt x="1413" y="3508"/>
                    </a:lnTo>
                    <a:lnTo>
                      <a:pt x="1409" y="3537"/>
                    </a:lnTo>
                    <a:lnTo>
                      <a:pt x="1407" y="3548"/>
                    </a:lnTo>
                    <a:lnTo>
                      <a:pt x="1409" y="3560"/>
                    </a:lnTo>
                    <a:lnTo>
                      <a:pt x="1409" y="3571"/>
                    </a:lnTo>
                    <a:lnTo>
                      <a:pt x="1405" y="3585"/>
                    </a:lnTo>
                    <a:lnTo>
                      <a:pt x="1402" y="3600"/>
                    </a:lnTo>
                    <a:lnTo>
                      <a:pt x="1398" y="3613"/>
                    </a:lnTo>
                    <a:lnTo>
                      <a:pt x="1396" y="3640"/>
                    </a:lnTo>
                    <a:lnTo>
                      <a:pt x="1394" y="3663"/>
                    </a:lnTo>
                    <a:lnTo>
                      <a:pt x="1390" y="3688"/>
                    </a:lnTo>
                    <a:lnTo>
                      <a:pt x="1388" y="3696"/>
                    </a:lnTo>
                    <a:lnTo>
                      <a:pt x="1384" y="3706"/>
                    </a:lnTo>
                    <a:lnTo>
                      <a:pt x="1382" y="3713"/>
                    </a:lnTo>
                    <a:lnTo>
                      <a:pt x="1381" y="3738"/>
                    </a:lnTo>
                    <a:lnTo>
                      <a:pt x="1379" y="3761"/>
                    </a:lnTo>
                    <a:lnTo>
                      <a:pt x="1377" y="3786"/>
                    </a:lnTo>
                    <a:lnTo>
                      <a:pt x="1369" y="3830"/>
                    </a:lnTo>
                    <a:lnTo>
                      <a:pt x="1361" y="3875"/>
                    </a:lnTo>
                    <a:lnTo>
                      <a:pt x="1359" y="3923"/>
                    </a:lnTo>
                    <a:lnTo>
                      <a:pt x="1363" y="3902"/>
                    </a:lnTo>
                    <a:lnTo>
                      <a:pt x="1371" y="3880"/>
                    </a:lnTo>
                    <a:lnTo>
                      <a:pt x="1381" y="3863"/>
                    </a:lnTo>
                    <a:lnTo>
                      <a:pt x="1382" y="3861"/>
                    </a:lnTo>
                    <a:lnTo>
                      <a:pt x="1386" y="3859"/>
                    </a:lnTo>
                    <a:lnTo>
                      <a:pt x="1390" y="3855"/>
                    </a:lnTo>
                    <a:lnTo>
                      <a:pt x="1394" y="3850"/>
                    </a:lnTo>
                    <a:lnTo>
                      <a:pt x="1398" y="3840"/>
                    </a:lnTo>
                    <a:lnTo>
                      <a:pt x="1402" y="3832"/>
                    </a:lnTo>
                    <a:lnTo>
                      <a:pt x="1415" y="3844"/>
                    </a:lnTo>
                    <a:lnTo>
                      <a:pt x="1436" y="3861"/>
                    </a:lnTo>
                    <a:lnTo>
                      <a:pt x="1448" y="3875"/>
                    </a:lnTo>
                    <a:lnTo>
                      <a:pt x="1446" y="3877"/>
                    </a:lnTo>
                    <a:lnTo>
                      <a:pt x="1444" y="3878"/>
                    </a:lnTo>
                    <a:lnTo>
                      <a:pt x="1442" y="3878"/>
                    </a:lnTo>
                    <a:lnTo>
                      <a:pt x="1442" y="3882"/>
                    </a:lnTo>
                    <a:lnTo>
                      <a:pt x="1444" y="3884"/>
                    </a:lnTo>
                    <a:lnTo>
                      <a:pt x="1444" y="3886"/>
                    </a:lnTo>
                    <a:lnTo>
                      <a:pt x="1448" y="3890"/>
                    </a:lnTo>
                    <a:lnTo>
                      <a:pt x="1453" y="3892"/>
                    </a:lnTo>
                    <a:lnTo>
                      <a:pt x="1457" y="3896"/>
                    </a:lnTo>
                    <a:lnTo>
                      <a:pt x="1450" y="3905"/>
                    </a:lnTo>
                    <a:lnTo>
                      <a:pt x="1432" y="3905"/>
                    </a:lnTo>
                    <a:lnTo>
                      <a:pt x="1415" y="3900"/>
                    </a:lnTo>
                    <a:lnTo>
                      <a:pt x="1398" y="3896"/>
                    </a:lnTo>
                    <a:lnTo>
                      <a:pt x="1392" y="3896"/>
                    </a:lnTo>
                    <a:lnTo>
                      <a:pt x="1390" y="3896"/>
                    </a:lnTo>
                    <a:lnTo>
                      <a:pt x="1384" y="3898"/>
                    </a:lnTo>
                    <a:lnTo>
                      <a:pt x="1377" y="3925"/>
                    </a:lnTo>
                    <a:lnTo>
                      <a:pt x="1371" y="3942"/>
                    </a:lnTo>
                    <a:lnTo>
                      <a:pt x="1352" y="3959"/>
                    </a:lnTo>
                    <a:lnTo>
                      <a:pt x="1354" y="3975"/>
                    </a:lnTo>
                    <a:lnTo>
                      <a:pt x="1357" y="3988"/>
                    </a:lnTo>
                    <a:lnTo>
                      <a:pt x="1356" y="4005"/>
                    </a:lnTo>
                    <a:lnTo>
                      <a:pt x="1352" y="4017"/>
                    </a:lnTo>
                    <a:lnTo>
                      <a:pt x="1350" y="4034"/>
                    </a:lnTo>
                    <a:lnTo>
                      <a:pt x="1348" y="4049"/>
                    </a:lnTo>
                    <a:lnTo>
                      <a:pt x="1346" y="4067"/>
                    </a:lnTo>
                    <a:lnTo>
                      <a:pt x="1342" y="4080"/>
                    </a:lnTo>
                    <a:lnTo>
                      <a:pt x="1338" y="4096"/>
                    </a:lnTo>
                    <a:lnTo>
                      <a:pt x="1336" y="4109"/>
                    </a:lnTo>
                    <a:lnTo>
                      <a:pt x="1334" y="4130"/>
                    </a:lnTo>
                    <a:lnTo>
                      <a:pt x="1334" y="4147"/>
                    </a:lnTo>
                    <a:lnTo>
                      <a:pt x="1331" y="4167"/>
                    </a:lnTo>
                    <a:lnTo>
                      <a:pt x="1329" y="4170"/>
                    </a:lnTo>
                    <a:lnTo>
                      <a:pt x="1325" y="4178"/>
                    </a:lnTo>
                    <a:lnTo>
                      <a:pt x="1323" y="4184"/>
                    </a:lnTo>
                    <a:lnTo>
                      <a:pt x="1323" y="4188"/>
                    </a:lnTo>
                    <a:lnTo>
                      <a:pt x="1325" y="4192"/>
                    </a:lnTo>
                    <a:lnTo>
                      <a:pt x="1325" y="4197"/>
                    </a:lnTo>
                    <a:lnTo>
                      <a:pt x="1323" y="4205"/>
                    </a:lnTo>
                    <a:lnTo>
                      <a:pt x="1321" y="4219"/>
                    </a:lnTo>
                    <a:lnTo>
                      <a:pt x="1317" y="4230"/>
                    </a:lnTo>
                    <a:lnTo>
                      <a:pt x="1313" y="4242"/>
                    </a:lnTo>
                    <a:lnTo>
                      <a:pt x="1308" y="4253"/>
                    </a:lnTo>
                    <a:lnTo>
                      <a:pt x="1306" y="4265"/>
                    </a:lnTo>
                    <a:lnTo>
                      <a:pt x="1304" y="4270"/>
                    </a:lnTo>
                    <a:lnTo>
                      <a:pt x="1306" y="4276"/>
                    </a:lnTo>
                    <a:lnTo>
                      <a:pt x="1306" y="4282"/>
                    </a:lnTo>
                    <a:lnTo>
                      <a:pt x="1304" y="4286"/>
                    </a:lnTo>
                    <a:lnTo>
                      <a:pt x="1300" y="4293"/>
                    </a:lnTo>
                    <a:lnTo>
                      <a:pt x="1298" y="4297"/>
                    </a:lnTo>
                    <a:lnTo>
                      <a:pt x="1296" y="4309"/>
                    </a:lnTo>
                    <a:lnTo>
                      <a:pt x="1296" y="4318"/>
                    </a:lnTo>
                    <a:lnTo>
                      <a:pt x="1294" y="4328"/>
                    </a:lnTo>
                    <a:lnTo>
                      <a:pt x="1292" y="4336"/>
                    </a:lnTo>
                    <a:lnTo>
                      <a:pt x="1288" y="4343"/>
                    </a:lnTo>
                    <a:lnTo>
                      <a:pt x="1285" y="4351"/>
                    </a:lnTo>
                    <a:lnTo>
                      <a:pt x="1283" y="4364"/>
                    </a:lnTo>
                    <a:lnTo>
                      <a:pt x="1281" y="4376"/>
                    </a:lnTo>
                    <a:lnTo>
                      <a:pt x="1279" y="4388"/>
                    </a:lnTo>
                    <a:lnTo>
                      <a:pt x="1275" y="4399"/>
                    </a:lnTo>
                    <a:lnTo>
                      <a:pt x="1271" y="4411"/>
                    </a:lnTo>
                    <a:lnTo>
                      <a:pt x="1267" y="4422"/>
                    </a:lnTo>
                    <a:lnTo>
                      <a:pt x="1260" y="4455"/>
                    </a:lnTo>
                    <a:lnTo>
                      <a:pt x="1256" y="4489"/>
                    </a:lnTo>
                    <a:lnTo>
                      <a:pt x="1248" y="4522"/>
                    </a:lnTo>
                    <a:lnTo>
                      <a:pt x="1242" y="4535"/>
                    </a:lnTo>
                    <a:lnTo>
                      <a:pt x="1233" y="4551"/>
                    </a:lnTo>
                    <a:lnTo>
                      <a:pt x="1225" y="4564"/>
                    </a:lnTo>
                    <a:lnTo>
                      <a:pt x="1221" y="4566"/>
                    </a:lnTo>
                    <a:lnTo>
                      <a:pt x="1217" y="4570"/>
                    </a:lnTo>
                    <a:lnTo>
                      <a:pt x="1215" y="4574"/>
                    </a:lnTo>
                    <a:lnTo>
                      <a:pt x="1215" y="4578"/>
                    </a:lnTo>
                    <a:lnTo>
                      <a:pt x="1215" y="4582"/>
                    </a:lnTo>
                    <a:lnTo>
                      <a:pt x="1215" y="4585"/>
                    </a:lnTo>
                    <a:lnTo>
                      <a:pt x="1208" y="4593"/>
                    </a:lnTo>
                    <a:lnTo>
                      <a:pt x="1196" y="4601"/>
                    </a:lnTo>
                    <a:lnTo>
                      <a:pt x="1189" y="4610"/>
                    </a:lnTo>
                    <a:lnTo>
                      <a:pt x="1187" y="4614"/>
                    </a:lnTo>
                    <a:lnTo>
                      <a:pt x="1187" y="4620"/>
                    </a:lnTo>
                    <a:lnTo>
                      <a:pt x="1187" y="4624"/>
                    </a:lnTo>
                    <a:lnTo>
                      <a:pt x="1173" y="4635"/>
                    </a:lnTo>
                    <a:lnTo>
                      <a:pt x="1154" y="4655"/>
                    </a:lnTo>
                    <a:lnTo>
                      <a:pt x="1141" y="4664"/>
                    </a:lnTo>
                    <a:lnTo>
                      <a:pt x="1137" y="4664"/>
                    </a:lnTo>
                    <a:lnTo>
                      <a:pt x="1131" y="4664"/>
                    </a:lnTo>
                    <a:lnTo>
                      <a:pt x="1127" y="4664"/>
                    </a:lnTo>
                    <a:lnTo>
                      <a:pt x="1112" y="4668"/>
                    </a:lnTo>
                    <a:lnTo>
                      <a:pt x="1095" y="4676"/>
                    </a:lnTo>
                    <a:lnTo>
                      <a:pt x="1081" y="4685"/>
                    </a:lnTo>
                    <a:lnTo>
                      <a:pt x="1085" y="4689"/>
                    </a:lnTo>
                    <a:lnTo>
                      <a:pt x="1087" y="4691"/>
                    </a:lnTo>
                    <a:lnTo>
                      <a:pt x="1089" y="4701"/>
                    </a:lnTo>
                    <a:lnTo>
                      <a:pt x="1087" y="4708"/>
                    </a:lnTo>
                    <a:lnTo>
                      <a:pt x="1087" y="4716"/>
                    </a:lnTo>
                    <a:lnTo>
                      <a:pt x="1096" y="4724"/>
                    </a:lnTo>
                    <a:lnTo>
                      <a:pt x="1104" y="4726"/>
                    </a:lnTo>
                    <a:lnTo>
                      <a:pt x="1114" y="4722"/>
                    </a:lnTo>
                    <a:lnTo>
                      <a:pt x="1121" y="4722"/>
                    </a:lnTo>
                    <a:lnTo>
                      <a:pt x="1133" y="4728"/>
                    </a:lnTo>
                    <a:lnTo>
                      <a:pt x="1139" y="4728"/>
                    </a:lnTo>
                    <a:lnTo>
                      <a:pt x="1146" y="4729"/>
                    </a:lnTo>
                    <a:lnTo>
                      <a:pt x="1150" y="4739"/>
                    </a:lnTo>
                    <a:lnTo>
                      <a:pt x="1144" y="4754"/>
                    </a:lnTo>
                    <a:lnTo>
                      <a:pt x="1160" y="4768"/>
                    </a:lnTo>
                    <a:lnTo>
                      <a:pt x="1169" y="4768"/>
                    </a:lnTo>
                    <a:lnTo>
                      <a:pt x="1177" y="4762"/>
                    </a:lnTo>
                    <a:lnTo>
                      <a:pt x="1189" y="4751"/>
                    </a:lnTo>
                    <a:lnTo>
                      <a:pt x="1202" y="4747"/>
                    </a:lnTo>
                    <a:lnTo>
                      <a:pt x="1217" y="4758"/>
                    </a:lnTo>
                    <a:lnTo>
                      <a:pt x="1237" y="4770"/>
                    </a:lnTo>
                    <a:lnTo>
                      <a:pt x="1246" y="4778"/>
                    </a:lnTo>
                    <a:lnTo>
                      <a:pt x="1244" y="4789"/>
                    </a:lnTo>
                    <a:lnTo>
                      <a:pt x="1240" y="4795"/>
                    </a:lnTo>
                    <a:lnTo>
                      <a:pt x="1240" y="4847"/>
                    </a:lnTo>
                    <a:lnTo>
                      <a:pt x="1237" y="4851"/>
                    </a:lnTo>
                    <a:lnTo>
                      <a:pt x="1229" y="4862"/>
                    </a:lnTo>
                    <a:lnTo>
                      <a:pt x="1215" y="4877"/>
                    </a:lnTo>
                    <a:lnTo>
                      <a:pt x="1219" y="4891"/>
                    </a:lnTo>
                    <a:lnTo>
                      <a:pt x="1242" y="4902"/>
                    </a:lnTo>
                    <a:lnTo>
                      <a:pt x="1267" y="4906"/>
                    </a:lnTo>
                    <a:lnTo>
                      <a:pt x="1279" y="4897"/>
                    </a:lnTo>
                    <a:lnTo>
                      <a:pt x="1283" y="4875"/>
                    </a:lnTo>
                    <a:lnTo>
                      <a:pt x="1285" y="4854"/>
                    </a:lnTo>
                    <a:lnTo>
                      <a:pt x="1296" y="4843"/>
                    </a:lnTo>
                    <a:lnTo>
                      <a:pt x="1311" y="4843"/>
                    </a:lnTo>
                    <a:lnTo>
                      <a:pt x="1325" y="4847"/>
                    </a:lnTo>
                    <a:lnTo>
                      <a:pt x="1321" y="4847"/>
                    </a:lnTo>
                    <a:lnTo>
                      <a:pt x="1304" y="4858"/>
                    </a:lnTo>
                    <a:lnTo>
                      <a:pt x="1310" y="4887"/>
                    </a:lnTo>
                    <a:lnTo>
                      <a:pt x="1315" y="4897"/>
                    </a:lnTo>
                    <a:lnTo>
                      <a:pt x="1321" y="4899"/>
                    </a:lnTo>
                    <a:lnTo>
                      <a:pt x="1334" y="4900"/>
                    </a:lnTo>
                    <a:lnTo>
                      <a:pt x="1348" y="4902"/>
                    </a:lnTo>
                    <a:lnTo>
                      <a:pt x="1357" y="4906"/>
                    </a:lnTo>
                    <a:lnTo>
                      <a:pt x="1375" y="4912"/>
                    </a:lnTo>
                    <a:lnTo>
                      <a:pt x="1386" y="4922"/>
                    </a:lnTo>
                    <a:lnTo>
                      <a:pt x="1392" y="4933"/>
                    </a:lnTo>
                    <a:lnTo>
                      <a:pt x="1404" y="4939"/>
                    </a:lnTo>
                    <a:lnTo>
                      <a:pt x="1417" y="4943"/>
                    </a:lnTo>
                    <a:lnTo>
                      <a:pt x="1423" y="4952"/>
                    </a:lnTo>
                    <a:lnTo>
                      <a:pt x="1427" y="4973"/>
                    </a:lnTo>
                    <a:lnTo>
                      <a:pt x="1442" y="4987"/>
                    </a:lnTo>
                    <a:lnTo>
                      <a:pt x="1463" y="4985"/>
                    </a:lnTo>
                    <a:lnTo>
                      <a:pt x="1486" y="4981"/>
                    </a:lnTo>
                    <a:lnTo>
                      <a:pt x="1503" y="4979"/>
                    </a:lnTo>
                    <a:lnTo>
                      <a:pt x="1509" y="4979"/>
                    </a:lnTo>
                    <a:lnTo>
                      <a:pt x="1517" y="4977"/>
                    </a:lnTo>
                    <a:lnTo>
                      <a:pt x="1540" y="4973"/>
                    </a:lnTo>
                    <a:lnTo>
                      <a:pt x="1548" y="4975"/>
                    </a:lnTo>
                    <a:lnTo>
                      <a:pt x="1553" y="4998"/>
                    </a:lnTo>
                    <a:lnTo>
                      <a:pt x="1546" y="5025"/>
                    </a:lnTo>
                    <a:lnTo>
                      <a:pt x="1555" y="5031"/>
                    </a:lnTo>
                    <a:lnTo>
                      <a:pt x="1561" y="5043"/>
                    </a:lnTo>
                    <a:lnTo>
                      <a:pt x="1571" y="5054"/>
                    </a:lnTo>
                    <a:lnTo>
                      <a:pt x="1578" y="5064"/>
                    </a:lnTo>
                    <a:lnTo>
                      <a:pt x="1578" y="5077"/>
                    </a:lnTo>
                    <a:lnTo>
                      <a:pt x="1584" y="5091"/>
                    </a:lnTo>
                    <a:lnTo>
                      <a:pt x="1592" y="5093"/>
                    </a:lnTo>
                    <a:lnTo>
                      <a:pt x="1601" y="5085"/>
                    </a:lnTo>
                    <a:lnTo>
                      <a:pt x="1617" y="5079"/>
                    </a:lnTo>
                    <a:lnTo>
                      <a:pt x="1634" y="5077"/>
                    </a:lnTo>
                    <a:lnTo>
                      <a:pt x="1644" y="5075"/>
                    </a:lnTo>
                    <a:lnTo>
                      <a:pt x="1651" y="5068"/>
                    </a:lnTo>
                    <a:lnTo>
                      <a:pt x="1663" y="5062"/>
                    </a:lnTo>
                    <a:lnTo>
                      <a:pt x="1672" y="5064"/>
                    </a:lnTo>
                    <a:lnTo>
                      <a:pt x="1678" y="5066"/>
                    </a:lnTo>
                    <a:lnTo>
                      <a:pt x="1682" y="5062"/>
                    </a:lnTo>
                    <a:lnTo>
                      <a:pt x="1692" y="5052"/>
                    </a:lnTo>
                    <a:lnTo>
                      <a:pt x="1703" y="5045"/>
                    </a:lnTo>
                    <a:lnTo>
                      <a:pt x="1715" y="5041"/>
                    </a:lnTo>
                    <a:lnTo>
                      <a:pt x="1726" y="5046"/>
                    </a:lnTo>
                    <a:lnTo>
                      <a:pt x="1732" y="5048"/>
                    </a:lnTo>
                    <a:lnTo>
                      <a:pt x="1743" y="5075"/>
                    </a:lnTo>
                    <a:lnTo>
                      <a:pt x="1751" y="5106"/>
                    </a:lnTo>
                    <a:lnTo>
                      <a:pt x="1774" y="5106"/>
                    </a:lnTo>
                    <a:lnTo>
                      <a:pt x="1803" y="5129"/>
                    </a:lnTo>
                    <a:lnTo>
                      <a:pt x="1824" y="5146"/>
                    </a:lnTo>
                    <a:lnTo>
                      <a:pt x="1834" y="5173"/>
                    </a:lnTo>
                    <a:lnTo>
                      <a:pt x="1837" y="5171"/>
                    </a:lnTo>
                    <a:lnTo>
                      <a:pt x="1847" y="5167"/>
                    </a:lnTo>
                    <a:lnTo>
                      <a:pt x="1860" y="5154"/>
                    </a:lnTo>
                    <a:lnTo>
                      <a:pt x="1874" y="5144"/>
                    </a:lnTo>
                    <a:lnTo>
                      <a:pt x="1882" y="5146"/>
                    </a:lnTo>
                    <a:lnTo>
                      <a:pt x="1885" y="5148"/>
                    </a:lnTo>
                    <a:lnTo>
                      <a:pt x="1893" y="5146"/>
                    </a:lnTo>
                    <a:lnTo>
                      <a:pt x="1908" y="5141"/>
                    </a:lnTo>
                    <a:lnTo>
                      <a:pt x="1920" y="5129"/>
                    </a:lnTo>
                    <a:lnTo>
                      <a:pt x="1930" y="5121"/>
                    </a:lnTo>
                    <a:lnTo>
                      <a:pt x="1935" y="5121"/>
                    </a:lnTo>
                    <a:lnTo>
                      <a:pt x="1939" y="5121"/>
                    </a:lnTo>
                    <a:lnTo>
                      <a:pt x="1964" y="5133"/>
                    </a:lnTo>
                    <a:lnTo>
                      <a:pt x="1970" y="5129"/>
                    </a:lnTo>
                    <a:lnTo>
                      <a:pt x="1979" y="5129"/>
                    </a:lnTo>
                    <a:lnTo>
                      <a:pt x="1978" y="5141"/>
                    </a:lnTo>
                    <a:lnTo>
                      <a:pt x="1974" y="5156"/>
                    </a:lnTo>
                    <a:lnTo>
                      <a:pt x="1983" y="5162"/>
                    </a:lnTo>
                    <a:lnTo>
                      <a:pt x="1991" y="5156"/>
                    </a:lnTo>
                    <a:lnTo>
                      <a:pt x="1999" y="5152"/>
                    </a:lnTo>
                    <a:lnTo>
                      <a:pt x="2010" y="5156"/>
                    </a:lnTo>
                    <a:lnTo>
                      <a:pt x="2018" y="5160"/>
                    </a:lnTo>
                    <a:lnTo>
                      <a:pt x="2026" y="5162"/>
                    </a:lnTo>
                    <a:lnTo>
                      <a:pt x="2043" y="5166"/>
                    </a:lnTo>
                    <a:lnTo>
                      <a:pt x="2060" y="5162"/>
                    </a:lnTo>
                    <a:lnTo>
                      <a:pt x="2077" y="5154"/>
                    </a:lnTo>
                    <a:lnTo>
                      <a:pt x="2098" y="5154"/>
                    </a:lnTo>
                    <a:lnTo>
                      <a:pt x="2120" y="5158"/>
                    </a:lnTo>
                    <a:lnTo>
                      <a:pt x="2135" y="5164"/>
                    </a:lnTo>
                    <a:lnTo>
                      <a:pt x="2148" y="5167"/>
                    </a:lnTo>
                    <a:lnTo>
                      <a:pt x="2162" y="5158"/>
                    </a:lnTo>
                    <a:lnTo>
                      <a:pt x="2170" y="5137"/>
                    </a:lnTo>
                    <a:lnTo>
                      <a:pt x="2168" y="5118"/>
                    </a:lnTo>
                    <a:lnTo>
                      <a:pt x="2162" y="5100"/>
                    </a:lnTo>
                    <a:lnTo>
                      <a:pt x="2162" y="5085"/>
                    </a:lnTo>
                    <a:lnTo>
                      <a:pt x="2168" y="5068"/>
                    </a:lnTo>
                    <a:lnTo>
                      <a:pt x="2175" y="5048"/>
                    </a:lnTo>
                    <a:lnTo>
                      <a:pt x="2183" y="5039"/>
                    </a:lnTo>
                    <a:lnTo>
                      <a:pt x="2189" y="5043"/>
                    </a:lnTo>
                    <a:lnTo>
                      <a:pt x="2200" y="5050"/>
                    </a:lnTo>
                    <a:lnTo>
                      <a:pt x="2223" y="5058"/>
                    </a:lnTo>
                    <a:lnTo>
                      <a:pt x="2254" y="5070"/>
                    </a:lnTo>
                    <a:lnTo>
                      <a:pt x="2267" y="5075"/>
                    </a:lnTo>
                    <a:lnTo>
                      <a:pt x="2279" y="5071"/>
                    </a:lnTo>
                    <a:lnTo>
                      <a:pt x="2315" y="5094"/>
                    </a:lnTo>
                    <a:lnTo>
                      <a:pt x="2323" y="5094"/>
                    </a:lnTo>
                    <a:lnTo>
                      <a:pt x="2337" y="5100"/>
                    </a:lnTo>
                    <a:lnTo>
                      <a:pt x="2342" y="5114"/>
                    </a:lnTo>
                    <a:lnTo>
                      <a:pt x="2348" y="5129"/>
                    </a:lnTo>
                    <a:lnTo>
                      <a:pt x="2360" y="5135"/>
                    </a:lnTo>
                    <a:lnTo>
                      <a:pt x="2365" y="5139"/>
                    </a:lnTo>
                    <a:lnTo>
                      <a:pt x="2371" y="5135"/>
                    </a:lnTo>
                    <a:lnTo>
                      <a:pt x="2385" y="5129"/>
                    </a:lnTo>
                    <a:lnTo>
                      <a:pt x="2402" y="5127"/>
                    </a:lnTo>
                    <a:lnTo>
                      <a:pt x="2419" y="5133"/>
                    </a:lnTo>
                    <a:lnTo>
                      <a:pt x="2434" y="5144"/>
                    </a:lnTo>
                    <a:lnTo>
                      <a:pt x="2450" y="5148"/>
                    </a:lnTo>
                    <a:lnTo>
                      <a:pt x="2465" y="5152"/>
                    </a:lnTo>
                    <a:lnTo>
                      <a:pt x="2475" y="5164"/>
                    </a:lnTo>
                    <a:lnTo>
                      <a:pt x="2477" y="5169"/>
                    </a:lnTo>
                    <a:lnTo>
                      <a:pt x="2494" y="5192"/>
                    </a:lnTo>
                    <a:lnTo>
                      <a:pt x="2515" y="5198"/>
                    </a:lnTo>
                    <a:lnTo>
                      <a:pt x="2521" y="5183"/>
                    </a:lnTo>
                    <a:lnTo>
                      <a:pt x="2519" y="5175"/>
                    </a:lnTo>
                    <a:lnTo>
                      <a:pt x="2519" y="5166"/>
                    </a:lnTo>
                    <a:lnTo>
                      <a:pt x="2536" y="5166"/>
                    </a:lnTo>
                    <a:lnTo>
                      <a:pt x="2548" y="5171"/>
                    </a:lnTo>
                    <a:lnTo>
                      <a:pt x="2559" y="5177"/>
                    </a:lnTo>
                    <a:lnTo>
                      <a:pt x="2567" y="5181"/>
                    </a:lnTo>
                    <a:lnTo>
                      <a:pt x="2573" y="5183"/>
                    </a:lnTo>
                    <a:lnTo>
                      <a:pt x="2582" y="5181"/>
                    </a:lnTo>
                    <a:lnTo>
                      <a:pt x="2594" y="5183"/>
                    </a:lnTo>
                    <a:lnTo>
                      <a:pt x="2603" y="5187"/>
                    </a:lnTo>
                    <a:lnTo>
                      <a:pt x="2615" y="5194"/>
                    </a:lnTo>
                    <a:lnTo>
                      <a:pt x="2624" y="5200"/>
                    </a:lnTo>
                    <a:lnTo>
                      <a:pt x="2640" y="5202"/>
                    </a:lnTo>
                    <a:lnTo>
                      <a:pt x="2651" y="5204"/>
                    </a:lnTo>
                    <a:lnTo>
                      <a:pt x="2655" y="5204"/>
                    </a:lnTo>
                    <a:lnTo>
                      <a:pt x="2649" y="5208"/>
                    </a:lnTo>
                    <a:lnTo>
                      <a:pt x="2644" y="5217"/>
                    </a:lnTo>
                    <a:lnTo>
                      <a:pt x="2651" y="5227"/>
                    </a:lnTo>
                    <a:lnTo>
                      <a:pt x="2663" y="5229"/>
                    </a:lnTo>
                    <a:lnTo>
                      <a:pt x="2678" y="5233"/>
                    </a:lnTo>
                    <a:lnTo>
                      <a:pt x="2686" y="5237"/>
                    </a:lnTo>
                    <a:lnTo>
                      <a:pt x="2682" y="5239"/>
                    </a:lnTo>
                    <a:lnTo>
                      <a:pt x="2671" y="5240"/>
                    </a:lnTo>
                    <a:lnTo>
                      <a:pt x="2653" y="5250"/>
                    </a:lnTo>
                    <a:lnTo>
                      <a:pt x="2646" y="5260"/>
                    </a:lnTo>
                    <a:lnTo>
                      <a:pt x="2642" y="5265"/>
                    </a:lnTo>
                    <a:lnTo>
                      <a:pt x="2636" y="5281"/>
                    </a:lnTo>
                    <a:lnTo>
                      <a:pt x="2657" y="5279"/>
                    </a:lnTo>
                    <a:lnTo>
                      <a:pt x="2680" y="5290"/>
                    </a:lnTo>
                    <a:lnTo>
                      <a:pt x="2694" y="5300"/>
                    </a:lnTo>
                    <a:lnTo>
                      <a:pt x="2719" y="5310"/>
                    </a:lnTo>
                    <a:lnTo>
                      <a:pt x="2728" y="5321"/>
                    </a:lnTo>
                    <a:lnTo>
                      <a:pt x="2738" y="5354"/>
                    </a:lnTo>
                    <a:lnTo>
                      <a:pt x="2757" y="5363"/>
                    </a:lnTo>
                    <a:lnTo>
                      <a:pt x="2791" y="5365"/>
                    </a:lnTo>
                    <a:lnTo>
                      <a:pt x="2807" y="5358"/>
                    </a:lnTo>
                    <a:lnTo>
                      <a:pt x="2836" y="5340"/>
                    </a:lnTo>
                    <a:lnTo>
                      <a:pt x="2845" y="5323"/>
                    </a:lnTo>
                    <a:lnTo>
                      <a:pt x="2866" y="5325"/>
                    </a:lnTo>
                    <a:lnTo>
                      <a:pt x="2878" y="5315"/>
                    </a:lnTo>
                    <a:lnTo>
                      <a:pt x="2901" y="5317"/>
                    </a:lnTo>
                    <a:lnTo>
                      <a:pt x="2918" y="5331"/>
                    </a:lnTo>
                    <a:lnTo>
                      <a:pt x="2943" y="5340"/>
                    </a:lnTo>
                    <a:lnTo>
                      <a:pt x="2958" y="5337"/>
                    </a:lnTo>
                    <a:lnTo>
                      <a:pt x="2964" y="5348"/>
                    </a:lnTo>
                    <a:lnTo>
                      <a:pt x="2978" y="5354"/>
                    </a:lnTo>
                    <a:lnTo>
                      <a:pt x="2985" y="5373"/>
                    </a:lnTo>
                    <a:lnTo>
                      <a:pt x="3016" y="5377"/>
                    </a:lnTo>
                    <a:lnTo>
                      <a:pt x="3028" y="5365"/>
                    </a:lnTo>
                    <a:lnTo>
                      <a:pt x="3062" y="5375"/>
                    </a:lnTo>
                    <a:lnTo>
                      <a:pt x="3081" y="5365"/>
                    </a:lnTo>
                    <a:lnTo>
                      <a:pt x="3066" y="5348"/>
                    </a:lnTo>
                    <a:lnTo>
                      <a:pt x="3079" y="5335"/>
                    </a:lnTo>
                    <a:lnTo>
                      <a:pt x="3110" y="5319"/>
                    </a:lnTo>
                    <a:lnTo>
                      <a:pt x="3120" y="5327"/>
                    </a:lnTo>
                    <a:lnTo>
                      <a:pt x="3131" y="5313"/>
                    </a:lnTo>
                    <a:lnTo>
                      <a:pt x="3135" y="5310"/>
                    </a:lnTo>
                    <a:lnTo>
                      <a:pt x="3143" y="5300"/>
                    </a:lnTo>
                    <a:lnTo>
                      <a:pt x="3149" y="5287"/>
                    </a:lnTo>
                    <a:lnTo>
                      <a:pt x="3156" y="5281"/>
                    </a:lnTo>
                    <a:lnTo>
                      <a:pt x="3173" y="5285"/>
                    </a:lnTo>
                    <a:lnTo>
                      <a:pt x="3191" y="5283"/>
                    </a:lnTo>
                    <a:lnTo>
                      <a:pt x="3204" y="5281"/>
                    </a:lnTo>
                    <a:lnTo>
                      <a:pt x="3218" y="5285"/>
                    </a:lnTo>
                    <a:lnTo>
                      <a:pt x="3237" y="5296"/>
                    </a:lnTo>
                    <a:lnTo>
                      <a:pt x="3256" y="5306"/>
                    </a:lnTo>
                    <a:lnTo>
                      <a:pt x="3269" y="5306"/>
                    </a:lnTo>
                    <a:lnTo>
                      <a:pt x="3279" y="5294"/>
                    </a:lnTo>
                    <a:lnTo>
                      <a:pt x="3291" y="5283"/>
                    </a:lnTo>
                    <a:lnTo>
                      <a:pt x="3300" y="5277"/>
                    </a:lnTo>
                    <a:lnTo>
                      <a:pt x="3304" y="5275"/>
                    </a:lnTo>
                    <a:lnTo>
                      <a:pt x="3302" y="5275"/>
                    </a:lnTo>
                    <a:lnTo>
                      <a:pt x="3302" y="5273"/>
                    </a:lnTo>
                    <a:lnTo>
                      <a:pt x="3304" y="5262"/>
                    </a:lnTo>
                    <a:lnTo>
                      <a:pt x="3275" y="5252"/>
                    </a:lnTo>
                    <a:lnTo>
                      <a:pt x="3264" y="5237"/>
                    </a:lnTo>
                    <a:lnTo>
                      <a:pt x="3258" y="5217"/>
                    </a:lnTo>
                    <a:lnTo>
                      <a:pt x="3258" y="5212"/>
                    </a:lnTo>
                    <a:lnTo>
                      <a:pt x="3258" y="5206"/>
                    </a:lnTo>
                    <a:lnTo>
                      <a:pt x="3258" y="5200"/>
                    </a:lnTo>
                    <a:lnTo>
                      <a:pt x="3256" y="5189"/>
                    </a:lnTo>
                    <a:lnTo>
                      <a:pt x="3252" y="5175"/>
                    </a:lnTo>
                    <a:lnTo>
                      <a:pt x="3250" y="5164"/>
                    </a:lnTo>
                    <a:lnTo>
                      <a:pt x="3252" y="5154"/>
                    </a:lnTo>
                    <a:lnTo>
                      <a:pt x="3254" y="5144"/>
                    </a:lnTo>
                    <a:lnTo>
                      <a:pt x="3256" y="5135"/>
                    </a:lnTo>
                    <a:lnTo>
                      <a:pt x="3254" y="5118"/>
                    </a:lnTo>
                    <a:lnTo>
                      <a:pt x="3250" y="5096"/>
                    </a:lnTo>
                    <a:lnTo>
                      <a:pt x="3250" y="5075"/>
                    </a:lnTo>
                    <a:lnTo>
                      <a:pt x="3256" y="5070"/>
                    </a:lnTo>
                    <a:lnTo>
                      <a:pt x="3258" y="5050"/>
                    </a:lnTo>
                    <a:lnTo>
                      <a:pt x="3258" y="5020"/>
                    </a:lnTo>
                    <a:lnTo>
                      <a:pt x="3258" y="5002"/>
                    </a:lnTo>
                    <a:lnTo>
                      <a:pt x="3256" y="5000"/>
                    </a:lnTo>
                    <a:lnTo>
                      <a:pt x="3252" y="4998"/>
                    </a:lnTo>
                    <a:lnTo>
                      <a:pt x="3250" y="4998"/>
                    </a:lnTo>
                    <a:lnTo>
                      <a:pt x="3250" y="4993"/>
                    </a:lnTo>
                    <a:lnTo>
                      <a:pt x="3254" y="4993"/>
                    </a:lnTo>
                    <a:lnTo>
                      <a:pt x="3258" y="4968"/>
                    </a:lnTo>
                    <a:lnTo>
                      <a:pt x="3264" y="4945"/>
                    </a:lnTo>
                    <a:lnTo>
                      <a:pt x="3269" y="4924"/>
                    </a:lnTo>
                    <a:lnTo>
                      <a:pt x="3258" y="4922"/>
                    </a:lnTo>
                    <a:lnTo>
                      <a:pt x="3250" y="4918"/>
                    </a:lnTo>
                    <a:lnTo>
                      <a:pt x="3246" y="4912"/>
                    </a:lnTo>
                    <a:lnTo>
                      <a:pt x="3246" y="4910"/>
                    </a:lnTo>
                    <a:lnTo>
                      <a:pt x="3246" y="4906"/>
                    </a:lnTo>
                    <a:lnTo>
                      <a:pt x="3246" y="4904"/>
                    </a:lnTo>
                    <a:lnTo>
                      <a:pt x="3248" y="4902"/>
                    </a:lnTo>
                    <a:lnTo>
                      <a:pt x="3250" y="4902"/>
                    </a:lnTo>
                    <a:lnTo>
                      <a:pt x="3254" y="4908"/>
                    </a:lnTo>
                    <a:lnTo>
                      <a:pt x="3256" y="4908"/>
                    </a:lnTo>
                    <a:lnTo>
                      <a:pt x="3260" y="4910"/>
                    </a:lnTo>
                    <a:lnTo>
                      <a:pt x="3264" y="4910"/>
                    </a:lnTo>
                    <a:lnTo>
                      <a:pt x="3266" y="4912"/>
                    </a:lnTo>
                    <a:lnTo>
                      <a:pt x="3268" y="4914"/>
                    </a:lnTo>
                    <a:lnTo>
                      <a:pt x="3271" y="4916"/>
                    </a:lnTo>
                    <a:lnTo>
                      <a:pt x="3273" y="4910"/>
                    </a:lnTo>
                    <a:lnTo>
                      <a:pt x="3273" y="4902"/>
                    </a:lnTo>
                    <a:lnTo>
                      <a:pt x="3271" y="4897"/>
                    </a:lnTo>
                    <a:lnTo>
                      <a:pt x="3275" y="4897"/>
                    </a:lnTo>
                    <a:lnTo>
                      <a:pt x="3279" y="4899"/>
                    </a:lnTo>
                    <a:lnTo>
                      <a:pt x="3281" y="4899"/>
                    </a:lnTo>
                    <a:lnTo>
                      <a:pt x="3287" y="4889"/>
                    </a:lnTo>
                    <a:lnTo>
                      <a:pt x="3293" y="4877"/>
                    </a:lnTo>
                    <a:lnTo>
                      <a:pt x="3300" y="4868"/>
                    </a:lnTo>
                    <a:lnTo>
                      <a:pt x="3302" y="4866"/>
                    </a:lnTo>
                    <a:lnTo>
                      <a:pt x="3308" y="4864"/>
                    </a:lnTo>
                    <a:lnTo>
                      <a:pt x="3310" y="4860"/>
                    </a:lnTo>
                    <a:lnTo>
                      <a:pt x="3312" y="4856"/>
                    </a:lnTo>
                    <a:lnTo>
                      <a:pt x="3314" y="4852"/>
                    </a:lnTo>
                    <a:lnTo>
                      <a:pt x="3316" y="4849"/>
                    </a:lnTo>
                    <a:lnTo>
                      <a:pt x="3319" y="4847"/>
                    </a:lnTo>
                    <a:lnTo>
                      <a:pt x="3323" y="4847"/>
                    </a:lnTo>
                    <a:lnTo>
                      <a:pt x="3325" y="4845"/>
                    </a:lnTo>
                    <a:lnTo>
                      <a:pt x="3327" y="4843"/>
                    </a:lnTo>
                    <a:lnTo>
                      <a:pt x="3329" y="4839"/>
                    </a:lnTo>
                    <a:lnTo>
                      <a:pt x="3331" y="4835"/>
                    </a:lnTo>
                    <a:lnTo>
                      <a:pt x="3333" y="4833"/>
                    </a:lnTo>
                    <a:lnTo>
                      <a:pt x="3337" y="4833"/>
                    </a:lnTo>
                    <a:lnTo>
                      <a:pt x="3339" y="4831"/>
                    </a:lnTo>
                    <a:lnTo>
                      <a:pt x="3339" y="4829"/>
                    </a:lnTo>
                    <a:lnTo>
                      <a:pt x="3339" y="4827"/>
                    </a:lnTo>
                    <a:lnTo>
                      <a:pt x="3339" y="4826"/>
                    </a:lnTo>
                    <a:lnTo>
                      <a:pt x="3346" y="4820"/>
                    </a:lnTo>
                    <a:lnTo>
                      <a:pt x="3358" y="4812"/>
                    </a:lnTo>
                    <a:lnTo>
                      <a:pt x="3364" y="4806"/>
                    </a:lnTo>
                    <a:lnTo>
                      <a:pt x="3364" y="4804"/>
                    </a:lnTo>
                    <a:lnTo>
                      <a:pt x="3369" y="4802"/>
                    </a:lnTo>
                    <a:lnTo>
                      <a:pt x="3375" y="4802"/>
                    </a:lnTo>
                    <a:lnTo>
                      <a:pt x="3381" y="4801"/>
                    </a:lnTo>
                    <a:lnTo>
                      <a:pt x="3381" y="4799"/>
                    </a:lnTo>
                    <a:lnTo>
                      <a:pt x="3383" y="4795"/>
                    </a:lnTo>
                    <a:lnTo>
                      <a:pt x="3385" y="4791"/>
                    </a:lnTo>
                    <a:lnTo>
                      <a:pt x="3392" y="4789"/>
                    </a:lnTo>
                    <a:lnTo>
                      <a:pt x="3404" y="4785"/>
                    </a:lnTo>
                    <a:lnTo>
                      <a:pt x="3412" y="4783"/>
                    </a:lnTo>
                    <a:lnTo>
                      <a:pt x="3419" y="4783"/>
                    </a:lnTo>
                    <a:lnTo>
                      <a:pt x="3431" y="4783"/>
                    </a:lnTo>
                    <a:lnTo>
                      <a:pt x="3436" y="4783"/>
                    </a:lnTo>
                    <a:lnTo>
                      <a:pt x="3440" y="4785"/>
                    </a:lnTo>
                    <a:lnTo>
                      <a:pt x="3444" y="4791"/>
                    </a:lnTo>
                    <a:lnTo>
                      <a:pt x="3448" y="4793"/>
                    </a:lnTo>
                    <a:lnTo>
                      <a:pt x="3450" y="4793"/>
                    </a:lnTo>
                    <a:lnTo>
                      <a:pt x="3456" y="4791"/>
                    </a:lnTo>
                    <a:lnTo>
                      <a:pt x="3463" y="4791"/>
                    </a:lnTo>
                    <a:lnTo>
                      <a:pt x="3465" y="4785"/>
                    </a:lnTo>
                    <a:lnTo>
                      <a:pt x="3467" y="4779"/>
                    </a:lnTo>
                    <a:lnTo>
                      <a:pt x="3471" y="4774"/>
                    </a:lnTo>
                    <a:lnTo>
                      <a:pt x="3473" y="4772"/>
                    </a:lnTo>
                    <a:lnTo>
                      <a:pt x="3477" y="4770"/>
                    </a:lnTo>
                    <a:lnTo>
                      <a:pt x="3481" y="4768"/>
                    </a:lnTo>
                    <a:lnTo>
                      <a:pt x="3481" y="4762"/>
                    </a:lnTo>
                    <a:lnTo>
                      <a:pt x="3481" y="4756"/>
                    </a:lnTo>
                    <a:lnTo>
                      <a:pt x="3481" y="4753"/>
                    </a:lnTo>
                    <a:lnTo>
                      <a:pt x="3483" y="4753"/>
                    </a:lnTo>
                    <a:lnTo>
                      <a:pt x="3488" y="4754"/>
                    </a:lnTo>
                    <a:lnTo>
                      <a:pt x="3496" y="4745"/>
                    </a:lnTo>
                    <a:lnTo>
                      <a:pt x="3504" y="4735"/>
                    </a:lnTo>
                    <a:lnTo>
                      <a:pt x="3511" y="4726"/>
                    </a:lnTo>
                    <a:lnTo>
                      <a:pt x="3521" y="4722"/>
                    </a:lnTo>
                    <a:lnTo>
                      <a:pt x="3531" y="4718"/>
                    </a:lnTo>
                    <a:lnTo>
                      <a:pt x="3542" y="4714"/>
                    </a:lnTo>
                    <a:lnTo>
                      <a:pt x="3548" y="4708"/>
                    </a:lnTo>
                    <a:lnTo>
                      <a:pt x="3554" y="4703"/>
                    </a:lnTo>
                    <a:lnTo>
                      <a:pt x="3557" y="4699"/>
                    </a:lnTo>
                    <a:lnTo>
                      <a:pt x="3569" y="4693"/>
                    </a:lnTo>
                    <a:lnTo>
                      <a:pt x="3580" y="4687"/>
                    </a:lnTo>
                    <a:lnTo>
                      <a:pt x="3592" y="4683"/>
                    </a:lnTo>
                    <a:lnTo>
                      <a:pt x="3594" y="4672"/>
                    </a:lnTo>
                    <a:lnTo>
                      <a:pt x="3584" y="4678"/>
                    </a:lnTo>
                    <a:lnTo>
                      <a:pt x="3575" y="4681"/>
                    </a:lnTo>
                    <a:lnTo>
                      <a:pt x="3563" y="4685"/>
                    </a:lnTo>
                    <a:lnTo>
                      <a:pt x="3582" y="4676"/>
                    </a:lnTo>
                    <a:lnTo>
                      <a:pt x="3592" y="4664"/>
                    </a:lnTo>
                    <a:lnTo>
                      <a:pt x="3600" y="4643"/>
                    </a:lnTo>
                    <a:lnTo>
                      <a:pt x="3607" y="4641"/>
                    </a:lnTo>
                    <a:lnTo>
                      <a:pt x="3611" y="4641"/>
                    </a:lnTo>
                    <a:lnTo>
                      <a:pt x="3617" y="4639"/>
                    </a:lnTo>
                    <a:lnTo>
                      <a:pt x="3621" y="4633"/>
                    </a:lnTo>
                    <a:lnTo>
                      <a:pt x="3625" y="4630"/>
                    </a:lnTo>
                    <a:lnTo>
                      <a:pt x="3630" y="4626"/>
                    </a:lnTo>
                    <a:lnTo>
                      <a:pt x="3632" y="4628"/>
                    </a:lnTo>
                    <a:lnTo>
                      <a:pt x="3636" y="4632"/>
                    </a:lnTo>
                    <a:lnTo>
                      <a:pt x="3638" y="4633"/>
                    </a:lnTo>
                    <a:lnTo>
                      <a:pt x="3634" y="4635"/>
                    </a:lnTo>
                    <a:lnTo>
                      <a:pt x="3628" y="4635"/>
                    </a:lnTo>
                    <a:lnTo>
                      <a:pt x="3625" y="4635"/>
                    </a:lnTo>
                    <a:lnTo>
                      <a:pt x="3623" y="4639"/>
                    </a:lnTo>
                    <a:lnTo>
                      <a:pt x="3623" y="4643"/>
                    </a:lnTo>
                    <a:lnTo>
                      <a:pt x="3621" y="4647"/>
                    </a:lnTo>
                    <a:lnTo>
                      <a:pt x="3615" y="4649"/>
                    </a:lnTo>
                    <a:lnTo>
                      <a:pt x="3611" y="4649"/>
                    </a:lnTo>
                    <a:lnTo>
                      <a:pt x="3607" y="4651"/>
                    </a:lnTo>
                    <a:lnTo>
                      <a:pt x="3602" y="4658"/>
                    </a:lnTo>
                    <a:lnTo>
                      <a:pt x="3596" y="4670"/>
                    </a:lnTo>
                    <a:lnTo>
                      <a:pt x="3602" y="4672"/>
                    </a:lnTo>
                    <a:lnTo>
                      <a:pt x="3603" y="4670"/>
                    </a:lnTo>
                    <a:lnTo>
                      <a:pt x="3605" y="4664"/>
                    </a:lnTo>
                    <a:lnTo>
                      <a:pt x="3607" y="4662"/>
                    </a:lnTo>
                    <a:lnTo>
                      <a:pt x="3609" y="4658"/>
                    </a:lnTo>
                    <a:lnTo>
                      <a:pt x="3615" y="4655"/>
                    </a:lnTo>
                    <a:lnTo>
                      <a:pt x="3617" y="4651"/>
                    </a:lnTo>
                    <a:lnTo>
                      <a:pt x="3623" y="4649"/>
                    </a:lnTo>
                    <a:lnTo>
                      <a:pt x="3630" y="4647"/>
                    </a:lnTo>
                    <a:lnTo>
                      <a:pt x="3636" y="4643"/>
                    </a:lnTo>
                    <a:lnTo>
                      <a:pt x="3638" y="4641"/>
                    </a:lnTo>
                    <a:lnTo>
                      <a:pt x="3640" y="4637"/>
                    </a:lnTo>
                    <a:lnTo>
                      <a:pt x="3644" y="4633"/>
                    </a:lnTo>
                    <a:lnTo>
                      <a:pt x="3648" y="4632"/>
                    </a:lnTo>
                    <a:lnTo>
                      <a:pt x="3651" y="4632"/>
                    </a:lnTo>
                    <a:lnTo>
                      <a:pt x="3655" y="4632"/>
                    </a:lnTo>
                    <a:lnTo>
                      <a:pt x="3659" y="4626"/>
                    </a:lnTo>
                    <a:lnTo>
                      <a:pt x="3675" y="4618"/>
                    </a:lnTo>
                    <a:lnTo>
                      <a:pt x="3696" y="4612"/>
                    </a:lnTo>
                    <a:lnTo>
                      <a:pt x="3719" y="4612"/>
                    </a:lnTo>
                    <a:lnTo>
                      <a:pt x="3723" y="4618"/>
                    </a:lnTo>
                    <a:lnTo>
                      <a:pt x="3730" y="4620"/>
                    </a:lnTo>
                    <a:lnTo>
                      <a:pt x="3738" y="4624"/>
                    </a:lnTo>
                    <a:lnTo>
                      <a:pt x="3742" y="4628"/>
                    </a:lnTo>
                    <a:lnTo>
                      <a:pt x="3742" y="4641"/>
                    </a:lnTo>
                    <a:lnTo>
                      <a:pt x="3742" y="4653"/>
                    </a:lnTo>
                    <a:lnTo>
                      <a:pt x="3746" y="4662"/>
                    </a:lnTo>
                    <a:lnTo>
                      <a:pt x="3761" y="4668"/>
                    </a:lnTo>
                    <a:lnTo>
                      <a:pt x="3780" y="4668"/>
                    </a:lnTo>
                    <a:lnTo>
                      <a:pt x="3797" y="4666"/>
                    </a:lnTo>
                    <a:lnTo>
                      <a:pt x="3790" y="4658"/>
                    </a:lnTo>
                    <a:lnTo>
                      <a:pt x="3790" y="4655"/>
                    </a:lnTo>
                    <a:lnTo>
                      <a:pt x="3801" y="4651"/>
                    </a:lnTo>
                    <a:lnTo>
                      <a:pt x="3801" y="4656"/>
                    </a:lnTo>
                    <a:lnTo>
                      <a:pt x="3801" y="4660"/>
                    </a:lnTo>
                    <a:lnTo>
                      <a:pt x="3801" y="4664"/>
                    </a:lnTo>
                    <a:lnTo>
                      <a:pt x="3801" y="4670"/>
                    </a:lnTo>
                    <a:lnTo>
                      <a:pt x="3822" y="4672"/>
                    </a:lnTo>
                    <a:lnTo>
                      <a:pt x="3845" y="4676"/>
                    </a:lnTo>
                    <a:lnTo>
                      <a:pt x="3868" y="4676"/>
                    </a:lnTo>
                    <a:lnTo>
                      <a:pt x="3880" y="4674"/>
                    </a:lnTo>
                    <a:lnTo>
                      <a:pt x="3891" y="4672"/>
                    </a:lnTo>
                    <a:lnTo>
                      <a:pt x="3907" y="4670"/>
                    </a:lnTo>
                    <a:lnTo>
                      <a:pt x="3907" y="4655"/>
                    </a:lnTo>
                    <a:lnTo>
                      <a:pt x="3911" y="4653"/>
                    </a:lnTo>
                    <a:lnTo>
                      <a:pt x="3914" y="4653"/>
                    </a:lnTo>
                    <a:lnTo>
                      <a:pt x="3916" y="4651"/>
                    </a:lnTo>
                    <a:lnTo>
                      <a:pt x="3916" y="4647"/>
                    </a:lnTo>
                    <a:lnTo>
                      <a:pt x="3918" y="4647"/>
                    </a:lnTo>
                    <a:lnTo>
                      <a:pt x="3922" y="4649"/>
                    </a:lnTo>
                    <a:lnTo>
                      <a:pt x="3922" y="4647"/>
                    </a:lnTo>
                    <a:lnTo>
                      <a:pt x="3924" y="4643"/>
                    </a:lnTo>
                    <a:lnTo>
                      <a:pt x="3924" y="4641"/>
                    </a:lnTo>
                    <a:lnTo>
                      <a:pt x="3918" y="4641"/>
                    </a:lnTo>
                    <a:lnTo>
                      <a:pt x="3914" y="4639"/>
                    </a:lnTo>
                    <a:lnTo>
                      <a:pt x="3909" y="4639"/>
                    </a:lnTo>
                    <a:lnTo>
                      <a:pt x="3907" y="4641"/>
                    </a:lnTo>
                    <a:lnTo>
                      <a:pt x="3905" y="4641"/>
                    </a:lnTo>
                    <a:lnTo>
                      <a:pt x="3903" y="4641"/>
                    </a:lnTo>
                    <a:lnTo>
                      <a:pt x="3903" y="4645"/>
                    </a:lnTo>
                    <a:lnTo>
                      <a:pt x="3905" y="4649"/>
                    </a:lnTo>
                    <a:lnTo>
                      <a:pt x="3907" y="4651"/>
                    </a:lnTo>
                    <a:lnTo>
                      <a:pt x="3897" y="4655"/>
                    </a:lnTo>
                    <a:lnTo>
                      <a:pt x="3888" y="4656"/>
                    </a:lnTo>
                    <a:lnTo>
                      <a:pt x="3878" y="4658"/>
                    </a:lnTo>
                    <a:lnTo>
                      <a:pt x="3878" y="4651"/>
                    </a:lnTo>
                    <a:lnTo>
                      <a:pt x="3878" y="4643"/>
                    </a:lnTo>
                    <a:lnTo>
                      <a:pt x="3880" y="4635"/>
                    </a:lnTo>
                    <a:lnTo>
                      <a:pt x="3884" y="4635"/>
                    </a:lnTo>
                    <a:lnTo>
                      <a:pt x="3890" y="4633"/>
                    </a:lnTo>
                    <a:lnTo>
                      <a:pt x="3893" y="4633"/>
                    </a:lnTo>
                    <a:lnTo>
                      <a:pt x="3895" y="4628"/>
                    </a:lnTo>
                    <a:lnTo>
                      <a:pt x="3899" y="4630"/>
                    </a:lnTo>
                    <a:lnTo>
                      <a:pt x="3901" y="4633"/>
                    </a:lnTo>
                    <a:lnTo>
                      <a:pt x="3903" y="4635"/>
                    </a:lnTo>
                    <a:lnTo>
                      <a:pt x="3909" y="4637"/>
                    </a:lnTo>
                    <a:lnTo>
                      <a:pt x="3914" y="4633"/>
                    </a:lnTo>
                    <a:lnTo>
                      <a:pt x="3916" y="4632"/>
                    </a:lnTo>
                    <a:lnTo>
                      <a:pt x="3918" y="4628"/>
                    </a:lnTo>
                    <a:lnTo>
                      <a:pt x="3916" y="4626"/>
                    </a:lnTo>
                    <a:lnTo>
                      <a:pt x="3914" y="4624"/>
                    </a:lnTo>
                    <a:lnTo>
                      <a:pt x="3911" y="4624"/>
                    </a:lnTo>
                    <a:lnTo>
                      <a:pt x="3907" y="4624"/>
                    </a:lnTo>
                    <a:lnTo>
                      <a:pt x="3903" y="4624"/>
                    </a:lnTo>
                    <a:lnTo>
                      <a:pt x="3899" y="4624"/>
                    </a:lnTo>
                    <a:lnTo>
                      <a:pt x="3895" y="4620"/>
                    </a:lnTo>
                    <a:lnTo>
                      <a:pt x="3893" y="4616"/>
                    </a:lnTo>
                    <a:lnTo>
                      <a:pt x="3895" y="4614"/>
                    </a:lnTo>
                    <a:lnTo>
                      <a:pt x="3895" y="4610"/>
                    </a:lnTo>
                    <a:lnTo>
                      <a:pt x="3895" y="4608"/>
                    </a:lnTo>
                    <a:lnTo>
                      <a:pt x="3913" y="4603"/>
                    </a:lnTo>
                    <a:lnTo>
                      <a:pt x="3934" y="4605"/>
                    </a:lnTo>
                    <a:lnTo>
                      <a:pt x="3953" y="4608"/>
                    </a:lnTo>
                    <a:lnTo>
                      <a:pt x="3955" y="4622"/>
                    </a:lnTo>
                    <a:lnTo>
                      <a:pt x="3953" y="4624"/>
                    </a:lnTo>
                    <a:lnTo>
                      <a:pt x="3947" y="4633"/>
                    </a:lnTo>
                    <a:lnTo>
                      <a:pt x="3947" y="4637"/>
                    </a:lnTo>
                    <a:lnTo>
                      <a:pt x="3947" y="4641"/>
                    </a:lnTo>
                    <a:lnTo>
                      <a:pt x="3947" y="4643"/>
                    </a:lnTo>
                    <a:lnTo>
                      <a:pt x="3939" y="4643"/>
                    </a:lnTo>
                    <a:lnTo>
                      <a:pt x="3941" y="4651"/>
                    </a:lnTo>
                    <a:lnTo>
                      <a:pt x="3945" y="4653"/>
                    </a:lnTo>
                    <a:lnTo>
                      <a:pt x="3947" y="4656"/>
                    </a:lnTo>
                    <a:lnTo>
                      <a:pt x="3947" y="4658"/>
                    </a:lnTo>
                    <a:lnTo>
                      <a:pt x="3945" y="4662"/>
                    </a:lnTo>
                    <a:lnTo>
                      <a:pt x="3945" y="4664"/>
                    </a:lnTo>
                    <a:lnTo>
                      <a:pt x="3943" y="4662"/>
                    </a:lnTo>
                    <a:lnTo>
                      <a:pt x="3943" y="4658"/>
                    </a:lnTo>
                    <a:lnTo>
                      <a:pt x="3943" y="4655"/>
                    </a:lnTo>
                    <a:lnTo>
                      <a:pt x="3939" y="4655"/>
                    </a:lnTo>
                    <a:lnTo>
                      <a:pt x="3936" y="4655"/>
                    </a:lnTo>
                    <a:lnTo>
                      <a:pt x="3932" y="4655"/>
                    </a:lnTo>
                    <a:lnTo>
                      <a:pt x="3932" y="4662"/>
                    </a:lnTo>
                    <a:lnTo>
                      <a:pt x="3930" y="4660"/>
                    </a:lnTo>
                    <a:lnTo>
                      <a:pt x="3926" y="4658"/>
                    </a:lnTo>
                    <a:lnTo>
                      <a:pt x="3922" y="4658"/>
                    </a:lnTo>
                    <a:lnTo>
                      <a:pt x="3922" y="4666"/>
                    </a:lnTo>
                    <a:lnTo>
                      <a:pt x="3918" y="4668"/>
                    </a:lnTo>
                    <a:lnTo>
                      <a:pt x="3914" y="4666"/>
                    </a:lnTo>
                    <a:lnTo>
                      <a:pt x="3913" y="4666"/>
                    </a:lnTo>
                    <a:lnTo>
                      <a:pt x="3924" y="4672"/>
                    </a:lnTo>
                    <a:lnTo>
                      <a:pt x="3938" y="4680"/>
                    </a:lnTo>
                    <a:lnTo>
                      <a:pt x="3945" y="4687"/>
                    </a:lnTo>
                    <a:lnTo>
                      <a:pt x="3945" y="4693"/>
                    </a:lnTo>
                    <a:lnTo>
                      <a:pt x="3945" y="4701"/>
                    </a:lnTo>
                    <a:lnTo>
                      <a:pt x="3945" y="4706"/>
                    </a:lnTo>
                    <a:lnTo>
                      <a:pt x="3939" y="4708"/>
                    </a:lnTo>
                    <a:lnTo>
                      <a:pt x="3936" y="4708"/>
                    </a:lnTo>
                    <a:lnTo>
                      <a:pt x="3932" y="4710"/>
                    </a:lnTo>
                    <a:lnTo>
                      <a:pt x="3932" y="4716"/>
                    </a:lnTo>
                    <a:lnTo>
                      <a:pt x="3932" y="4724"/>
                    </a:lnTo>
                    <a:lnTo>
                      <a:pt x="3932" y="4726"/>
                    </a:lnTo>
                    <a:lnTo>
                      <a:pt x="3941" y="4729"/>
                    </a:lnTo>
                    <a:lnTo>
                      <a:pt x="3955" y="4735"/>
                    </a:lnTo>
                    <a:lnTo>
                      <a:pt x="3966" y="4737"/>
                    </a:lnTo>
                    <a:lnTo>
                      <a:pt x="3974" y="4729"/>
                    </a:lnTo>
                    <a:lnTo>
                      <a:pt x="3964" y="4718"/>
                    </a:lnTo>
                    <a:lnTo>
                      <a:pt x="3955" y="4710"/>
                    </a:lnTo>
                    <a:lnTo>
                      <a:pt x="3953" y="4710"/>
                    </a:lnTo>
                    <a:lnTo>
                      <a:pt x="3951" y="4691"/>
                    </a:lnTo>
                    <a:lnTo>
                      <a:pt x="3951" y="4683"/>
                    </a:lnTo>
                    <a:lnTo>
                      <a:pt x="3932" y="4672"/>
                    </a:lnTo>
                    <a:lnTo>
                      <a:pt x="3932" y="4670"/>
                    </a:lnTo>
                    <a:lnTo>
                      <a:pt x="3932" y="4664"/>
                    </a:lnTo>
                    <a:lnTo>
                      <a:pt x="3932" y="4662"/>
                    </a:lnTo>
                    <a:lnTo>
                      <a:pt x="3934" y="4662"/>
                    </a:lnTo>
                    <a:lnTo>
                      <a:pt x="3934" y="4664"/>
                    </a:lnTo>
                    <a:lnTo>
                      <a:pt x="3936" y="4666"/>
                    </a:lnTo>
                    <a:lnTo>
                      <a:pt x="3938" y="4666"/>
                    </a:lnTo>
                    <a:lnTo>
                      <a:pt x="3941" y="4664"/>
                    </a:lnTo>
                    <a:lnTo>
                      <a:pt x="3943" y="4664"/>
                    </a:lnTo>
                    <a:lnTo>
                      <a:pt x="3943" y="4666"/>
                    </a:lnTo>
                    <a:lnTo>
                      <a:pt x="3943" y="4670"/>
                    </a:lnTo>
                    <a:lnTo>
                      <a:pt x="3945" y="4672"/>
                    </a:lnTo>
                    <a:lnTo>
                      <a:pt x="3949" y="4672"/>
                    </a:lnTo>
                    <a:lnTo>
                      <a:pt x="3953" y="4672"/>
                    </a:lnTo>
                    <a:lnTo>
                      <a:pt x="3955" y="4672"/>
                    </a:lnTo>
                    <a:lnTo>
                      <a:pt x="3955" y="4674"/>
                    </a:lnTo>
                    <a:lnTo>
                      <a:pt x="3955" y="4678"/>
                    </a:lnTo>
                    <a:lnTo>
                      <a:pt x="3955" y="4680"/>
                    </a:lnTo>
                    <a:lnTo>
                      <a:pt x="3959" y="4687"/>
                    </a:lnTo>
                    <a:lnTo>
                      <a:pt x="3961" y="4691"/>
                    </a:lnTo>
                    <a:lnTo>
                      <a:pt x="3961" y="4695"/>
                    </a:lnTo>
                    <a:lnTo>
                      <a:pt x="3961" y="4703"/>
                    </a:lnTo>
                    <a:lnTo>
                      <a:pt x="3961" y="4708"/>
                    </a:lnTo>
                    <a:lnTo>
                      <a:pt x="3966" y="4714"/>
                    </a:lnTo>
                    <a:lnTo>
                      <a:pt x="3972" y="4716"/>
                    </a:lnTo>
                    <a:lnTo>
                      <a:pt x="3976" y="4718"/>
                    </a:lnTo>
                    <a:lnTo>
                      <a:pt x="3976" y="4720"/>
                    </a:lnTo>
                    <a:lnTo>
                      <a:pt x="3976" y="4724"/>
                    </a:lnTo>
                    <a:lnTo>
                      <a:pt x="3976" y="4726"/>
                    </a:lnTo>
                    <a:lnTo>
                      <a:pt x="3978" y="4729"/>
                    </a:lnTo>
                    <a:lnTo>
                      <a:pt x="3982" y="4731"/>
                    </a:lnTo>
                    <a:lnTo>
                      <a:pt x="3984" y="4735"/>
                    </a:lnTo>
                    <a:lnTo>
                      <a:pt x="3989" y="4733"/>
                    </a:lnTo>
                    <a:lnTo>
                      <a:pt x="3995" y="4733"/>
                    </a:lnTo>
                    <a:lnTo>
                      <a:pt x="3999" y="4735"/>
                    </a:lnTo>
                    <a:lnTo>
                      <a:pt x="3999" y="4724"/>
                    </a:lnTo>
                    <a:lnTo>
                      <a:pt x="4001" y="4714"/>
                    </a:lnTo>
                    <a:lnTo>
                      <a:pt x="3999" y="4703"/>
                    </a:lnTo>
                    <a:lnTo>
                      <a:pt x="4003" y="4705"/>
                    </a:lnTo>
                    <a:lnTo>
                      <a:pt x="4005" y="4705"/>
                    </a:lnTo>
                    <a:lnTo>
                      <a:pt x="4007" y="4703"/>
                    </a:lnTo>
                    <a:lnTo>
                      <a:pt x="4007" y="4706"/>
                    </a:lnTo>
                    <a:lnTo>
                      <a:pt x="4009" y="4708"/>
                    </a:lnTo>
                    <a:lnTo>
                      <a:pt x="4010" y="4710"/>
                    </a:lnTo>
                    <a:lnTo>
                      <a:pt x="4005" y="4714"/>
                    </a:lnTo>
                    <a:lnTo>
                      <a:pt x="4005" y="4720"/>
                    </a:lnTo>
                    <a:lnTo>
                      <a:pt x="4007" y="4726"/>
                    </a:lnTo>
                    <a:lnTo>
                      <a:pt x="4007" y="4731"/>
                    </a:lnTo>
                    <a:lnTo>
                      <a:pt x="4032" y="4733"/>
                    </a:lnTo>
                    <a:lnTo>
                      <a:pt x="4053" y="4733"/>
                    </a:lnTo>
                    <a:lnTo>
                      <a:pt x="4076" y="4731"/>
                    </a:lnTo>
                    <a:lnTo>
                      <a:pt x="4076" y="4728"/>
                    </a:lnTo>
                    <a:lnTo>
                      <a:pt x="4076" y="4722"/>
                    </a:lnTo>
                    <a:lnTo>
                      <a:pt x="4076" y="4718"/>
                    </a:lnTo>
                    <a:lnTo>
                      <a:pt x="4072" y="4716"/>
                    </a:lnTo>
                    <a:lnTo>
                      <a:pt x="4068" y="4712"/>
                    </a:lnTo>
                    <a:lnTo>
                      <a:pt x="4064" y="4708"/>
                    </a:lnTo>
                    <a:lnTo>
                      <a:pt x="4068" y="4699"/>
                    </a:lnTo>
                    <a:lnTo>
                      <a:pt x="4070" y="4691"/>
                    </a:lnTo>
                    <a:lnTo>
                      <a:pt x="4074" y="4683"/>
                    </a:lnTo>
                    <a:lnTo>
                      <a:pt x="4070" y="4680"/>
                    </a:lnTo>
                    <a:lnTo>
                      <a:pt x="4068" y="4676"/>
                    </a:lnTo>
                    <a:lnTo>
                      <a:pt x="4072" y="4676"/>
                    </a:lnTo>
                    <a:lnTo>
                      <a:pt x="4072" y="4680"/>
                    </a:lnTo>
                    <a:lnTo>
                      <a:pt x="4074" y="4680"/>
                    </a:lnTo>
                    <a:lnTo>
                      <a:pt x="4087" y="4681"/>
                    </a:lnTo>
                    <a:lnTo>
                      <a:pt x="4101" y="4680"/>
                    </a:lnTo>
                    <a:lnTo>
                      <a:pt x="4112" y="4683"/>
                    </a:lnTo>
                    <a:lnTo>
                      <a:pt x="4124" y="4695"/>
                    </a:lnTo>
                    <a:lnTo>
                      <a:pt x="4124" y="4699"/>
                    </a:lnTo>
                    <a:lnTo>
                      <a:pt x="4122" y="4703"/>
                    </a:lnTo>
                    <a:lnTo>
                      <a:pt x="4124" y="4706"/>
                    </a:lnTo>
                    <a:lnTo>
                      <a:pt x="4126" y="4708"/>
                    </a:lnTo>
                    <a:lnTo>
                      <a:pt x="4129" y="4710"/>
                    </a:lnTo>
                    <a:lnTo>
                      <a:pt x="4133" y="4714"/>
                    </a:lnTo>
                    <a:lnTo>
                      <a:pt x="4137" y="4722"/>
                    </a:lnTo>
                    <a:lnTo>
                      <a:pt x="4141" y="4731"/>
                    </a:lnTo>
                    <a:lnTo>
                      <a:pt x="4145" y="4739"/>
                    </a:lnTo>
                    <a:lnTo>
                      <a:pt x="4160" y="4739"/>
                    </a:lnTo>
                    <a:lnTo>
                      <a:pt x="4179" y="4741"/>
                    </a:lnTo>
                    <a:lnTo>
                      <a:pt x="4195" y="4739"/>
                    </a:lnTo>
                    <a:lnTo>
                      <a:pt x="4208" y="4735"/>
                    </a:lnTo>
                    <a:lnTo>
                      <a:pt x="4218" y="4735"/>
                    </a:lnTo>
                    <a:lnTo>
                      <a:pt x="4227" y="4735"/>
                    </a:lnTo>
                    <a:lnTo>
                      <a:pt x="4237" y="4735"/>
                    </a:lnTo>
                    <a:lnTo>
                      <a:pt x="4245" y="4729"/>
                    </a:lnTo>
                    <a:lnTo>
                      <a:pt x="4252" y="4722"/>
                    </a:lnTo>
                    <a:lnTo>
                      <a:pt x="4260" y="4716"/>
                    </a:lnTo>
                    <a:lnTo>
                      <a:pt x="4266" y="4716"/>
                    </a:lnTo>
                    <a:lnTo>
                      <a:pt x="4272" y="4716"/>
                    </a:lnTo>
                    <a:lnTo>
                      <a:pt x="4277" y="4716"/>
                    </a:lnTo>
                    <a:lnTo>
                      <a:pt x="4289" y="4729"/>
                    </a:lnTo>
                    <a:lnTo>
                      <a:pt x="4295" y="4739"/>
                    </a:lnTo>
                    <a:lnTo>
                      <a:pt x="4291" y="4753"/>
                    </a:lnTo>
                    <a:lnTo>
                      <a:pt x="4289" y="4753"/>
                    </a:lnTo>
                    <a:lnTo>
                      <a:pt x="4287" y="4756"/>
                    </a:lnTo>
                    <a:lnTo>
                      <a:pt x="4285" y="4758"/>
                    </a:lnTo>
                    <a:lnTo>
                      <a:pt x="4289" y="4762"/>
                    </a:lnTo>
                    <a:lnTo>
                      <a:pt x="4295" y="4772"/>
                    </a:lnTo>
                    <a:lnTo>
                      <a:pt x="4298" y="4778"/>
                    </a:lnTo>
                    <a:lnTo>
                      <a:pt x="4298" y="4783"/>
                    </a:lnTo>
                    <a:lnTo>
                      <a:pt x="4295" y="4789"/>
                    </a:lnTo>
                    <a:lnTo>
                      <a:pt x="4291" y="4797"/>
                    </a:lnTo>
                    <a:lnTo>
                      <a:pt x="4289" y="4804"/>
                    </a:lnTo>
                    <a:lnTo>
                      <a:pt x="4291" y="4806"/>
                    </a:lnTo>
                    <a:lnTo>
                      <a:pt x="4295" y="4808"/>
                    </a:lnTo>
                    <a:lnTo>
                      <a:pt x="4296" y="4812"/>
                    </a:lnTo>
                    <a:lnTo>
                      <a:pt x="4302" y="4812"/>
                    </a:lnTo>
                    <a:lnTo>
                      <a:pt x="4306" y="4814"/>
                    </a:lnTo>
                    <a:lnTo>
                      <a:pt x="4312" y="4814"/>
                    </a:lnTo>
                    <a:lnTo>
                      <a:pt x="4316" y="4812"/>
                    </a:lnTo>
                    <a:lnTo>
                      <a:pt x="4320" y="4806"/>
                    </a:lnTo>
                    <a:lnTo>
                      <a:pt x="4325" y="4804"/>
                    </a:lnTo>
                    <a:lnTo>
                      <a:pt x="4327" y="4804"/>
                    </a:lnTo>
                    <a:lnTo>
                      <a:pt x="4327" y="4808"/>
                    </a:lnTo>
                    <a:lnTo>
                      <a:pt x="4329" y="4808"/>
                    </a:lnTo>
                    <a:lnTo>
                      <a:pt x="4331" y="4804"/>
                    </a:lnTo>
                    <a:lnTo>
                      <a:pt x="4337" y="4804"/>
                    </a:lnTo>
                    <a:lnTo>
                      <a:pt x="4343" y="4806"/>
                    </a:lnTo>
                    <a:lnTo>
                      <a:pt x="4348" y="4808"/>
                    </a:lnTo>
                    <a:lnTo>
                      <a:pt x="4356" y="4808"/>
                    </a:lnTo>
                    <a:lnTo>
                      <a:pt x="4364" y="4806"/>
                    </a:lnTo>
                    <a:lnTo>
                      <a:pt x="4371" y="4804"/>
                    </a:lnTo>
                    <a:lnTo>
                      <a:pt x="4371" y="4808"/>
                    </a:lnTo>
                    <a:lnTo>
                      <a:pt x="4371" y="4810"/>
                    </a:lnTo>
                    <a:lnTo>
                      <a:pt x="4373" y="4814"/>
                    </a:lnTo>
                    <a:lnTo>
                      <a:pt x="4379" y="4820"/>
                    </a:lnTo>
                    <a:lnTo>
                      <a:pt x="4389" y="4824"/>
                    </a:lnTo>
                    <a:lnTo>
                      <a:pt x="4396" y="4827"/>
                    </a:lnTo>
                    <a:lnTo>
                      <a:pt x="4398" y="4827"/>
                    </a:lnTo>
                    <a:lnTo>
                      <a:pt x="4402" y="4827"/>
                    </a:lnTo>
                    <a:lnTo>
                      <a:pt x="4404" y="4827"/>
                    </a:lnTo>
                    <a:lnTo>
                      <a:pt x="4406" y="4826"/>
                    </a:lnTo>
                    <a:lnTo>
                      <a:pt x="4406" y="4820"/>
                    </a:lnTo>
                    <a:lnTo>
                      <a:pt x="4408" y="4818"/>
                    </a:lnTo>
                    <a:lnTo>
                      <a:pt x="4417" y="4816"/>
                    </a:lnTo>
                    <a:lnTo>
                      <a:pt x="4427" y="4818"/>
                    </a:lnTo>
                    <a:lnTo>
                      <a:pt x="4439" y="4820"/>
                    </a:lnTo>
                    <a:lnTo>
                      <a:pt x="4439" y="4824"/>
                    </a:lnTo>
                    <a:lnTo>
                      <a:pt x="4437" y="4827"/>
                    </a:lnTo>
                    <a:lnTo>
                      <a:pt x="4439" y="4831"/>
                    </a:lnTo>
                    <a:lnTo>
                      <a:pt x="4439" y="4833"/>
                    </a:lnTo>
                    <a:lnTo>
                      <a:pt x="4442" y="4835"/>
                    </a:lnTo>
                    <a:lnTo>
                      <a:pt x="4442" y="4837"/>
                    </a:lnTo>
                    <a:lnTo>
                      <a:pt x="4454" y="4839"/>
                    </a:lnTo>
                    <a:lnTo>
                      <a:pt x="4465" y="4839"/>
                    </a:lnTo>
                    <a:lnTo>
                      <a:pt x="4477" y="4843"/>
                    </a:lnTo>
                    <a:lnTo>
                      <a:pt x="4477" y="4845"/>
                    </a:lnTo>
                    <a:lnTo>
                      <a:pt x="4477" y="4851"/>
                    </a:lnTo>
                    <a:lnTo>
                      <a:pt x="4477" y="4852"/>
                    </a:lnTo>
                    <a:lnTo>
                      <a:pt x="4483" y="4854"/>
                    </a:lnTo>
                    <a:lnTo>
                      <a:pt x="4488" y="4854"/>
                    </a:lnTo>
                    <a:lnTo>
                      <a:pt x="4494" y="4856"/>
                    </a:lnTo>
                    <a:lnTo>
                      <a:pt x="4494" y="4866"/>
                    </a:lnTo>
                    <a:lnTo>
                      <a:pt x="4496" y="4866"/>
                    </a:lnTo>
                    <a:lnTo>
                      <a:pt x="4496" y="4870"/>
                    </a:lnTo>
                    <a:lnTo>
                      <a:pt x="4498" y="4872"/>
                    </a:lnTo>
                    <a:lnTo>
                      <a:pt x="4494" y="4872"/>
                    </a:lnTo>
                    <a:lnTo>
                      <a:pt x="4494" y="4877"/>
                    </a:lnTo>
                    <a:lnTo>
                      <a:pt x="4496" y="4885"/>
                    </a:lnTo>
                    <a:lnTo>
                      <a:pt x="4502" y="4893"/>
                    </a:lnTo>
                    <a:lnTo>
                      <a:pt x="4517" y="4895"/>
                    </a:lnTo>
                    <a:lnTo>
                      <a:pt x="4527" y="4885"/>
                    </a:lnTo>
                    <a:lnTo>
                      <a:pt x="4533" y="4874"/>
                    </a:lnTo>
                    <a:lnTo>
                      <a:pt x="4540" y="4875"/>
                    </a:lnTo>
                    <a:lnTo>
                      <a:pt x="4546" y="4877"/>
                    </a:lnTo>
                    <a:lnTo>
                      <a:pt x="4546" y="4875"/>
                    </a:lnTo>
                    <a:lnTo>
                      <a:pt x="4552" y="4875"/>
                    </a:lnTo>
                    <a:lnTo>
                      <a:pt x="4558" y="4875"/>
                    </a:lnTo>
                    <a:lnTo>
                      <a:pt x="4561" y="4875"/>
                    </a:lnTo>
                    <a:lnTo>
                      <a:pt x="4561" y="4874"/>
                    </a:lnTo>
                    <a:lnTo>
                      <a:pt x="4561" y="4872"/>
                    </a:lnTo>
                    <a:lnTo>
                      <a:pt x="4559" y="4868"/>
                    </a:lnTo>
                    <a:lnTo>
                      <a:pt x="4552" y="4866"/>
                    </a:lnTo>
                    <a:lnTo>
                      <a:pt x="4544" y="4864"/>
                    </a:lnTo>
                    <a:lnTo>
                      <a:pt x="4542" y="4858"/>
                    </a:lnTo>
                    <a:lnTo>
                      <a:pt x="4542" y="4852"/>
                    </a:lnTo>
                    <a:lnTo>
                      <a:pt x="4544" y="4851"/>
                    </a:lnTo>
                    <a:lnTo>
                      <a:pt x="4548" y="4851"/>
                    </a:lnTo>
                    <a:lnTo>
                      <a:pt x="4550" y="4854"/>
                    </a:lnTo>
                    <a:lnTo>
                      <a:pt x="4552" y="4856"/>
                    </a:lnTo>
                    <a:lnTo>
                      <a:pt x="4563" y="4856"/>
                    </a:lnTo>
                    <a:lnTo>
                      <a:pt x="4577" y="4854"/>
                    </a:lnTo>
                    <a:lnTo>
                      <a:pt x="4592" y="4856"/>
                    </a:lnTo>
                    <a:lnTo>
                      <a:pt x="4592" y="4860"/>
                    </a:lnTo>
                    <a:lnTo>
                      <a:pt x="4594" y="4866"/>
                    </a:lnTo>
                    <a:lnTo>
                      <a:pt x="4596" y="4868"/>
                    </a:lnTo>
                    <a:lnTo>
                      <a:pt x="4606" y="4870"/>
                    </a:lnTo>
                    <a:lnTo>
                      <a:pt x="4613" y="4866"/>
                    </a:lnTo>
                    <a:lnTo>
                      <a:pt x="4619" y="4864"/>
                    </a:lnTo>
                    <a:lnTo>
                      <a:pt x="4627" y="4864"/>
                    </a:lnTo>
                    <a:lnTo>
                      <a:pt x="4632" y="4864"/>
                    </a:lnTo>
                    <a:lnTo>
                      <a:pt x="4640" y="4866"/>
                    </a:lnTo>
                    <a:lnTo>
                      <a:pt x="4640" y="4872"/>
                    </a:lnTo>
                    <a:lnTo>
                      <a:pt x="4640" y="4875"/>
                    </a:lnTo>
                    <a:lnTo>
                      <a:pt x="4642" y="4879"/>
                    </a:lnTo>
                    <a:lnTo>
                      <a:pt x="4642" y="4881"/>
                    </a:lnTo>
                    <a:lnTo>
                      <a:pt x="4642" y="4885"/>
                    </a:lnTo>
                    <a:lnTo>
                      <a:pt x="4642" y="4887"/>
                    </a:lnTo>
                    <a:lnTo>
                      <a:pt x="4638" y="4887"/>
                    </a:lnTo>
                    <a:lnTo>
                      <a:pt x="4632" y="4885"/>
                    </a:lnTo>
                    <a:lnTo>
                      <a:pt x="4629" y="4887"/>
                    </a:lnTo>
                    <a:lnTo>
                      <a:pt x="4627" y="4891"/>
                    </a:lnTo>
                    <a:lnTo>
                      <a:pt x="4627" y="4897"/>
                    </a:lnTo>
                    <a:lnTo>
                      <a:pt x="4627" y="4899"/>
                    </a:lnTo>
                    <a:lnTo>
                      <a:pt x="4638" y="4897"/>
                    </a:lnTo>
                    <a:lnTo>
                      <a:pt x="4650" y="4895"/>
                    </a:lnTo>
                    <a:lnTo>
                      <a:pt x="4663" y="4897"/>
                    </a:lnTo>
                    <a:lnTo>
                      <a:pt x="4663" y="4895"/>
                    </a:lnTo>
                    <a:lnTo>
                      <a:pt x="4665" y="4893"/>
                    </a:lnTo>
                    <a:lnTo>
                      <a:pt x="4657" y="4875"/>
                    </a:lnTo>
                    <a:lnTo>
                      <a:pt x="4663" y="4854"/>
                    </a:lnTo>
                    <a:lnTo>
                      <a:pt x="4678" y="4843"/>
                    </a:lnTo>
                    <a:lnTo>
                      <a:pt x="4684" y="4843"/>
                    </a:lnTo>
                    <a:lnTo>
                      <a:pt x="4692" y="4843"/>
                    </a:lnTo>
                    <a:lnTo>
                      <a:pt x="4700" y="4843"/>
                    </a:lnTo>
                    <a:lnTo>
                      <a:pt x="4702" y="4841"/>
                    </a:lnTo>
                    <a:lnTo>
                      <a:pt x="4705" y="4837"/>
                    </a:lnTo>
                    <a:lnTo>
                      <a:pt x="4711" y="4837"/>
                    </a:lnTo>
                    <a:lnTo>
                      <a:pt x="4713" y="4839"/>
                    </a:lnTo>
                    <a:lnTo>
                      <a:pt x="4715" y="4843"/>
                    </a:lnTo>
                    <a:lnTo>
                      <a:pt x="4717" y="4845"/>
                    </a:lnTo>
                    <a:lnTo>
                      <a:pt x="4719" y="4845"/>
                    </a:lnTo>
                    <a:lnTo>
                      <a:pt x="4723" y="4845"/>
                    </a:lnTo>
                    <a:lnTo>
                      <a:pt x="4725" y="4845"/>
                    </a:lnTo>
                    <a:lnTo>
                      <a:pt x="4726" y="4847"/>
                    </a:lnTo>
                    <a:lnTo>
                      <a:pt x="4730" y="4851"/>
                    </a:lnTo>
                    <a:lnTo>
                      <a:pt x="4732" y="4852"/>
                    </a:lnTo>
                    <a:lnTo>
                      <a:pt x="4738" y="4854"/>
                    </a:lnTo>
                    <a:lnTo>
                      <a:pt x="4744" y="4854"/>
                    </a:lnTo>
                    <a:lnTo>
                      <a:pt x="4750" y="4856"/>
                    </a:lnTo>
                    <a:lnTo>
                      <a:pt x="4753" y="4843"/>
                    </a:lnTo>
                    <a:lnTo>
                      <a:pt x="4751" y="4843"/>
                    </a:lnTo>
                    <a:lnTo>
                      <a:pt x="4751" y="4839"/>
                    </a:lnTo>
                    <a:lnTo>
                      <a:pt x="4750" y="4837"/>
                    </a:lnTo>
                    <a:lnTo>
                      <a:pt x="4751" y="4827"/>
                    </a:lnTo>
                    <a:lnTo>
                      <a:pt x="4757" y="4820"/>
                    </a:lnTo>
                    <a:lnTo>
                      <a:pt x="4765" y="4818"/>
                    </a:lnTo>
                    <a:lnTo>
                      <a:pt x="4780" y="4814"/>
                    </a:lnTo>
                    <a:lnTo>
                      <a:pt x="4796" y="4814"/>
                    </a:lnTo>
                    <a:lnTo>
                      <a:pt x="4813" y="4812"/>
                    </a:lnTo>
                    <a:lnTo>
                      <a:pt x="4815" y="4810"/>
                    </a:lnTo>
                    <a:lnTo>
                      <a:pt x="4821" y="4806"/>
                    </a:lnTo>
                    <a:lnTo>
                      <a:pt x="4824" y="4804"/>
                    </a:lnTo>
                    <a:lnTo>
                      <a:pt x="4824" y="4801"/>
                    </a:lnTo>
                    <a:lnTo>
                      <a:pt x="4824" y="4797"/>
                    </a:lnTo>
                    <a:lnTo>
                      <a:pt x="4824" y="4793"/>
                    </a:lnTo>
                    <a:lnTo>
                      <a:pt x="4840" y="4789"/>
                    </a:lnTo>
                    <a:lnTo>
                      <a:pt x="4855" y="4793"/>
                    </a:lnTo>
                    <a:lnTo>
                      <a:pt x="4867" y="4801"/>
                    </a:lnTo>
                    <a:lnTo>
                      <a:pt x="4872" y="4791"/>
                    </a:lnTo>
                    <a:lnTo>
                      <a:pt x="4880" y="4783"/>
                    </a:lnTo>
                    <a:lnTo>
                      <a:pt x="4888" y="4776"/>
                    </a:lnTo>
                    <a:lnTo>
                      <a:pt x="4878" y="4762"/>
                    </a:lnTo>
                    <a:lnTo>
                      <a:pt x="4876" y="4753"/>
                    </a:lnTo>
                    <a:lnTo>
                      <a:pt x="4880" y="4735"/>
                    </a:lnTo>
                    <a:lnTo>
                      <a:pt x="4874" y="4731"/>
                    </a:lnTo>
                    <a:lnTo>
                      <a:pt x="4872" y="4729"/>
                    </a:lnTo>
                    <a:lnTo>
                      <a:pt x="4867" y="4729"/>
                    </a:lnTo>
                    <a:lnTo>
                      <a:pt x="4863" y="4731"/>
                    </a:lnTo>
                    <a:lnTo>
                      <a:pt x="4859" y="4735"/>
                    </a:lnTo>
                    <a:lnTo>
                      <a:pt x="4857" y="4737"/>
                    </a:lnTo>
                    <a:lnTo>
                      <a:pt x="4853" y="4737"/>
                    </a:lnTo>
                    <a:lnTo>
                      <a:pt x="4849" y="4735"/>
                    </a:lnTo>
                    <a:lnTo>
                      <a:pt x="4851" y="4735"/>
                    </a:lnTo>
                    <a:lnTo>
                      <a:pt x="4849" y="4733"/>
                    </a:lnTo>
                    <a:lnTo>
                      <a:pt x="4846" y="4733"/>
                    </a:lnTo>
                    <a:lnTo>
                      <a:pt x="4849" y="4731"/>
                    </a:lnTo>
                    <a:lnTo>
                      <a:pt x="4857" y="4724"/>
                    </a:lnTo>
                    <a:lnTo>
                      <a:pt x="4872" y="4712"/>
                    </a:lnTo>
                    <a:lnTo>
                      <a:pt x="4880" y="4706"/>
                    </a:lnTo>
                    <a:lnTo>
                      <a:pt x="4880" y="4701"/>
                    </a:lnTo>
                    <a:lnTo>
                      <a:pt x="4880" y="4697"/>
                    </a:lnTo>
                    <a:lnTo>
                      <a:pt x="4882" y="4693"/>
                    </a:lnTo>
                    <a:lnTo>
                      <a:pt x="4886" y="4691"/>
                    </a:lnTo>
                    <a:lnTo>
                      <a:pt x="4892" y="4689"/>
                    </a:lnTo>
                    <a:lnTo>
                      <a:pt x="4897" y="4687"/>
                    </a:lnTo>
                    <a:lnTo>
                      <a:pt x="4897" y="4672"/>
                    </a:lnTo>
                    <a:lnTo>
                      <a:pt x="4899" y="4658"/>
                    </a:lnTo>
                    <a:lnTo>
                      <a:pt x="4905" y="4647"/>
                    </a:lnTo>
                    <a:lnTo>
                      <a:pt x="4913" y="4639"/>
                    </a:lnTo>
                    <a:lnTo>
                      <a:pt x="4920" y="4639"/>
                    </a:lnTo>
                    <a:lnTo>
                      <a:pt x="4928" y="4643"/>
                    </a:lnTo>
                    <a:lnTo>
                      <a:pt x="4940" y="4643"/>
                    </a:lnTo>
                    <a:lnTo>
                      <a:pt x="4943" y="4643"/>
                    </a:lnTo>
                    <a:lnTo>
                      <a:pt x="4953" y="4639"/>
                    </a:lnTo>
                    <a:lnTo>
                      <a:pt x="4959" y="4639"/>
                    </a:lnTo>
                    <a:lnTo>
                      <a:pt x="4961" y="4637"/>
                    </a:lnTo>
                    <a:lnTo>
                      <a:pt x="4961" y="4635"/>
                    </a:lnTo>
                    <a:lnTo>
                      <a:pt x="4963" y="4633"/>
                    </a:lnTo>
                    <a:lnTo>
                      <a:pt x="4965" y="4633"/>
                    </a:lnTo>
                    <a:lnTo>
                      <a:pt x="4965" y="4637"/>
                    </a:lnTo>
                    <a:lnTo>
                      <a:pt x="4966" y="4635"/>
                    </a:lnTo>
                    <a:lnTo>
                      <a:pt x="4966" y="4633"/>
                    </a:lnTo>
                    <a:lnTo>
                      <a:pt x="4972" y="4630"/>
                    </a:lnTo>
                    <a:lnTo>
                      <a:pt x="4978" y="4624"/>
                    </a:lnTo>
                    <a:lnTo>
                      <a:pt x="4982" y="4620"/>
                    </a:lnTo>
                    <a:lnTo>
                      <a:pt x="4982" y="4618"/>
                    </a:lnTo>
                    <a:lnTo>
                      <a:pt x="4982" y="4614"/>
                    </a:lnTo>
                    <a:lnTo>
                      <a:pt x="4982" y="4610"/>
                    </a:lnTo>
                    <a:lnTo>
                      <a:pt x="4986" y="4608"/>
                    </a:lnTo>
                    <a:lnTo>
                      <a:pt x="4989" y="4607"/>
                    </a:lnTo>
                    <a:lnTo>
                      <a:pt x="4993" y="4605"/>
                    </a:lnTo>
                    <a:lnTo>
                      <a:pt x="4993" y="4591"/>
                    </a:lnTo>
                    <a:lnTo>
                      <a:pt x="4991" y="4578"/>
                    </a:lnTo>
                    <a:lnTo>
                      <a:pt x="4999" y="4568"/>
                    </a:lnTo>
                    <a:lnTo>
                      <a:pt x="5011" y="4566"/>
                    </a:lnTo>
                    <a:lnTo>
                      <a:pt x="5022" y="4568"/>
                    </a:lnTo>
                    <a:lnTo>
                      <a:pt x="5032" y="4568"/>
                    </a:lnTo>
                    <a:lnTo>
                      <a:pt x="5036" y="4564"/>
                    </a:lnTo>
                    <a:lnTo>
                      <a:pt x="5039" y="4559"/>
                    </a:lnTo>
                    <a:lnTo>
                      <a:pt x="5045" y="4553"/>
                    </a:lnTo>
                    <a:lnTo>
                      <a:pt x="5049" y="4553"/>
                    </a:lnTo>
                    <a:lnTo>
                      <a:pt x="5053" y="4553"/>
                    </a:lnTo>
                    <a:lnTo>
                      <a:pt x="5057" y="4551"/>
                    </a:lnTo>
                    <a:lnTo>
                      <a:pt x="5059" y="4555"/>
                    </a:lnTo>
                    <a:lnTo>
                      <a:pt x="5061" y="4560"/>
                    </a:lnTo>
                    <a:lnTo>
                      <a:pt x="5062" y="4564"/>
                    </a:lnTo>
                    <a:lnTo>
                      <a:pt x="5066" y="4564"/>
                    </a:lnTo>
                    <a:lnTo>
                      <a:pt x="5068" y="4560"/>
                    </a:lnTo>
                    <a:lnTo>
                      <a:pt x="5072" y="4560"/>
                    </a:lnTo>
                    <a:lnTo>
                      <a:pt x="5072" y="4557"/>
                    </a:lnTo>
                    <a:lnTo>
                      <a:pt x="5074" y="4551"/>
                    </a:lnTo>
                    <a:lnTo>
                      <a:pt x="5072" y="4545"/>
                    </a:lnTo>
                    <a:lnTo>
                      <a:pt x="5070" y="4545"/>
                    </a:lnTo>
                    <a:lnTo>
                      <a:pt x="5066" y="4541"/>
                    </a:lnTo>
                    <a:lnTo>
                      <a:pt x="5064" y="4541"/>
                    </a:lnTo>
                    <a:lnTo>
                      <a:pt x="5066" y="4524"/>
                    </a:lnTo>
                    <a:lnTo>
                      <a:pt x="5074" y="4507"/>
                    </a:lnTo>
                    <a:lnTo>
                      <a:pt x="5084" y="4497"/>
                    </a:lnTo>
                    <a:lnTo>
                      <a:pt x="5089" y="4495"/>
                    </a:lnTo>
                    <a:lnTo>
                      <a:pt x="5093" y="4495"/>
                    </a:lnTo>
                    <a:lnTo>
                      <a:pt x="5099" y="4493"/>
                    </a:lnTo>
                    <a:lnTo>
                      <a:pt x="5103" y="4489"/>
                    </a:lnTo>
                    <a:lnTo>
                      <a:pt x="5107" y="4484"/>
                    </a:lnTo>
                    <a:lnTo>
                      <a:pt x="5112" y="4478"/>
                    </a:lnTo>
                    <a:lnTo>
                      <a:pt x="5126" y="4474"/>
                    </a:lnTo>
                    <a:lnTo>
                      <a:pt x="5143" y="4474"/>
                    </a:lnTo>
                    <a:lnTo>
                      <a:pt x="5155" y="4474"/>
                    </a:lnTo>
                    <a:lnTo>
                      <a:pt x="5160" y="4455"/>
                    </a:lnTo>
                    <a:lnTo>
                      <a:pt x="5166" y="4453"/>
                    </a:lnTo>
                    <a:lnTo>
                      <a:pt x="5180" y="4453"/>
                    </a:lnTo>
                    <a:lnTo>
                      <a:pt x="5176" y="4445"/>
                    </a:lnTo>
                    <a:lnTo>
                      <a:pt x="5176" y="4441"/>
                    </a:lnTo>
                    <a:lnTo>
                      <a:pt x="5178" y="4434"/>
                    </a:lnTo>
                    <a:lnTo>
                      <a:pt x="5183" y="4430"/>
                    </a:lnTo>
                    <a:lnTo>
                      <a:pt x="5191" y="4428"/>
                    </a:lnTo>
                    <a:lnTo>
                      <a:pt x="5201" y="4432"/>
                    </a:lnTo>
                    <a:lnTo>
                      <a:pt x="5206" y="4430"/>
                    </a:lnTo>
                    <a:lnTo>
                      <a:pt x="5212" y="4432"/>
                    </a:lnTo>
                    <a:lnTo>
                      <a:pt x="5220" y="4432"/>
                    </a:lnTo>
                    <a:lnTo>
                      <a:pt x="5222" y="4428"/>
                    </a:lnTo>
                    <a:lnTo>
                      <a:pt x="5224" y="4426"/>
                    </a:lnTo>
                    <a:lnTo>
                      <a:pt x="5226" y="4422"/>
                    </a:lnTo>
                    <a:lnTo>
                      <a:pt x="5222" y="4403"/>
                    </a:lnTo>
                    <a:lnTo>
                      <a:pt x="5214" y="4370"/>
                    </a:lnTo>
                    <a:lnTo>
                      <a:pt x="5218" y="4361"/>
                    </a:lnTo>
                    <a:lnTo>
                      <a:pt x="5229" y="4364"/>
                    </a:lnTo>
                    <a:lnTo>
                      <a:pt x="5245" y="4359"/>
                    </a:lnTo>
                    <a:lnTo>
                      <a:pt x="5264" y="4349"/>
                    </a:lnTo>
                    <a:lnTo>
                      <a:pt x="5274" y="4341"/>
                    </a:lnTo>
                    <a:lnTo>
                      <a:pt x="5279" y="4336"/>
                    </a:lnTo>
                    <a:lnTo>
                      <a:pt x="5281" y="4332"/>
                    </a:lnTo>
                    <a:lnTo>
                      <a:pt x="5285" y="4328"/>
                    </a:lnTo>
                    <a:lnTo>
                      <a:pt x="5289" y="4322"/>
                    </a:lnTo>
                    <a:lnTo>
                      <a:pt x="5293" y="4313"/>
                    </a:lnTo>
                    <a:lnTo>
                      <a:pt x="5297" y="4297"/>
                    </a:lnTo>
                    <a:lnTo>
                      <a:pt x="5300" y="4278"/>
                    </a:lnTo>
                    <a:lnTo>
                      <a:pt x="5304" y="4268"/>
                    </a:lnTo>
                    <a:lnTo>
                      <a:pt x="5329" y="4230"/>
                    </a:lnTo>
                    <a:lnTo>
                      <a:pt x="5327" y="4228"/>
                    </a:lnTo>
                    <a:lnTo>
                      <a:pt x="5323" y="4222"/>
                    </a:lnTo>
                    <a:lnTo>
                      <a:pt x="5322" y="4211"/>
                    </a:lnTo>
                    <a:lnTo>
                      <a:pt x="5322" y="4205"/>
                    </a:lnTo>
                    <a:lnTo>
                      <a:pt x="5325" y="4195"/>
                    </a:lnTo>
                    <a:lnTo>
                      <a:pt x="5323" y="4186"/>
                    </a:lnTo>
                    <a:lnTo>
                      <a:pt x="5312" y="4180"/>
                    </a:lnTo>
                    <a:lnTo>
                      <a:pt x="5302" y="4184"/>
                    </a:lnTo>
                    <a:lnTo>
                      <a:pt x="5297" y="4186"/>
                    </a:lnTo>
                    <a:lnTo>
                      <a:pt x="5291" y="4190"/>
                    </a:lnTo>
                    <a:lnTo>
                      <a:pt x="5277" y="4195"/>
                    </a:lnTo>
                    <a:lnTo>
                      <a:pt x="5262" y="4203"/>
                    </a:lnTo>
                    <a:lnTo>
                      <a:pt x="5249" y="4207"/>
                    </a:lnTo>
                    <a:lnTo>
                      <a:pt x="5233" y="4211"/>
                    </a:lnTo>
                    <a:lnTo>
                      <a:pt x="5222" y="4217"/>
                    </a:lnTo>
                    <a:lnTo>
                      <a:pt x="5218" y="4224"/>
                    </a:lnTo>
                    <a:lnTo>
                      <a:pt x="5208" y="4228"/>
                    </a:lnTo>
                    <a:lnTo>
                      <a:pt x="5191" y="4232"/>
                    </a:lnTo>
                    <a:lnTo>
                      <a:pt x="5168" y="4234"/>
                    </a:lnTo>
                    <a:lnTo>
                      <a:pt x="5153" y="4232"/>
                    </a:lnTo>
                    <a:lnTo>
                      <a:pt x="5141" y="4234"/>
                    </a:lnTo>
                    <a:lnTo>
                      <a:pt x="5128" y="4236"/>
                    </a:lnTo>
                    <a:lnTo>
                      <a:pt x="5110" y="4232"/>
                    </a:lnTo>
                    <a:lnTo>
                      <a:pt x="5097" y="4226"/>
                    </a:lnTo>
                    <a:lnTo>
                      <a:pt x="5085" y="4213"/>
                    </a:lnTo>
                    <a:lnTo>
                      <a:pt x="5078" y="4207"/>
                    </a:lnTo>
                    <a:lnTo>
                      <a:pt x="5068" y="4197"/>
                    </a:lnTo>
                    <a:lnTo>
                      <a:pt x="5055" y="4186"/>
                    </a:lnTo>
                    <a:lnTo>
                      <a:pt x="5047" y="4174"/>
                    </a:lnTo>
                    <a:lnTo>
                      <a:pt x="5036" y="4170"/>
                    </a:lnTo>
                    <a:lnTo>
                      <a:pt x="5011" y="4155"/>
                    </a:lnTo>
                    <a:lnTo>
                      <a:pt x="4984" y="4124"/>
                    </a:lnTo>
                    <a:lnTo>
                      <a:pt x="4970" y="4099"/>
                    </a:lnTo>
                    <a:lnTo>
                      <a:pt x="4957" y="4074"/>
                    </a:lnTo>
                    <a:lnTo>
                      <a:pt x="4936" y="4057"/>
                    </a:lnTo>
                    <a:lnTo>
                      <a:pt x="4926" y="4042"/>
                    </a:lnTo>
                    <a:lnTo>
                      <a:pt x="4932" y="4040"/>
                    </a:lnTo>
                    <a:lnTo>
                      <a:pt x="4940" y="4040"/>
                    </a:lnTo>
                    <a:lnTo>
                      <a:pt x="4943" y="4038"/>
                    </a:lnTo>
                    <a:lnTo>
                      <a:pt x="4943" y="4030"/>
                    </a:lnTo>
                    <a:lnTo>
                      <a:pt x="4941" y="4023"/>
                    </a:lnTo>
                    <a:lnTo>
                      <a:pt x="4936" y="4015"/>
                    </a:lnTo>
                    <a:lnTo>
                      <a:pt x="4928" y="4003"/>
                    </a:lnTo>
                    <a:lnTo>
                      <a:pt x="4924" y="3990"/>
                    </a:lnTo>
                    <a:lnTo>
                      <a:pt x="4926" y="3978"/>
                    </a:lnTo>
                    <a:lnTo>
                      <a:pt x="4930" y="3973"/>
                    </a:lnTo>
                    <a:lnTo>
                      <a:pt x="4936" y="3967"/>
                    </a:lnTo>
                    <a:lnTo>
                      <a:pt x="4943" y="3957"/>
                    </a:lnTo>
                    <a:lnTo>
                      <a:pt x="4953" y="3946"/>
                    </a:lnTo>
                    <a:lnTo>
                      <a:pt x="4965" y="3932"/>
                    </a:lnTo>
                    <a:lnTo>
                      <a:pt x="4970" y="3917"/>
                    </a:lnTo>
                    <a:lnTo>
                      <a:pt x="4974" y="3903"/>
                    </a:lnTo>
                    <a:lnTo>
                      <a:pt x="4982" y="3900"/>
                    </a:lnTo>
                    <a:lnTo>
                      <a:pt x="4993" y="3900"/>
                    </a:lnTo>
                    <a:lnTo>
                      <a:pt x="5013" y="3903"/>
                    </a:lnTo>
                    <a:lnTo>
                      <a:pt x="5020" y="3905"/>
                    </a:lnTo>
                    <a:lnTo>
                      <a:pt x="5018" y="3900"/>
                    </a:lnTo>
                    <a:lnTo>
                      <a:pt x="5009" y="3880"/>
                    </a:lnTo>
                    <a:lnTo>
                      <a:pt x="4995" y="3863"/>
                    </a:lnTo>
                    <a:lnTo>
                      <a:pt x="4986" y="3850"/>
                    </a:lnTo>
                    <a:lnTo>
                      <a:pt x="4976" y="3823"/>
                    </a:lnTo>
                    <a:lnTo>
                      <a:pt x="4963" y="3786"/>
                    </a:lnTo>
                    <a:lnTo>
                      <a:pt x="4947" y="3761"/>
                    </a:lnTo>
                    <a:lnTo>
                      <a:pt x="4924" y="3754"/>
                    </a:lnTo>
                    <a:lnTo>
                      <a:pt x="4897" y="3752"/>
                    </a:lnTo>
                    <a:lnTo>
                      <a:pt x="4876" y="3752"/>
                    </a:lnTo>
                    <a:lnTo>
                      <a:pt x="4863" y="3746"/>
                    </a:lnTo>
                    <a:lnTo>
                      <a:pt x="4844" y="3736"/>
                    </a:lnTo>
                    <a:lnTo>
                      <a:pt x="4832" y="3721"/>
                    </a:lnTo>
                    <a:lnTo>
                      <a:pt x="4832" y="3709"/>
                    </a:lnTo>
                    <a:lnTo>
                      <a:pt x="4838" y="3700"/>
                    </a:lnTo>
                    <a:lnTo>
                      <a:pt x="4844" y="3690"/>
                    </a:lnTo>
                    <a:lnTo>
                      <a:pt x="4842" y="3683"/>
                    </a:lnTo>
                    <a:lnTo>
                      <a:pt x="4830" y="3681"/>
                    </a:lnTo>
                    <a:lnTo>
                      <a:pt x="4822" y="3675"/>
                    </a:lnTo>
                    <a:lnTo>
                      <a:pt x="4815" y="3659"/>
                    </a:lnTo>
                    <a:lnTo>
                      <a:pt x="4819" y="3642"/>
                    </a:lnTo>
                    <a:lnTo>
                      <a:pt x="4846" y="3635"/>
                    </a:lnTo>
                    <a:lnTo>
                      <a:pt x="4857" y="3635"/>
                    </a:lnTo>
                    <a:lnTo>
                      <a:pt x="4863" y="3638"/>
                    </a:lnTo>
                    <a:lnTo>
                      <a:pt x="4874" y="3638"/>
                    </a:lnTo>
                    <a:lnTo>
                      <a:pt x="4886" y="3635"/>
                    </a:lnTo>
                    <a:lnTo>
                      <a:pt x="4890" y="3629"/>
                    </a:lnTo>
                    <a:lnTo>
                      <a:pt x="4893" y="3623"/>
                    </a:lnTo>
                    <a:lnTo>
                      <a:pt x="4901" y="3619"/>
                    </a:lnTo>
                    <a:lnTo>
                      <a:pt x="4909" y="3611"/>
                    </a:lnTo>
                    <a:lnTo>
                      <a:pt x="4913" y="3602"/>
                    </a:lnTo>
                    <a:lnTo>
                      <a:pt x="4909" y="3588"/>
                    </a:lnTo>
                    <a:lnTo>
                      <a:pt x="4907" y="3577"/>
                    </a:lnTo>
                    <a:lnTo>
                      <a:pt x="4913" y="3573"/>
                    </a:lnTo>
                    <a:lnTo>
                      <a:pt x="4922" y="3567"/>
                    </a:lnTo>
                    <a:lnTo>
                      <a:pt x="4932" y="3560"/>
                    </a:lnTo>
                    <a:lnTo>
                      <a:pt x="4949" y="3560"/>
                    </a:lnTo>
                    <a:lnTo>
                      <a:pt x="4966" y="3569"/>
                    </a:lnTo>
                    <a:lnTo>
                      <a:pt x="4982" y="3573"/>
                    </a:lnTo>
                    <a:lnTo>
                      <a:pt x="4993" y="3563"/>
                    </a:lnTo>
                    <a:lnTo>
                      <a:pt x="5003" y="3550"/>
                    </a:lnTo>
                    <a:lnTo>
                      <a:pt x="5013" y="3544"/>
                    </a:lnTo>
                    <a:lnTo>
                      <a:pt x="5016" y="3527"/>
                    </a:lnTo>
                    <a:lnTo>
                      <a:pt x="5014" y="3508"/>
                    </a:lnTo>
                    <a:lnTo>
                      <a:pt x="5013" y="3492"/>
                    </a:lnTo>
                    <a:lnTo>
                      <a:pt x="5018" y="3481"/>
                    </a:lnTo>
                    <a:lnTo>
                      <a:pt x="5024" y="3471"/>
                    </a:lnTo>
                    <a:lnTo>
                      <a:pt x="5024" y="3456"/>
                    </a:lnTo>
                    <a:lnTo>
                      <a:pt x="5020" y="3437"/>
                    </a:lnTo>
                    <a:lnTo>
                      <a:pt x="5016" y="3414"/>
                    </a:lnTo>
                    <a:lnTo>
                      <a:pt x="5011" y="3398"/>
                    </a:lnTo>
                    <a:lnTo>
                      <a:pt x="4993" y="3396"/>
                    </a:lnTo>
                    <a:lnTo>
                      <a:pt x="4972" y="3396"/>
                    </a:lnTo>
                    <a:lnTo>
                      <a:pt x="4959" y="3385"/>
                    </a:lnTo>
                    <a:lnTo>
                      <a:pt x="4953" y="3356"/>
                    </a:lnTo>
                    <a:lnTo>
                      <a:pt x="4949" y="3333"/>
                    </a:lnTo>
                    <a:lnTo>
                      <a:pt x="4938" y="3329"/>
                    </a:lnTo>
                    <a:lnTo>
                      <a:pt x="4926" y="3319"/>
                    </a:lnTo>
                    <a:lnTo>
                      <a:pt x="4920" y="3306"/>
                    </a:lnTo>
                    <a:lnTo>
                      <a:pt x="4915" y="3296"/>
                    </a:lnTo>
                    <a:lnTo>
                      <a:pt x="4899" y="3293"/>
                    </a:lnTo>
                    <a:lnTo>
                      <a:pt x="4886" y="3287"/>
                    </a:lnTo>
                    <a:lnTo>
                      <a:pt x="4874" y="3270"/>
                    </a:lnTo>
                    <a:lnTo>
                      <a:pt x="4870" y="3248"/>
                    </a:lnTo>
                    <a:lnTo>
                      <a:pt x="4870" y="3225"/>
                    </a:lnTo>
                    <a:lnTo>
                      <a:pt x="4870" y="3208"/>
                    </a:lnTo>
                    <a:lnTo>
                      <a:pt x="4878" y="3197"/>
                    </a:lnTo>
                    <a:lnTo>
                      <a:pt x="4893" y="3183"/>
                    </a:lnTo>
                    <a:lnTo>
                      <a:pt x="4907" y="3170"/>
                    </a:lnTo>
                    <a:lnTo>
                      <a:pt x="4924" y="3164"/>
                    </a:lnTo>
                    <a:lnTo>
                      <a:pt x="4932" y="3162"/>
                    </a:lnTo>
                    <a:lnTo>
                      <a:pt x="4938" y="3154"/>
                    </a:lnTo>
                    <a:lnTo>
                      <a:pt x="4941" y="3145"/>
                    </a:lnTo>
                    <a:lnTo>
                      <a:pt x="4945" y="3133"/>
                    </a:lnTo>
                    <a:lnTo>
                      <a:pt x="4947" y="3118"/>
                    </a:lnTo>
                    <a:lnTo>
                      <a:pt x="4947" y="3104"/>
                    </a:lnTo>
                    <a:lnTo>
                      <a:pt x="4945" y="3093"/>
                    </a:lnTo>
                    <a:lnTo>
                      <a:pt x="4940" y="3087"/>
                    </a:lnTo>
                    <a:lnTo>
                      <a:pt x="4926" y="3072"/>
                    </a:lnTo>
                    <a:lnTo>
                      <a:pt x="4911" y="3058"/>
                    </a:lnTo>
                    <a:lnTo>
                      <a:pt x="4901" y="3052"/>
                    </a:lnTo>
                    <a:lnTo>
                      <a:pt x="4893" y="3037"/>
                    </a:lnTo>
                    <a:lnTo>
                      <a:pt x="4888" y="3022"/>
                    </a:lnTo>
                    <a:lnTo>
                      <a:pt x="4880" y="3016"/>
                    </a:lnTo>
                    <a:lnTo>
                      <a:pt x="4869" y="3014"/>
                    </a:lnTo>
                    <a:lnTo>
                      <a:pt x="4861" y="3003"/>
                    </a:lnTo>
                    <a:lnTo>
                      <a:pt x="4861" y="2985"/>
                    </a:lnTo>
                    <a:lnTo>
                      <a:pt x="4851" y="2976"/>
                    </a:lnTo>
                    <a:lnTo>
                      <a:pt x="4840" y="2968"/>
                    </a:lnTo>
                    <a:lnTo>
                      <a:pt x="4836" y="2951"/>
                    </a:lnTo>
                    <a:lnTo>
                      <a:pt x="4844" y="2931"/>
                    </a:lnTo>
                    <a:lnTo>
                      <a:pt x="4851" y="2918"/>
                    </a:lnTo>
                    <a:lnTo>
                      <a:pt x="4847" y="2906"/>
                    </a:lnTo>
                    <a:lnTo>
                      <a:pt x="4836" y="2897"/>
                    </a:lnTo>
                    <a:lnTo>
                      <a:pt x="4821" y="2889"/>
                    </a:lnTo>
                    <a:lnTo>
                      <a:pt x="4813" y="2880"/>
                    </a:lnTo>
                    <a:lnTo>
                      <a:pt x="4819" y="2857"/>
                    </a:lnTo>
                    <a:lnTo>
                      <a:pt x="4824" y="2845"/>
                    </a:lnTo>
                    <a:lnTo>
                      <a:pt x="4830" y="2835"/>
                    </a:lnTo>
                    <a:lnTo>
                      <a:pt x="4834" y="2830"/>
                    </a:lnTo>
                    <a:lnTo>
                      <a:pt x="4830" y="2830"/>
                    </a:lnTo>
                    <a:lnTo>
                      <a:pt x="4815" y="2826"/>
                    </a:lnTo>
                    <a:lnTo>
                      <a:pt x="4799" y="2822"/>
                    </a:lnTo>
                    <a:lnTo>
                      <a:pt x="4784" y="2820"/>
                    </a:lnTo>
                    <a:lnTo>
                      <a:pt x="4763" y="2824"/>
                    </a:lnTo>
                    <a:lnTo>
                      <a:pt x="4742" y="2830"/>
                    </a:lnTo>
                    <a:lnTo>
                      <a:pt x="4723" y="2833"/>
                    </a:lnTo>
                    <a:lnTo>
                      <a:pt x="4717" y="2832"/>
                    </a:lnTo>
                    <a:lnTo>
                      <a:pt x="4711" y="2830"/>
                    </a:lnTo>
                    <a:lnTo>
                      <a:pt x="4703" y="2830"/>
                    </a:lnTo>
                    <a:lnTo>
                      <a:pt x="4698" y="2835"/>
                    </a:lnTo>
                    <a:lnTo>
                      <a:pt x="4694" y="2845"/>
                    </a:lnTo>
                    <a:lnTo>
                      <a:pt x="4688" y="2851"/>
                    </a:lnTo>
                    <a:lnTo>
                      <a:pt x="4686" y="2853"/>
                    </a:lnTo>
                    <a:lnTo>
                      <a:pt x="4682" y="2853"/>
                    </a:lnTo>
                    <a:lnTo>
                      <a:pt x="4678" y="2855"/>
                    </a:lnTo>
                    <a:lnTo>
                      <a:pt x="4671" y="2858"/>
                    </a:lnTo>
                    <a:lnTo>
                      <a:pt x="4663" y="2864"/>
                    </a:lnTo>
                    <a:lnTo>
                      <a:pt x="4657" y="2870"/>
                    </a:lnTo>
                    <a:lnTo>
                      <a:pt x="4654" y="2868"/>
                    </a:lnTo>
                    <a:lnTo>
                      <a:pt x="4650" y="2870"/>
                    </a:lnTo>
                    <a:lnTo>
                      <a:pt x="4648" y="2870"/>
                    </a:lnTo>
                    <a:lnTo>
                      <a:pt x="4644" y="2862"/>
                    </a:lnTo>
                    <a:lnTo>
                      <a:pt x="4638" y="2855"/>
                    </a:lnTo>
                    <a:lnTo>
                      <a:pt x="4623" y="2855"/>
                    </a:lnTo>
                    <a:lnTo>
                      <a:pt x="4617" y="2858"/>
                    </a:lnTo>
                    <a:lnTo>
                      <a:pt x="4607" y="2870"/>
                    </a:lnTo>
                    <a:lnTo>
                      <a:pt x="4598" y="2887"/>
                    </a:lnTo>
                    <a:lnTo>
                      <a:pt x="4590" y="2899"/>
                    </a:lnTo>
                    <a:lnTo>
                      <a:pt x="4590" y="2901"/>
                    </a:lnTo>
                    <a:lnTo>
                      <a:pt x="4590" y="2903"/>
                    </a:lnTo>
                    <a:lnTo>
                      <a:pt x="4590" y="2906"/>
                    </a:lnTo>
                    <a:lnTo>
                      <a:pt x="4588" y="2912"/>
                    </a:lnTo>
                    <a:lnTo>
                      <a:pt x="4588" y="2918"/>
                    </a:lnTo>
                    <a:lnTo>
                      <a:pt x="4590" y="2924"/>
                    </a:lnTo>
                    <a:lnTo>
                      <a:pt x="4598" y="2924"/>
                    </a:lnTo>
                    <a:lnTo>
                      <a:pt x="4604" y="2924"/>
                    </a:lnTo>
                    <a:lnTo>
                      <a:pt x="4611" y="2928"/>
                    </a:lnTo>
                    <a:lnTo>
                      <a:pt x="4617" y="2935"/>
                    </a:lnTo>
                    <a:lnTo>
                      <a:pt x="4611" y="2943"/>
                    </a:lnTo>
                    <a:lnTo>
                      <a:pt x="4598" y="2953"/>
                    </a:lnTo>
                    <a:lnTo>
                      <a:pt x="4583" y="2962"/>
                    </a:lnTo>
                    <a:lnTo>
                      <a:pt x="4567" y="2970"/>
                    </a:lnTo>
                    <a:lnTo>
                      <a:pt x="4552" y="2968"/>
                    </a:lnTo>
                    <a:lnTo>
                      <a:pt x="4538" y="2966"/>
                    </a:lnTo>
                    <a:lnTo>
                      <a:pt x="4523" y="2974"/>
                    </a:lnTo>
                    <a:lnTo>
                      <a:pt x="4498" y="2983"/>
                    </a:lnTo>
                    <a:lnTo>
                      <a:pt x="4494" y="2985"/>
                    </a:lnTo>
                    <a:lnTo>
                      <a:pt x="4496" y="2983"/>
                    </a:lnTo>
                    <a:lnTo>
                      <a:pt x="4498" y="2978"/>
                    </a:lnTo>
                    <a:lnTo>
                      <a:pt x="4500" y="2966"/>
                    </a:lnTo>
                    <a:lnTo>
                      <a:pt x="4502" y="2958"/>
                    </a:lnTo>
                    <a:lnTo>
                      <a:pt x="4506" y="2958"/>
                    </a:lnTo>
                    <a:lnTo>
                      <a:pt x="4511" y="2956"/>
                    </a:lnTo>
                    <a:lnTo>
                      <a:pt x="4517" y="2947"/>
                    </a:lnTo>
                    <a:lnTo>
                      <a:pt x="4517" y="2941"/>
                    </a:lnTo>
                    <a:lnTo>
                      <a:pt x="4523" y="2935"/>
                    </a:lnTo>
                    <a:lnTo>
                      <a:pt x="4540" y="2930"/>
                    </a:lnTo>
                    <a:lnTo>
                      <a:pt x="4558" y="2920"/>
                    </a:lnTo>
                    <a:lnTo>
                      <a:pt x="4565" y="2908"/>
                    </a:lnTo>
                    <a:lnTo>
                      <a:pt x="4569" y="2891"/>
                    </a:lnTo>
                    <a:lnTo>
                      <a:pt x="4573" y="2876"/>
                    </a:lnTo>
                    <a:lnTo>
                      <a:pt x="4567" y="2862"/>
                    </a:lnTo>
                    <a:lnTo>
                      <a:pt x="4552" y="2847"/>
                    </a:lnTo>
                    <a:lnTo>
                      <a:pt x="4536" y="2833"/>
                    </a:lnTo>
                    <a:lnTo>
                      <a:pt x="4529" y="2816"/>
                    </a:lnTo>
                    <a:close/>
                  </a:path>
                </a:pathLst>
              </a:custGeom>
              <a:solidFill>
                <a:schemeClr val="bg2">
                  <a:lumMod val="60000"/>
                  <a:lumOff val="40000"/>
                </a:schemeClr>
              </a:solidFill>
              <a:ln w="6350" cmpd="sng">
                <a:no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dirty="0">
                  <a:ln>
                    <a:noFill/>
                  </a:ln>
                  <a:solidFill>
                    <a:srgbClr val="000000"/>
                  </a:solidFill>
                  <a:effectLst/>
                  <a:uLnTx/>
                  <a:uFillTx/>
                  <a:cs typeface="Arial" charset="0"/>
                </a:endParaRPr>
              </a:p>
            </p:txBody>
          </p:sp>
        </p:grpSp>
        <p:sp>
          <p:nvSpPr>
            <p:cNvPr id="69" name="Rectangle 68">
              <a:extLst>
                <a:ext uri="{FF2B5EF4-FFF2-40B4-BE49-F238E27FC236}">
                  <a16:creationId xmlns:a16="http://schemas.microsoft.com/office/drawing/2014/main" id="{D54DE5F8-3C10-490F-A52E-8620C80D2BFF}"/>
                </a:ext>
              </a:extLst>
            </p:cNvPr>
            <p:cNvSpPr/>
            <p:nvPr/>
          </p:nvSpPr>
          <p:spPr bwMode="auto">
            <a:xfrm>
              <a:off x="1867270" y="2263122"/>
              <a:ext cx="1427475" cy="1239098"/>
            </a:xfrm>
            <a:prstGeom prst="rect">
              <a:avLst/>
            </a:pr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noAutofit/>
            </a:bodyPr>
            <a:lstStyle/>
            <a:p>
              <a:pPr marL="0" marR="0" lvl="0" indent="0" algn="ctr" defTabSz="914400" eaLnBrk="0" fontAlgn="base" latinLnBrk="0" hangingPunct="0">
                <a:spcBef>
                  <a:spcPts val="0"/>
                </a:spcBef>
                <a:spcAft>
                  <a:spcPts val="0"/>
                </a:spcAft>
                <a:buClrTx/>
                <a:buSzTx/>
                <a:buFontTx/>
                <a:buNone/>
                <a:tabLst/>
                <a:defRPr/>
              </a:pPr>
              <a:endParaRPr kumimoji="0" lang="fr-FR" sz="2400" b="0" i="0" u="none" strike="noStrike" kern="0" cap="none" spc="0" normalizeH="0" baseline="0" noProof="0" dirty="0">
                <a:ln>
                  <a:noFill/>
                </a:ln>
                <a:solidFill>
                  <a:srgbClr val="FFFFFF"/>
                </a:solidFill>
                <a:effectLst/>
                <a:uLnTx/>
                <a:uFillTx/>
                <a:cs typeface="Calibri" panose="020F0502020204030204" pitchFamily="34" charset="0"/>
              </a:endParaRPr>
            </a:p>
            <a:p>
              <a:pPr marL="0" marR="0" lvl="0" indent="0" algn="ctr" defTabSz="914400" eaLnBrk="0" fontAlgn="base" latinLnBrk="0" hangingPunct="0">
                <a:spcBef>
                  <a:spcPts val="0"/>
                </a:spcBef>
                <a:spcAft>
                  <a:spcPts val="0"/>
                </a:spcAft>
                <a:buClrTx/>
                <a:buSzTx/>
                <a:buFontTx/>
                <a:buNone/>
                <a:tabLst/>
                <a:defRPr/>
              </a:pPr>
              <a:r>
                <a:rPr kumimoji="0" lang="fr-FR" sz="2400" b="1" i="0" u="none" strike="noStrike" kern="0" cap="none" spc="0" normalizeH="0" baseline="0" noProof="0" dirty="0">
                  <a:ln>
                    <a:noFill/>
                  </a:ln>
                  <a:solidFill>
                    <a:srgbClr val="FFFFFF"/>
                  </a:solidFill>
                  <a:effectLst/>
                  <a:uLnTx/>
                  <a:uFillTx/>
                  <a:cs typeface="Calibri" panose="020F0502020204030204" pitchFamily="34" charset="0"/>
                </a:rPr>
                <a:t>23.500</a:t>
              </a:r>
              <a:br>
                <a:rPr kumimoji="0" lang="fr-FR" sz="2400" b="0" i="0" u="none" strike="noStrike" kern="0" cap="none" spc="0" normalizeH="0" baseline="0" noProof="0" dirty="0">
                  <a:ln>
                    <a:noFill/>
                  </a:ln>
                  <a:solidFill>
                    <a:srgbClr val="FFFFFF"/>
                  </a:solidFill>
                  <a:effectLst/>
                  <a:uLnTx/>
                  <a:uFillTx/>
                  <a:cs typeface="Calibri" panose="020F0502020204030204" pitchFamily="34" charset="0"/>
                </a:rPr>
              </a:br>
              <a:r>
                <a:rPr kumimoji="0" lang="fr-FR" sz="1600" b="0" i="0" u="none" strike="noStrike" kern="0" cap="none" spc="0" normalizeH="0" baseline="0" noProof="0" dirty="0">
                  <a:ln>
                    <a:noFill/>
                  </a:ln>
                  <a:solidFill>
                    <a:srgbClr val="FFFFFF"/>
                  </a:solidFill>
                  <a:effectLst/>
                  <a:uLnTx/>
                  <a:uFillTx/>
                  <a:cs typeface="Calibri" panose="020F0502020204030204" pitchFamily="34" charset="0"/>
                </a:rPr>
                <a:t>patients</a:t>
              </a:r>
              <a:endParaRPr kumimoji="0" lang="fr-FR" sz="1600" b="0" i="0" u="none" strike="noStrike" kern="0" cap="none" spc="0" normalizeH="0" baseline="0" noProof="0" dirty="0">
                <a:ln>
                  <a:noFill/>
                </a:ln>
                <a:solidFill>
                  <a:srgbClr val="FFFFFF"/>
                </a:solidFill>
                <a:effectLst/>
                <a:uLnTx/>
                <a:uFillTx/>
                <a:cs typeface="Arial" charset="0"/>
              </a:endParaRPr>
            </a:p>
          </p:txBody>
        </p:sp>
      </p:grpSp>
      <p:sp>
        <p:nvSpPr>
          <p:cNvPr id="73" name="Rectangle: Rounded Corners 62">
            <a:extLst>
              <a:ext uri="{FF2B5EF4-FFF2-40B4-BE49-F238E27FC236}">
                <a16:creationId xmlns:a16="http://schemas.microsoft.com/office/drawing/2014/main" id="{931B2288-E46B-40E4-8416-3418DF09E539}"/>
              </a:ext>
            </a:extLst>
          </p:cNvPr>
          <p:cNvSpPr/>
          <p:nvPr/>
        </p:nvSpPr>
        <p:spPr bwMode="auto">
          <a:xfrm>
            <a:off x="487256" y="1370547"/>
            <a:ext cx="4749159" cy="419710"/>
          </a:xfrm>
          <a:prstGeom prst="round2SameRect">
            <a:avLst>
              <a:gd name="adj1" fmla="val 26038"/>
              <a:gd name="adj2" fmla="val 0"/>
            </a:avLst>
          </a:prstGeom>
          <a:solidFill>
            <a:srgbClr val="6D2371"/>
          </a:solidFill>
          <a:ln w="6350" cap="flat" cmpd="sng" algn="ctr">
            <a:noFill/>
            <a:prstDash val="solid"/>
            <a:round/>
            <a:headEnd type="none" w="med" len="med"/>
            <a:tailEnd type="none" w="sm" len="sm"/>
          </a:ln>
          <a:effectLst/>
        </p:spPr>
        <p:txBody>
          <a:bodyPr rot="0" spcFirstLastPara="0" vertOverflow="overflow" horzOverflow="overflow" vert="horz" wrap="square" lIns="216000" tIns="36000" rIns="36000" bIns="3600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ts val="0"/>
              </a:spcBef>
              <a:spcAft>
                <a:spcPct val="0"/>
              </a:spcAft>
              <a:buClrTx/>
              <a:buSzTx/>
              <a:buFontTx/>
              <a:buNone/>
              <a:tabLst/>
              <a:defRPr/>
            </a:pPr>
            <a:r>
              <a:rPr kumimoji="0" lang="fr-FR" sz="1400" b="1" i="0" u="none" strike="noStrike" kern="0" cap="none" spc="0" normalizeH="0" baseline="0" noProof="0" dirty="0">
                <a:ln>
                  <a:noFill/>
                </a:ln>
                <a:solidFill>
                  <a:srgbClr val="FFFFFF"/>
                </a:solidFill>
                <a:effectLst/>
                <a:uLnTx/>
                <a:uFillTx/>
                <a:cs typeface="Arial" charset="0"/>
              </a:rPr>
              <a:t>Un potentiel important de patients cibles</a:t>
            </a:r>
          </a:p>
        </p:txBody>
      </p:sp>
      <p:sp>
        <p:nvSpPr>
          <p:cNvPr id="74" name="Rectangle: Rounded Corners 76">
            <a:extLst>
              <a:ext uri="{FF2B5EF4-FFF2-40B4-BE49-F238E27FC236}">
                <a16:creationId xmlns:a16="http://schemas.microsoft.com/office/drawing/2014/main" id="{2C43BC18-E27C-4F55-B8C5-2BF619B44716}"/>
              </a:ext>
            </a:extLst>
          </p:cNvPr>
          <p:cNvSpPr/>
          <p:nvPr/>
        </p:nvSpPr>
        <p:spPr bwMode="auto">
          <a:xfrm>
            <a:off x="487257" y="1370548"/>
            <a:ext cx="4749158" cy="2942222"/>
          </a:xfrm>
          <a:prstGeom prst="roundRect">
            <a:avLst>
              <a:gd name="adj" fmla="val 5903"/>
            </a:avLst>
          </a:prstGeom>
          <a:noFill/>
          <a:ln w="19050" cap="flat" cmpd="sng" algn="ctr">
            <a:solidFill>
              <a:srgbClr val="6D2371"/>
            </a:solid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noAutofit/>
          </a:bodyPr>
          <a:lstStyle/>
          <a:p>
            <a:pPr eaLnBrk="0" hangingPunct="0">
              <a:spcBef>
                <a:spcPts val="0"/>
              </a:spcBef>
            </a:pPr>
            <a:endParaRPr lang="en-GB" dirty="0"/>
          </a:p>
        </p:txBody>
      </p:sp>
      <p:grpSp>
        <p:nvGrpSpPr>
          <p:cNvPr id="79" name="Groupe 78">
            <a:extLst>
              <a:ext uri="{FF2B5EF4-FFF2-40B4-BE49-F238E27FC236}">
                <a16:creationId xmlns:a16="http://schemas.microsoft.com/office/drawing/2014/main" id="{3E76DF82-618D-41F4-BE89-BB290CE470F7}"/>
              </a:ext>
            </a:extLst>
          </p:cNvPr>
          <p:cNvGrpSpPr/>
          <p:nvPr/>
        </p:nvGrpSpPr>
        <p:grpSpPr>
          <a:xfrm>
            <a:off x="9477169" y="4210630"/>
            <a:ext cx="2474957" cy="1412846"/>
            <a:chOff x="12528544" y="2835549"/>
            <a:chExt cx="4749158" cy="1409312"/>
          </a:xfrm>
        </p:grpSpPr>
        <p:sp>
          <p:nvSpPr>
            <p:cNvPr id="57" name="Rectangle 56">
              <a:extLst>
                <a:ext uri="{FF2B5EF4-FFF2-40B4-BE49-F238E27FC236}">
                  <a16:creationId xmlns:a16="http://schemas.microsoft.com/office/drawing/2014/main" id="{4FDACE92-874C-4CC1-A9B1-97AD473FBFDB}"/>
                </a:ext>
              </a:extLst>
            </p:cNvPr>
            <p:cNvSpPr/>
            <p:nvPr/>
          </p:nvSpPr>
          <p:spPr bwMode="auto">
            <a:xfrm>
              <a:off x="12648622" y="3162092"/>
              <a:ext cx="4472229" cy="660508"/>
            </a:xfrm>
            <a:prstGeom prst="rect">
              <a:avLst/>
            </a:pr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noAutofit/>
            </a:bodyPr>
            <a:lstStyle/>
            <a:p>
              <a:pPr algn="just" eaLnBrk="0" fontAlgn="base" hangingPunct="0">
                <a:spcBef>
                  <a:spcPct val="50000"/>
                </a:spcBef>
                <a:spcAft>
                  <a:spcPct val="0"/>
                </a:spcAft>
              </a:pPr>
              <a:r>
                <a:rPr lang="fr-FR" sz="1050" dirty="0">
                  <a:solidFill>
                    <a:srgbClr val="000000"/>
                  </a:solidFill>
                  <a:cs typeface="Arial" charset="0"/>
                </a:rPr>
                <a:t>Les </a:t>
              </a:r>
              <a:r>
                <a:rPr lang="fr-FR" sz="1050" b="1" dirty="0">
                  <a:solidFill>
                    <a:srgbClr val="000000"/>
                  </a:solidFill>
                  <a:cs typeface="Arial" charset="0"/>
                </a:rPr>
                <a:t>autorisations d’accès précoce </a:t>
              </a:r>
              <a:r>
                <a:rPr lang="fr-FR" sz="1050" dirty="0">
                  <a:solidFill>
                    <a:srgbClr val="000000"/>
                  </a:solidFill>
                  <a:cs typeface="Arial" charset="0"/>
                </a:rPr>
                <a:t>permettent à certaines catégories de malades en France d'utiliser des médicaments n'ayant pas encore reçu une autorisation de mise sur le marché (AMM).</a:t>
              </a:r>
              <a:endParaRPr lang="en-GB" sz="1050" dirty="0">
                <a:solidFill>
                  <a:srgbClr val="000000"/>
                </a:solidFill>
                <a:cs typeface="Arial" charset="0"/>
              </a:endParaRPr>
            </a:p>
          </p:txBody>
        </p:sp>
        <p:sp>
          <p:nvSpPr>
            <p:cNvPr id="77" name="Rectangle: Rounded Corners 62">
              <a:extLst>
                <a:ext uri="{FF2B5EF4-FFF2-40B4-BE49-F238E27FC236}">
                  <a16:creationId xmlns:a16="http://schemas.microsoft.com/office/drawing/2014/main" id="{A1902814-80CE-44BB-9E61-F024E4753886}"/>
                </a:ext>
              </a:extLst>
            </p:cNvPr>
            <p:cNvSpPr/>
            <p:nvPr/>
          </p:nvSpPr>
          <p:spPr bwMode="auto">
            <a:xfrm>
              <a:off x="12528544" y="2836843"/>
              <a:ext cx="4749158" cy="289492"/>
            </a:xfrm>
            <a:prstGeom prst="round2SameRect">
              <a:avLst/>
            </a:prstGeom>
            <a:solidFill>
              <a:schemeClr val="accent5"/>
            </a:solidFill>
            <a:ln w="6350" cap="flat" cmpd="sng" algn="ctr">
              <a:noFill/>
              <a:prstDash val="solid"/>
              <a:round/>
              <a:headEnd type="none" w="med" len="med"/>
              <a:tailEnd type="none" w="sm" len="sm"/>
            </a:ln>
            <a:effectLst/>
          </p:spPr>
          <p:txBody>
            <a:bodyPr rot="0" spcFirstLastPara="0" vertOverflow="overflow" horzOverflow="overflow" vert="horz" wrap="square" lIns="216000" tIns="36000" rIns="36000" bIns="36000" numCol="1" spcCol="0" rtlCol="0" fromWordArt="0" anchor="ctr" anchorCtr="0" forceAA="0" compatLnSpc="1">
              <a:prstTxWarp prst="textNoShape">
                <a:avLst/>
              </a:prstTxWarp>
              <a:noAutofit/>
            </a:bodyPr>
            <a:lstStyle/>
            <a:p>
              <a:pPr algn="ctr" eaLnBrk="0" fontAlgn="base" hangingPunct="0">
                <a:spcAft>
                  <a:spcPct val="0"/>
                </a:spcAft>
              </a:pPr>
              <a:r>
                <a:rPr lang="fr-FR" sz="1400" b="1" dirty="0">
                  <a:solidFill>
                    <a:srgbClr val="FFFFFF"/>
                  </a:solidFill>
                  <a:cs typeface="Arial" charset="0"/>
                </a:rPr>
                <a:t>Système des AAC </a:t>
              </a:r>
            </a:p>
          </p:txBody>
        </p:sp>
        <p:sp>
          <p:nvSpPr>
            <p:cNvPr id="78" name="Rectangle: Rounded Corners 76">
              <a:extLst>
                <a:ext uri="{FF2B5EF4-FFF2-40B4-BE49-F238E27FC236}">
                  <a16:creationId xmlns:a16="http://schemas.microsoft.com/office/drawing/2014/main" id="{FC4E1A5B-6537-4C1B-BD36-8CC1D9C4AB7C}"/>
                </a:ext>
              </a:extLst>
            </p:cNvPr>
            <p:cNvSpPr/>
            <p:nvPr/>
          </p:nvSpPr>
          <p:spPr bwMode="auto">
            <a:xfrm>
              <a:off x="12528544" y="2835549"/>
              <a:ext cx="4749158" cy="1409312"/>
            </a:xfrm>
            <a:prstGeom prst="roundRect">
              <a:avLst>
                <a:gd name="adj" fmla="val 5903"/>
              </a:avLst>
            </a:prstGeom>
            <a:noFill/>
            <a:ln w="19050" cap="flat" cmpd="sng" algn="ctr">
              <a:solidFill>
                <a:srgbClr val="2F8889"/>
              </a:solid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noAutofit/>
            </a:bodyPr>
            <a:lstStyle/>
            <a:p>
              <a:pPr eaLnBrk="0" hangingPunct="0">
                <a:spcBef>
                  <a:spcPts val="0"/>
                </a:spcBef>
              </a:pPr>
              <a:endParaRPr lang="en-GB" dirty="0"/>
            </a:p>
          </p:txBody>
        </p:sp>
      </p:grpSp>
    </p:spTree>
    <p:extLst>
      <p:ext uri="{BB962C8B-B14F-4D97-AF65-F5344CB8AC3E}">
        <p14:creationId xmlns:p14="http://schemas.microsoft.com/office/powerpoint/2010/main" val="879702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733692-92AA-49B5-8054-BC3EAEECC888}"/>
              </a:ext>
            </a:extLst>
          </p:cNvPr>
          <p:cNvSpPr>
            <a:spLocks noGrp="1"/>
          </p:cNvSpPr>
          <p:nvPr>
            <p:ph type="title"/>
          </p:nvPr>
        </p:nvSpPr>
        <p:spPr/>
        <p:txBody>
          <a:bodyPr/>
          <a:lstStyle/>
          <a:p>
            <a:r>
              <a:rPr lang="fr-FR">
                <a:solidFill>
                  <a:srgbClr val="6D2371"/>
                </a:solidFill>
              </a:rPr>
              <a:t>Déploiement offensif </a:t>
            </a:r>
            <a:r>
              <a:rPr lang="fr-FR"/>
              <a:t>de la phagothérapie de précision</a:t>
            </a:r>
          </a:p>
        </p:txBody>
      </p:sp>
      <p:sp>
        <p:nvSpPr>
          <p:cNvPr id="4" name="Espace réservé du texte 3">
            <a:extLst>
              <a:ext uri="{FF2B5EF4-FFF2-40B4-BE49-F238E27FC236}">
                <a16:creationId xmlns:a16="http://schemas.microsoft.com/office/drawing/2014/main" id="{1256AB39-97F3-4C73-A1E0-A302A60CE54A}"/>
              </a:ext>
            </a:extLst>
          </p:cNvPr>
          <p:cNvSpPr>
            <a:spLocks noGrp="1"/>
          </p:cNvSpPr>
          <p:nvPr>
            <p:ph type="body" sz="quarter" idx="16"/>
          </p:nvPr>
        </p:nvSpPr>
        <p:spPr/>
        <p:txBody>
          <a:bodyPr/>
          <a:lstStyle/>
          <a:p>
            <a:r>
              <a:rPr lang="fr-FR"/>
              <a:t>Matérialisation des avantages concurrentiels uniques pour faire de Pherecydes,</a:t>
            </a:r>
          </a:p>
          <a:p>
            <a:pPr>
              <a:tabLst>
                <a:tab pos="3321050" algn="l"/>
              </a:tabLst>
            </a:pPr>
            <a:r>
              <a:rPr lang="fr-FR"/>
              <a:t>le leader de la phagothérapie de précision</a:t>
            </a:r>
          </a:p>
        </p:txBody>
      </p:sp>
      <p:sp>
        <p:nvSpPr>
          <p:cNvPr id="6" name="Espace réservé du pied de page 5">
            <a:extLst>
              <a:ext uri="{FF2B5EF4-FFF2-40B4-BE49-F238E27FC236}">
                <a16:creationId xmlns:a16="http://schemas.microsoft.com/office/drawing/2014/main" id="{BFFD099F-435F-4A4F-8270-B8BB1CA0C858}"/>
              </a:ext>
            </a:extLst>
          </p:cNvPr>
          <p:cNvSpPr>
            <a:spLocks noGrp="1"/>
          </p:cNvSpPr>
          <p:nvPr>
            <p:ph type="ftr" sz="quarter" idx="11"/>
          </p:nvPr>
        </p:nvSpPr>
        <p:spPr>
          <a:xfrm>
            <a:off x="212986" y="6564073"/>
            <a:ext cx="3915131" cy="177696"/>
          </a:xfrm>
        </p:spPr>
        <p:txBody>
          <a:bodyPr/>
          <a:lstStyle/>
          <a:p>
            <a:pPr marL="12700">
              <a:lnSpc>
                <a:spcPct val="100000"/>
              </a:lnSpc>
              <a:spcBef>
                <a:spcPts val="130"/>
              </a:spcBef>
            </a:pPr>
            <a:r>
              <a:rPr lang="fr-FR" sz="900" spc="-5" dirty="0" err="1">
                <a:solidFill>
                  <a:srgbClr val="7E7E7E"/>
                </a:solidFill>
                <a:latin typeface="Arial" panose="020B0604020202020204" pitchFamily="34" charset="0"/>
                <a:cs typeface="Arial" panose="020B0604020202020204" pitchFamily="34" charset="0"/>
              </a:rPr>
              <a:t>Adebiotech</a:t>
            </a:r>
            <a:r>
              <a:rPr lang="fr-FR" sz="900" spc="-5" dirty="0">
                <a:solidFill>
                  <a:srgbClr val="7E7E7E"/>
                </a:solidFill>
                <a:latin typeface="Arial" panose="020B0604020202020204" pitchFamily="34" charset="0"/>
                <a:cs typeface="Arial" panose="020B0604020202020204" pitchFamily="34" charset="0"/>
              </a:rPr>
              <a:t>:  Approches innovantes en santé humaine, animale et environnementale dans la lutte contre l’antibiorésistance-16 septembre 2021</a:t>
            </a:r>
            <a:endParaRPr lang="fr-FR" sz="900" dirty="0">
              <a:latin typeface="Arial" panose="020B0604020202020204" pitchFamily="34" charset="0"/>
              <a:cs typeface="Arial" panose="020B0604020202020204" pitchFamily="34" charset="0"/>
            </a:endParaRPr>
          </a:p>
        </p:txBody>
      </p:sp>
      <p:sp>
        <p:nvSpPr>
          <p:cNvPr id="7" name="Espace réservé du numéro de diapositive 6">
            <a:extLst>
              <a:ext uri="{FF2B5EF4-FFF2-40B4-BE49-F238E27FC236}">
                <a16:creationId xmlns:a16="http://schemas.microsoft.com/office/drawing/2014/main" id="{D5A8CC28-BD92-4CFD-8387-5D1992192516}"/>
              </a:ext>
            </a:extLst>
          </p:cNvPr>
          <p:cNvSpPr>
            <a:spLocks noGrp="1"/>
          </p:cNvSpPr>
          <p:nvPr>
            <p:ph type="sldNum" sz="quarter" idx="12"/>
          </p:nvPr>
        </p:nvSpPr>
        <p:spPr/>
        <p:txBody>
          <a:bodyPr/>
          <a:lstStyle/>
          <a:p>
            <a:pPr>
              <a:defRPr/>
            </a:pPr>
            <a:fld id="{D9DF8CC8-2FEE-4E40-BA58-422935C57357}" type="slidenum">
              <a:rPr lang="fr-FR" smtClean="0"/>
              <a:pPr>
                <a:defRPr/>
              </a:pPr>
              <a:t>22</a:t>
            </a:fld>
            <a:endParaRPr lang="fr-FR"/>
          </a:p>
        </p:txBody>
      </p:sp>
      <p:sp>
        <p:nvSpPr>
          <p:cNvPr id="43" name="Rectangle: Rounded Corners 62">
            <a:extLst>
              <a:ext uri="{FF2B5EF4-FFF2-40B4-BE49-F238E27FC236}">
                <a16:creationId xmlns:a16="http://schemas.microsoft.com/office/drawing/2014/main" id="{1E04B06D-8C64-4618-851D-2B0F91C1E3DA}"/>
              </a:ext>
            </a:extLst>
          </p:cNvPr>
          <p:cNvSpPr/>
          <p:nvPr/>
        </p:nvSpPr>
        <p:spPr bwMode="auto">
          <a:xfrm>
            <a:off x="3230644" y="2810303"/>
            <a:ext cx="3240000" cy="440368"/>
          </a:xfrm>
          <a:prstGeom prst="roundRect">
            <a:avLst/>
          </a:prstGeom>
          <a:solidFill>
            <a:srgbClr val="6D237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fontAlgn="base" hangingPunct="0">
              <a:spcBef>
                <a:spcPct val="50000"/>
              </a:spcBef>
              <a:spcAft>
                <a:spcPct val="0"/>
              </a:spcAft>
            </a:pPr>
            <a:r>
              <a:rPr lang="fr-FR" sz="1200" b="1" dirty="0">
                <a:solidFill>
                  <a:srgbClr val="FFFFFF"/>
                </a:solidFill>
                <a:cs typeface="Arial" charset="0"/>
              </a:rPr>
              <a:t>Autorisation d’Accès Précoce </a:t>
            </a:r>
            <a:endParaRPr lang="fr-FR" sz="1400" b="1" dirty="0">
              <a:solidFill>
                <a:srgbClr val="FFFFFF"/>
              </a:solidFill>
              <a:cs typeface="Arial" charset="0"/>
            </a:endParaRPr>
          </a:p>
        </p:txBody>
      </p:sp>
      <p:sp>
        <p:nvSpPr>
          <p:cNvPr id="49" name="Rectangle : coins arrondis 48">
            <a:extLst>
              <a:ext uri="{FF2B5EF4-FFF2-40B4-BE49-F238E27FC236}">
                <a16:creationId xmlns:a16="http://schemas.microsoft.com/office/drawing/2014/main" id="{62B9F372-D3EB-459D-B65F-249B7DB30988}"/>
              </a:ext>
            </a:extLst>
          </p:cNvPr>
          <p:cNvSpPr/>
          <p:nvPr/>
        </p:nvSpPr>
        <p:spPr bwMode="auto">
          <a:xfrm>
            <a:off x="7105904" y="4161505"/>
            <a:ext cx="4460867" cy="670230"/>
          </a:xfrm>
          <a:prstGeom prst="roundRect">
            <a:avLst/>
          </a:prstGeom>
          <a:noFill/>
          <a:ln w="6350" cap="flat" cmpd="sng" algn="ctr">
            <a:solidFill>
              <a:schemeClr val="tx2"/>
            </a:solid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noAutofit/>
          </a:bodyPr>
          <a:lstStyle/>
          <a:p>
            <a:pPr marL="190499" lvl="2" indent="-187324" eaLnBrk="0" fontAlgn="base" hangingPunct="0">
              <a:lnSpc>
                <a:spcPct val="150000"/>
              </a:lnSpc>
              <a:buClr>
                <a:srgbClr val="6D2371"/>
              </a:buClr>
              <a:buSzPct val="80000"/>
              <a:buFont typeface="Wingdings 2" panose="05020102010507070707" pitchFamily="18" charset="2"/>
              <a:buChar char="Â"/>
            </a:pPr>
            <a:r>
              <a:rPr lang="fr-FR" sz="1200">
                <a:solidFill>
                  <a:srgbClr val="000000"/>
                </a:solidFill>
                <a:cs typeface="Arial" charset="0"/>
              </a:rPr>
              <a:t>Fiabilité, reproductibilité, sensibilité et rapidité</a:t>
            </a:r>
          </a:p>
          <a:p>
            <a:pPr marL="190499" lvl="2" indent="-187324" eaLnBrk="0" fontAlgn="base" hangingPunct="0">
              <a:lnSpc>
                <a:spcPct val="150000"/>
              </a:lnSpc>
              <a:buClr>
                <a:srgbClr val="6D2371"/>
              </a:buClr>
              <a:buSzPct val="80000"/>
              <a:buFont typeface="Wingdings 2" panose="05020102010507070707" pitchFamily="18" charset="2"/>
              <a:buChar char="Â"/>
            </a:pPr>
            <a:r>
              <a:rPr lang="fr-FR" sz="1200">
                <a:solidFill>
                  <a:srgbClr val="000000"/>
                </a:solidFill>
                <a:cs typeface="Arial" charset="0"/>
              </a:rPr>
              <a:t>Capacité de montée en charge et économies d’échelle</a:t>
            </a:r>
          </a:p>
        </p:txBody>
      </p:sp>
      <p:sp>
        <p:nvSpPr>
          <p:cNvPr id="50" name="Rectangle: Rounded Corners 62">
            <a:extLst>
              <a:ext uri="{FF2B5EF4-FFF2-40B4-BE49-F238E27FC236}">
                <a16:creationId xmlns:a16="http://schemas.microsoft.com/office/drawing/2014/main" id="{BE790FEE-C3B0-49A1-9AE1-C279FC9E6F0C}"/>
              </a:ext>
            </a:extLst>
          </p:cNvPr>
          <p:cNvSpPr/>
          <p:nvPr/>
        </p:nvSpPr>
        <p:spPr bwMode="auto">
          <a:xfrm>
            <a:off x="2726191" y="4276436"/>
            <a:ext cx="3240000" cy="440368"/>
          </a:xfrm>
          <a:prstGeom prst="roundRect">
            <a:avLst/>
          </a:prstGeom>
          <a:solidFill>
            <a:srgbClr val="6D237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fontAlgn="base" hangingPunct="0">
              <a:spcBef>
                <a:spcPct val="50000"/>
              </a:spcBef>
              <a:spcAft>
                <a:spcPct val="0"/>
              </a:spcAft>
            </a:pPr>
            <a:r>
              <a:rPr lang="fr-FR" sz="1200" b="1" dirty="0">
                <a:solidFill>
                  <a:srgbClr val="FFFFFF"/>
                </a:solidFill>
                <a:cs typeface="Arial" charset="0"/>
              </a:rPr>
              <a:t>Développement du Phagogramme 2.0</a:t>
            </a:r>
          </a:p>
        </p:txBody>
      </p:sp>
      <p:sp>
        <p:nvSpPr>
          <p:cNvPr id="54" name="Rectangle: Rounded Corners 62">
            <a:extLst>
              <a:ext uri="{FF2B5EF4-FFF2-40B4-BE49-F238E27FC236}">
                <a16:creationId xmlns:a16="http://schemas.microsoft.com/office/drawing/2014/main" id="{25F3179C-1E6C-484B-8417-25D36C764DF5}"/>
              </a:ext>
            </a:extLst>
          </p:cNvPr>
          <p:cNvSpPr/>
          <p:nvPr/>
        </p:nvSpPr>
        <p:spPr bwMode="auto">
          <a:xfrm>
            <a:off x="3504647" y="1399692"/>
            <a:ext cx="3240000" cy="440368"/>
          </a:xfrm>
          <a:prstGeom prst="roundRect">
            <a:avLst/>
          </a:prstGeom>
          <a:solidFill>
            <a:srgbClr val="6D237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eaLnBrk="0" fontAlgn="base" hangingPunct="0">
              <a:spcBef>
                <a:spcPct val="50000"/>
              </a:spcBef>
              <a:spcAft>
                <a:spcPct val="0"/>
              </a:spcAft>
            </a:pPr>
            <a:r>
              <a:rPr lang="fr-FR" sz="1200" b="1">
                <a:solidFill>
                  <a:srgbClr val="FFFFFF"/>
                </a:solidFill>
                <a:cs typeface="Arial" charset="0"/>
              </a:rPr>
              <a:t>Montée en puissance de la production</a:t>
            </a:r>
          </a:p>
        </p:txBody>
      </p:sp>
      <p:sp>
        <p:nvSpPr>
          <p:cNvPr id="62" name="Rectangle: Rounded Corners 62">
            <a:extLst>
              <a:ext uri="{FF2B5EF4-FFF2-40B4-BE49-F238E27FC236}">
                <a16:creationId xmlns:a16="http://schemas.microsoft.com/office/drawing/2014/main" id="{B5A45F41-98BF-4C11-886F-4A7EEA9EF529}"/>
              </a:ext>
            </a:extLst>
          </p:cNvPr>
          <p:cNvSpPr/>
          <p:nvPr/>
        </p:nvSpPr>
        <p:spPr bwMode="auto">
          <a:xfrm>
            <a:off x="1303040" y="4276436"/>
            <a:ext cx="694911" cy="440368"/>
          </a:xfrm>
          <a:prstGeom prst="roundRect">
            <a:avLst/>
          </a:prstGeom>
          <a:solidFill>
            <a:schemeClr val="accent5"/>
          </a:solidFill>
          <a:ln w="6350" cap="flat" cmpd="sng" algn="ctr">
            <a:noFill/>
            <a:prstDash val="solid"/>
            <a:round/>
            <a:headEnd type="none" w="med" len="med"/>
            <a:tailEnd type="none" w="sm" len="sm"/>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50000"/>
              </a:spcBef>
              <a:spcAft>
                <a:spcPct val="0"/>
              </a:spcAft>
            </a:pPr>
            <a:r>
              <a:rPr lang="fr-FR" sz="1200" b="1">
                <a:solidFill>
                  <a:srgbClr val="FFFFFF"/>
                </a:solidFill>
                <a:cs typeface="Arial" charset="0"/>
              </a:rPr>
              <a:t>S1 2021</a:t>
            </a:r>
          </a:p>
        </p:txBody>
      </p:sp>
      <p:sp>
        <p:nvSpPr>
          <p:cNvPr id="63" name="Rectangle: Rounded Corners 62">
            <a:extLst>
              <a:ext uri="{FF2B5EF4-FFF2-40B4-BE49-F238E27FC236}">
                <a16:creationId xmlns:a16="http://schemas.microsoft.com/office/drawing/2014/main" id="{12337E4A-6D1E-447D-BF87-89FE1DA05B7E}"/>
              </a:ext>
            </a:extLst>
          </p:cNvPr>
          <p:cNvSpPr/>
          <p:nvPr/>
        </p:nvSpPr>
        <p:spPr bwMode="auto">
          <a:xfrm>
            <a:off x="1951072" y="2810303"/>
            <a:ext cx="694911" cy="440368"/>
          </a:xfrm>
          <a:prstGeom prst="roundRect">
            <a:avLst/>
          </a:prstGeom>
          <a:solidFill>
            <a:schemeClr val="accent5"/>
          </a:solidFill>
          <a:ln w="6350" cap="flat" cmpd="sng" algn="ctr">
            <a:noFill/>
            <a:prstDash val="solid"/>
            <a:round/>
            <a:headEnd type="none" w="med" len="med"/>
            <a:tailEnd type="none" w="sm" len="sm"/>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50000"/>
              </a:spcBef>
              <a:spcAft>
                <a:spcPct val="0"/>
              </a:spcAft>
            </a:pPr>
            <a:r>
              <a:rPr lang="fr-FR" sz="1200" b="1">
                <a:solidFill>
                  <a:srgbClr val="FFFFFF"/>
                </a:solidFill>
                <a:cs typeface="Arial" charset="0"/>
              </a:rPr>
              <a:t>S2 2021</a:t>
            </a:r>
          </a:p>
        </p:txBody>
      </p:sp>
      <p:sp>
        <p:nvSpPr>
          <p:cNvPr id="64" name="Rectangle: Rounded Corners 62">
            <a:extLst>
              <a:ext uri="{FF2B5EF4-FFF2-40B4-BE49-F238E27FC236}">
                <a16:creationId xmlns:a16="http://schemas.microsoft.com/office/drawing/2014/main" id="{7A044D4E-F36D-47AA-96C0-C6DB3759E166}"/>
              </a:ext>
            </a:extLst>
          </p:cNvPr>
          <p:cNvSpPr/>
          <p:nvPr/>
        </p:nvSpPr>
        <p:spPr bwMode="auto">
          <a:xfrm>
            <a:off x="2535733" y="1395354"/>
            <a:ext cx="694911" cy="440368"/>
          </a:xfrm>
          <a:prstGeom prst="roundRect">
            <a:avLst/>
          </a:prstGeom>
          <a:solidFill>
            <a:schemeClr val="accent5"/>
          </a:solidFill>
          <a:ln w="6350" cap="flat" cmpd="sng" algn="ctr">
            <a:noFill/>
            <a:prstDash val="solid"/>
            <a:round/>
            <a:headEnd type="none" w="med" len="med"/>
            <a:tailEnd type="none" w="sm" len="sm"/>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50000"/>
              </a:spcBef>
              <a:spcAft>
                <a:spcPct val="0"/>
              </a:spcAft>
            </a:pPr>
            <a:r>
              <a:rPr lang="fr-FR" sz="1200" b="1">
                <a:solidFill>
                  <a:srgbClr val="FFFFFF"/>
                </a:solidFill>
                <a:cs typeface="Arial" charset="0"/>
              </a:rPr>
              <a:t>&gt; 2022</a:t>
            </a:r>
          </a:p>
        </p:txBody>
      </p:sp>
      <p:sp>
        <p:nvSpPr>
          <p:cNvPr id="80" name="Forme libre 5">
            <a:extLst>
              <a:ext uri="{FF2B5EF4-FFF2-40B4-BE49-F238E27FC236}">
                <a16:creationId xmlns:a16="http://schemas.microsoft.com/office/drawing/2014/main" id="{C1AF1560-8BD8-4691-9AF9-4F906BA81320}"/>
              </a:ext>
            </a:extLst>
          </p:cNvPr>
          <p:cNvSpPr/>
          <p:nvPr/>
        </p:nvSpPr>
        <p:spPr bwMode="auto">
          <a:xfrm rot="10800000">
            <a:off x="866765" y="3016879"/>
            <a:ext cx="933374" cy="789507"/>
          </a:xfrm>
          <a:custGeom>
            <a:avLst/>
            <a:gdLst>
              <a:gd name="connsiteX0" fmla="*/ 0 w 1267137"/>
              <a:gd name="connsiteY0" fmla="*/ 812799 h 812799"/>
              <a:gd name="connsiteX1" fmla="*/ 211190 w 1267137"/>
              <a:gd name="connsiteY1" fmla="*/ 0 h 812799"/>
              <a:gd name="connsiteX2" fmla="*/ 1055947 w 1267137"/>
              <a:gd name="connsiteY2" fmla="*/ 0 h 812799"/>
              <a:gd name="connsiteX3" fmla="*/ 1267137 w 1267137"/>
              <a:gd name="connsiteY3" fmla="*/ 812799 h 812799"/>
              <a:gd name="connsiteX4" fmla="*/ 0 w 1267137"/>
              <a:gd name="connsiteY4" fmla="*/ 812799 h 812799"/>
              <a:gd name="connsiteX0" fmla="*/ 0 w 1267137"/>
              <a:gd name="connsiteY0" fmla="*/ 838446 h 838446"/>
              <a:gd name="connsiteX1" fmla="*/ 211190 w 1267137"/>
              <a:gd name="connsiteY1" fmla="*/ 25647 h 838446"/>
              <a:gd name="connsiteX2" fmla="*/ 630456 w 1267137"/>
              <a:gd name="connsiteY2" fmla="*/ 0 h 838446"/>
              <a:gd name="connsiteX3" fmla="*/ 1267137 w 1267137"/>
              <a:gd name="connsiteY3" fmla="*/ 838446 h 838446"/>
              <a:gd name="connsiteX4" fmla="*/ 0 w 1267137"/>
              <a:gd name="connsiteY4" fmla="*/ 838446 h 838446"/>
              <a:gd name="connsiteX0" fmla="*/ 0 w 630456"/>
              <a:gd name="connsiteY0" fmla="*/ 838446 h 838446"/>
              <a:gd name="connsiteX1" fmla="*/ 211190 w 630456"/>
              <a:gd name="connsiteY1" fmla="*/ 25647 h 838446"/>
              <a:gd name="connsiteX2" fmla="*/ 630456 w 630456"/>
              <a:gd name="connsiteY2" fmla="*/ 0 h 838446"/>
              <a:gd name="connsiteX3" fmla="*/ 630456 w 630456"/>
              <a:gd name="connsiteY3" fmla="*/ 792088 h 838446"/>
              <a:gd name="connsiteX4" fmla="*/ 0 w 630456"/>
              <a:gd name="connsiteY4" fmla="*/ 838446 h 838446"/>
              <a:gd name="connsiteX0" fmla="*/ 0 w 630456"/>
              <a:gd name="connsiteY0" fmla="*/ 838446 h 841623"/>
              <a:gd name="connsiteX1" fmla="*/ 211190 w 630456"/>
              <a:gd name="connsiteY1" fmla="*/ 25647 h 841623"/>
              <a:gd name="connsiteX2" fmla="*/ 630456 w 630456"/>
              <a:gd name="connsiteY2" fmla="*/ 0 h 841623"/>
              <a:gd name="connsiteX3" fmla="*/ 624106 w 630456"/>
              <a:gd name="connsiteY3" fmla="*/ 841623 h 841623"/>
              <a:gd name="connsiteX4" fmla="*/ 0 w 630456"/>
              <a:gd name="connsiteY4" fmla="*/ 838446 h 841623"/>
              <a:gd name="connsiteX0" fmla="*/ 0 w 630456"/>
              <a:gd name="connsiteY0" fmla="*/ 838446 h 841623"/>
              <a:gd name="connsiteX1" fmla="*/ 211190 w 630456"/>
              <a:gd name="connsiteY1" fmla="*/ 25647 h 841623"/>
              <a:gd name="connsiteX2" fmla="*/ 630456 w 630456"/>
              <a:gd name="connsiteY2" fmla="*/ 0 h 841623"/>
              <a:gd name="connsiteX3" fmla="*/ 620931 w 630456"/>
              <a:gd name="connsiteY3" fmla="*/ 841623 h 841623"/>
              <a:gd name="connsiteX4" fmla="*/ 0 w 630456"/>
              <a:gd name="connsiteY4" fmla="*/ 838446 h 841623"/>
              <a:gd name="connsiteX0" fmla="*/ 0 w 630456"/>
              <a:gd name="connsiteY0" fmla="*/ 860423 h 863600"/>
              <a:gd name="connsiteX1" fmla="*/ 216168 w 630456"/>
              <a:gd name="connsiteY1" fmla="*/ 0 h 863600"/>
              <a:gd name="connsiteX2" fmla="*/ 630456 w 630456"/>
              <a:gd name="connsiteY2" fmla="*/ 21977 h 863600"/>
              <a:gd name="connsiteX3" fmla="*/ 620931 w 630456"/>
              <a:gd name="connsiteY3" fmla="*/ 863600 h 863600"/>
              <a:gd name="connsiteX4" fmla="*/ 0 w 630456"/>
              <a:gd name="connsiteY4" fmla="*/ 860423 h 863600"/>
              <a:gd name="connsiteX0" fmla="*/ 0 w 623048"/>
              <a:gd name="connsiteY0" fmla="*/ 860423 h 863600"/>
              <a:gd name="connsiteX1" fmla="*/ 216168 w 623048"/>
              <a:gd name="connsiteY1" fmla="*/ 0 h 863600"/>
              <a:gd name="connsiteX2" fmla="*/ 620931 w 623048"/>
              <a:gd name="connsiteY2" fmla="*/ 0 h 863600"/>
              <a:gd name="connsiteX3" fmla="*/ 620931 w 623048"/>
              <a:gd name="connsiteY3" fmla="*/ 863600 h 863600"/>
              <a:gd name="connsiteX4" fmla="*/ 0 w 623048"/>
              <a:gd name="connsiteY4" fmla="*/ 860423 h 863600"/>
              <a:gd name="connsiteX0" fmla="*/ 0 w 620787"/>
              <a:gd name="connsiteY0" fmla="*/ 863600 h 863600"/>
              <a:gd name="connsiteX1" fmla="*/ 213907 w 620787"/>
              <a:gd name="connsiteY1" fmla="*/ 0 h 863600"/>
              <a:gd name="connsiteX2" fmla="*/ 618670 w 620787"/>
              <a:gd name="connsiteY2" fmla="*/ 0 h 863600"/>
              <a:gd name="connsiteX3" fmla="*/ 618670 w 620787"/>
              <a:gd name="connsiteY3" fmla="*/ 863600 h 863600"/>
              <a:gd name="connsiteX4" fmla="*/ 0 w 620787"/>
              <a:gd name="connsiteY4" fmla="*/ 863600 h 863600"/>
              <a:gd name="connsiteX0" fmla="*/ 0 w 622904"/>
              <a:gd name="connsiteY0" fmla="*/ 863600 h 863600"/>
              <a:gd name="connsiteX1" fmla="*/ 213907 w 622904"/>
              <a:gd name="connsiteY1" fmla="*/ 0 h 863600"/>
              <a:gd name="connsiteX2" fmla="*/ 618670 w 622904"/>
              <a:gd name="connsiteY2" fmla="*/ 0 h 863600"/>
              <a:gd name="connsiteX3" fmla="*/ 620787 w 622904"/>
              <a:gd name="connsiteY3" fmla="*/ 863600 h 863600"/>
              <a:gd name="connsiteX4" fmla="*/ 0 w 622904"/>
              <a:gd name="connsiteY4" fmla="*/ 863600 h 863600"/>
              <a:gd name="connsiteX0" fmla="*/ 0 w 622903"/>
              <a:gd name="connsiteY0" fmla="*/ 863600 h 863600"/>
              <a:gd name="connsiteX1" fmla="*/ 213907 w 622903"/>
              <a:gd name="connsiteY1" fmla="*/ 0 h 863600"/>
              <a:gd name="connsiteX2" fmla="*/ 618670 w 622903"/>
              <a:gd name="connsiteY2" fmla="*/ 0 h 863600"/>
              <a:gd name="connsiteX3" fmla="*/ 620786 w 622903"/>
              <a:gd name="connsiteY3" fmla="*/ 863600 h 863600"/>
              <a:gd name="connsiteX4" fmla="*/ 0 w 622903"/>
              <a:gd name="connsiteY4" fmla="*/ 863600 h 86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903" h="863600">
                <a:moveTo>
                  <a:pt x="0" y="863600"/>
                </a:moveTo>
                <a:lnTo>
                  <a:pt x="213907" y="0"/>
                </a:lnTo>
                <a:lnTo>
                  <a:pt x="618670" y="0"/>
                </a:lnTo>
                <a:cubicBezTo>
                  <a:pt x="616553" y="280541"/>
                  <a:pt x="622903" y="583059"/>
                  <a:pt x="620786" y="863600"/>
                </a:cubicBezTo>
                <a:lnTo>
                  <a:pt x="0" y="863600"/>
                </a:lnTo>
                <a:close/>
              </a:path>
            </a:pathLst>
          </a:custGeom>
          <a:solidFill>
            <a:schemeClr val="bg1">
              <a:lumMod val="75000"/>
            </a:schemeClr>
          </a:solidFill>
          <a:ln w="6350">
            <a:solidFill>
              <a:schemeClr val="bg1"/>
            </a:solidFill>
          </a:ln>
        </p:spPr>
        <p:style>
          <a:lnRef idx="2">
            <a:schemeClr val="lt1">
              <a:hueOff val="0"/>
              <a:satOff val="0"/>
              <a:lumOff val="0"/>
              <a:alphaOff val="0"/>
            </a:schemeClr>
          </a:lnRef>
          <a:fillRef idx="1">
            <a:schemeClr val="accent1">
              <a:shade val="80000"/>
              <a:hueOff val="153123"/>
              <a:satOff val="-2196"/>
              <a:lumOff val="12807"/>
              <a:alphaOff val="0"/>
            </a:schemeClr>
          </a:fillRef>
          <a:effectRef idx="0">
            <a:schemeClr val="accent1">
              <a:shade val="80000"/>
              <a:hueOff val="153123"/>
              <a:satOff val="-2196"/>
              <a:lumOff val="12807"/>
              <a:alphaOff val="0"/>
            </a:schemeClr>
          </a:effectRef>
          <a:fontRef idx="minor">
            <a:schemeClr val="lt1"/>
          </a:fontRef>
        </p:style>
        <p:txBody>
          <a:bodyPr lIns="236989" tIns="15240" rIns="236989" bIns="15240" spcCol="1270" anchor="ctr"/>
          <a:lstStyle/>
          <a:p>
            <a:pPr algn="ctr" defTabSz="533400">
              <a:lnSpc>
                <a:spcPct val="90000"/>
              </a:lnSpc>
              <a:spcAft>
                <a:spcPct val="35000"/>
              </a:spcAft>
              <a:defRPr/>
            </a:pPr>
            <a:endParaRPr lang="fr-FR" sz="1200">
              <a:latin typeface="Helvetica Light"/>
            </a:endParaRPr>
          </a:p>
        </p:txBody>
      </p:sp>
      <p:sp>
        <p:nvSpPr>
          <p:cNvPr id="81" name="Forme libre 6">
            <a:extLst>
              <a:ext uri="{FF2B5EF4-FFF2-40B4-BE49-F238E27FC236}">
                <a16:creationId xmlns:a16="http://schemas.microsoft.com/office/drawing/2014/main" id="{9276312E-6AD9-424C-A718-DB689AAA167B}"/>
              </a:ext>
            </a:extLst>
          </p:cNvPr>
          <p:cNvSpPr/>
          <p:nvPr/>
        </p:nvSpPr>
        <p:spPr bwMode="auto">
          <a:xfrm rot="10800000">
            <a:off x="866766" y="2199879"/>
            <a:ext cx="1266036" cy="789506"/>
          </a:xfrm>
          <a:custGeom>
            <a:avLst/>
            <a:gdLst>
              <a:gd name="connsiteX0" fmla="*/ 0 w 1689516"/>
              <a:gd name="connsiteY0" fmla="*/ 812799 h 812799"/>
              <a:gd name="connsiteX1" fmla="*/ 211190 w 1689516"/>
              <a:gd name="connsiteY1" fmla="*/ 0 h 812799"/>
              <a:gd name="connsiteX2" fmla="*/ 1478326 w 1689516"/>
              <a:gd name="connsiteY2" fmla="*/ 0 h 812799"/>
              <a:gd name="connsiteX3" fmla="*/ 1689516 w 1689516"/>
              <a:gd name="connsiteY3" fmla="*/ 812799 h 812799"/>
              <a:gd name="connsiteX4" fmla="*/ 0 w 1689516"/>
              <a:gd name="connsiteY4" fmla="*/ 812799 h 812799"/>
              <a:gd name="connsiteX0" fmla="*/ 0 w 1478326"/>
              <a:gd name="connsiteY0" fmla="*/ 812799 h 812799"/>
              <a:gd name="connsiteX1" fmla="*/ 211190 w 1478326"/>
              <a:gd name="connsiteY1" fmla="*/ 0 h 812799"/>
              <a:gd name="connsiteX2" fmla="*/ 1478326 w 1478326"/>
              <a:gd name="connsiteY2" fmla="*/ 0 h 812799"/>
              <a:gd name="connsiteX3" fmla="*/ 871730 w 1478326"/>
              <a:gd name="connsiteY3" fmla="*/ 807863 h 812799"/>
              <a:gd name="connsiteX4" fmla="*/ 0 w 1478326"/>
              <a:gd name="connsiteY4" fmla="*/ 812799 h 812799"/>
              <a:gd name="connsiteX0" fmla="*/ 0 w 871730"/>
              <a:gd name="connsiteY0" fmla="*/ 812799 h 812799"/>
              <a:gd name="connsiteX1" fmla="*/ 211190 w 871730"/>
              <a:gd name="connsiteY1" fmla="*/ 0 h 812799"/>
              <a:gd name="connsiteX2" fmla="*/ 857514 w 871730"/>
              <a:gd name="connsiteY2" fmla="*/ 6102 h 812799"/>
              <a:gd name="connsiteX3" fmla="*/ 871730 w 871730"/>
              <a:gd name="connsiteY3" fmla="*/ 807863 h 812799"/>
              <a:gd name="connsiteX4" fmla="*/ 0 w 871730"/>
              <a:gd name="connsiteY4" fmla="*/ 812799 h 812799"/>
              <a:gd name="connsiteX0" fmla="*/ 0 w 871730"/>
              <a:gd name="connsiteY0" fmla="*/ 811211 h 811211"/>
              <a:gd name="connsiteX1" fmla="*/ 217614 w 871730"/>
              <a:gd name="connsiteY1" fmla="*/ 0 h 811211"/>
              <a:gd name="connsiteX2" fmla="*/ 857514 w 871730"/>
              <a:gd name="connsiteY2" fmla="*/ 4514 h 811211"/>
              <a:gd name="connsiteX3" fmla="*/ 871730 w 871730"/>
              <a:gd name="connsiteY3" fmla="*/ 806275 h 811211"/>
              <a:gd name="connsiteX4" fmla="*/ 0 w 871730"/>
              <a:gd name="connsiteY4" fmla="*/ 811211 h 811211"/>
              <a:gd name="connsiteX0" fmla="*/ 0 w 871730"/>
              <a:gd name="connsiteY0" fmla="*/ 806697 h 806697"/>
              <a:gd name="connsiteX1" fmla="*/ 212132 w 871730"/>
              <a:gd name="connsiteY1" fmla="*/ 1836 h 806697"/>
              <a:gd name="connsiteX2" fmla="*/ 857514 w 871730"/>
              <a:gd name="connsiteY2" fmla="*/ 0 h 806697"/>
              <a:gd name="connsiteX3" fmla="*/ 871730 w 871730"/>
              <a:gd name="connsiteY3" fmla="*/ 801761 h 806697"/>
              <a:gd name="connsiteX4" fmla="*/ 0 w 871730"/>
              <a:gd name="connsiteY4" fmla="*/ 806697 h 806697"/>
              <a:gd name="connsiteX0" fmla="*/ 0 w 857514"/>
              <a:gd name="connsiteY0" fmla="*/ 806697 h 811634"/>
              <a:gd name="connsiteX1" fmla="*/ 212132 w 857514"/>
              <a:gd name="connsiteY1" fmla="*/ 1836 h 811634"/>
              <a:gd name="connsiteX2" fmla="*/ 857514 w 857514"/>
              <a:gd name="connsiteY2" fmla="*/ 0 h 811634"/>
              <a:gd name="connsiteX3" fmla="*/ 841646 w 857514"/>
              <a:gd name="connsiteY3" fmla="*/ 811634 h 811634"/>
              <a:gd name="connsiteX4" fmla="*/ 0 w 857514"/>
              <a:gd name="connsiteY4" fmla="*/ 806697 h 811634"/>
              <a:gd name="connsiteX0" fmla="*/ 0 w 841646"/>
              <a:gd name="connsiteY0" fmla="*/ 804861 h 809798"/>
              <a:gd name="connsiteX1" fmla="*/ 212132 w 841646"/>
              <a:gd name="connsiteY1" fmla="*/ 0 h 809798"/>
              <a:gd name="connsiteX2" fmla="*/ 841646 w 841646"/>
              <a:gd name="connsiteY2" fmla="*/ 17461 h 809798"/>
              <a:gd name="connsiteX3" fmla="*/ 841646 w 841646"/>
              <a:gd name="connsiteY3" fmla="*/ 809798 h 809798"/>
              <a:gd name="connsiteX4" fmla="*/ 0 w 841646"/>
              <a:gd name="connsiteY4" fmla="*/ 804861 h 809798"/>
              <a:gd name="connsiteX0" fmla="*/ 0 w 841646"/>
              <a:gd name="connsiteY0" fmla="*/ 787400 h 792337"/>
              <a:gd name="connsiteX1" fmla="*/ 220859 w 841646"/>
              <a:gd name="connsiteY1" fmla="*/ 0 h 792337"/>
              <a:gd name="connsiteX2" fmla="*/ 841646 w 841646"/>
              <a:gd name="connsiteY2" fmla="*/ 0 h 792337"/>
              <a:gd name="connsiteX3" fmla="*/ 841646 w 841646"/>
              <a:gd name="connsiteY3" fmla="*/ 792337 h 792337"/>
              <a:gd name="connsiteX4" fmla="*/ 0 w 841646"/>
              <a:gd name="connsiteY4" fmla="*/ 787400 h 792337"/>
              <a:gd name="connsiteX0" fmla="*/ 0 w 841646"/>
              <a:gd name="connsiteY0" fmla="*/ 787400 h 792337"/>
              <a:gd name="connsiteX1" fmla="*/ 220859 w 841646"/>
              <a:gd name="connsiteY1" fmla="*/ 0 h 792337"/>
              <a:gd name="connsiteX2" fmla="*/ 841646 w 841646"/>
              <a:gd name="connsiteY2" fmla="*/ 0 h 792337"/>
              <a:gd name="connsiteX3" fmla="*/ 841646 w 841646"/>
              <a:gd name="connsiteY3" fmla="*/ 792337 h 792337"/>
              <a:gd name="connsiteX4" fmla="*/ 0 w 841646"/>
              <a:gd name="connsiteY4" fmla="*/ 787400 h 792337"/>
              <a:gd name="connsiteX0" fmla="*/ 0 w 836811"/>
              <a:gd name="connsiteY0" fmla="*/ 792337 h 792337"/>
              <a:gd name="connsiteX1" fmla="*/ 216024 w 836811"/>
              <a:gd name="connsiteY1" fmla="*/ 0 h 792337"/>
              <a:gd name="connsiteX2" fmla="*/ 836811 w 836811"/>
              <a:gd name="connsiteY2" fmla="*/ 0 h 792337"/>
              <a:gd name="connsiteX3" fmla="*/ 836811 w 836811"/>
              <a:gd name="connsiteY3" fmla="*/ 792337 h 792337"/>
              <a:gd name="connsiteX4" fmla="*/ 0 w 836811"/>
              <a:gd name="connsiteY4" fmla="*/ 792337 h 792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811" h="792337">
                <a:moveTo>
                  <a:pt x="0" y="792337"/>
                </a:moveTo>
                <a:lnTo>
                  <a:pt x="216024" y="0"/>
                </a:lnTo>
                <a:lnTo>
                  <a:pt x="836811" y="0"/>
                </a:lnTo>
                <a:lnTo>
                  <a:pt x="836811" y="792337"/>
                </a:lnTo>
                <a:lnTo>
                  <a:pt x="0" y="792337"/>
                </a:lnTo>
                <a:close/>
              </a:path>
            </a:pathLst>
          </a:custGeom>
          <a:solidFill>
            <a:schemeClr val="bg1">
              <a:lumMod val="85000"/>
            </a:schemeClr>
          </a:solidFill>
          <a:ln w="6350">
            <a:solidFill>
              <a:schemeClr val="bg1"/>
            </a:solidFill>
          </a:ln>
        </p:spPr>
        <p:style>
          <a:lnRef idx="2">
            <a:schemeClr val="lt1">
              <a:hueOff val="0"/>
              <a:satOff val="0"/>
              <a:lumOff val="0"/>
              <a:alphaOff val="0"/>
            </a:schemeClr>
          </a:lnRef>
          <a:fillRef idx="1">
            <a:schemeClr val="accent1">
              <a:shade val="80000"/>
              <a:hueOff val="229684"/>
              <a:satOff val="-3294"/>
              <a:lumOff val="19211"/>
              <a:alphaOff val="0"/>
            </a:schemeClr>
          </a:fillRef>
          <a:effectRef idx="0">
            <a:schemeClr val="accent1">
              <a:shade val="80000"/>
              <a:hueOff val="229684"/>
              <a:satOff val="-3294"/>
              <a:lumOff val="19211"/>
              <a:alphaOff val="0"/>
            </a:schemeClr>
          </a:effectRef>
          <a:fontRef idx="minor">
            <a:schemeClr val="lt1"/>
          </a:fontRef>
        </p:style>
        <p:txBody>
          <a:bodyPr lIns="310906" tIns="15240" rIns="310905" bIns="15240" spcCol="1270" anchor="ctr"/>
          <a:lstStyle/>
          <a:p>
            <a:pPr algn="ctr" defTabSz="533400">
              <a:lnSpc>
                <a:spcPct val="90000"/>
              </a:lnSpc>
              <a:spcAft>
                <a:spcPct val="35000"/>
              </a:spcAft>
              <a:defRPr/>
            </a:pPr>
            <a:endParaRPr lang="fr-FR" sz="1200">
              <a:latin typeface="Helvetica Light"/>
            </a:endParaRPr>
          </a:p>
        </p:txBody>
      </p:sp>
      <p:sp>
        <p:nvSpPr>
          <p:cNvPr id="82" name="Forme libre 7">
            <a:extLst>
              <a:ext uri="{FF2B5EF4-FFF2-40B4-BE49-F238E27FC236}">
                <a16:creationId xmlns:a16="http://schemas.microsoft.com/office/drawing/2014/main" id="{04D28A31-88ED-4A71-8079-B56F7211E83B}"/>
              </a:ext>
            </a:extLst>
          </p:cNvPr>
          <p:cNvSpPr/>
          <p:nvPr/>
        </p:nvSpPr>
        <p:spPr bwMode="auto">
          <a:xfrm rot="10800000">
            <a:off x="878727" y="1395193"/>
            <a:ext cx="1591911" cy="777192"/>
          </a:xfrm>
          <a:custGeom>
            <a:avLst/>
            <a:gdLst>
              <a:gd name="connsiteX0" fmla="*/ 0 w 2111895"/>
              <a:gd name="connsiteY0" fmla="*/ 812799 h 812799"/>
              <a:gd name="connsiteX1" fmla="*/ 211190 w 2111895"/>
              <a:gd name="connsiteY1" fmla="*/ 0 h 812799"/>
              <a:gd name="connsiteX2" fmla="*/ 1900705 w 2111895"/>
              <a:gd name="connsiteY2" fmla="*/ 0 h 812799"/>
              <a:gd name="connsiteX3" fmla="*/ 2111895 w 2111895"/>
              <a:gd name="connsiteY3" fmla="*/ 812799 h 812799"/>
              <a:gd name="connsiteX4" fmla="*/ 0 w 2111895"/>
              <a:gd name="connsiteY4" fmla="*/ 812799 h 812799"/>
              <a:gd name="connsiteX0" fmla="*/ 0 w 2111895"/>
              <a:gd name="connsiteY0" fmla="*/ 812799 h 812799"/>
              <a:gd name="connsiteX1" fmla="*/ 211190 w 2111895"/>
              <a:gd name="connsiteY1" fmla="*/ 0 h 812799"/>
              <a:gd name="connsiteX2" fmla="*/ 1052835 w 2111895"/>
              <a:gd name="connsiteY2" fmla="*/ 4763 h 812799"/>
              <a:gd name="connsiteX3" fmla="*/ 2111895 w 2111895"/>
              <a:gd name="connsiteY3" fmla="*/ 812799 h 812799"/>
              <a:gd name="connsiteX4" fmla="*/ 0 w 2111895"/>
              <a:gd name="connsiteY4" fmla="*/ 812799 h 812799"/>
              <a:gd name="connsiteX0" fmla="*/ 0 w 1052835"/>
              <a:gd name="connsiteY0" fmla="*/ 812799 h 812799"/>
              <a:gd name="connsiteX1" fmla="*/ 211190 w 1052835"/>
              <a:gd name="connsiteY1" fmla="*/ 0 h 812799"/>
              <a:gd name="connsiteX2" fmla="*/ 1052835 w 1052835"/>
              <a:gd name="connsiteY2" fmla="*/ 4763 h 812799"/>
              <a:gd name="connsiteX3" fmla="*/ 1052835 w 1052835"/>
              <a:gd name="connsiteY3" fmla="*/ 797024 h 812799"/>
              <a:gd name="connsiteX4" fmla="*/ 0 w 1052835"/>
              <a:gd name="connsiteY4" fmla="*/ 812799 h 812799"/>
              <a:gd name="connsiteX0" fmla="*/ 0 w 1052835"/>
              <a:gd name="connsiteY0" fmla="*/ 812799 h 812799"/>
              <a:gd name="connsiteX1" fmla="*/ 211190 w 1052835"/>
              <a:gd name="connsiteY1" fmla="*/ 0 h 812799"/>
              <a:gd name="connsiteX2" fmla="*/ 1052835 w 1052835"/>
              <a:gd name="connsiteY2" fmla="*/ 4763 h 812799"/>
              <a:gd name="connsiteX3" fmla="*/ 1051247 w 1052835"/>
              <a:gd name="connsiteY3" fmla="*/ 809724 h 812799"/>
              <a:gd name="connsiteX4" fmla="*/ 0 w 1052835"/>
              <a:gd name="connsiteY4" fmla="*/ 812799 h 812799"/>
              <a:gd name="connsiteX0" fmla="*/ 0 w 1052835"/>
              <a:gd name="connsiteY0" fmla="*/ 812799 h 816074"/>
              <a:gd name="connsiteX1" fmla="*/ 211190 w 1052835"/>
              <a:gd name="connsiteY1" fmla="*/ 0 h 816074"/>
              <a:gd name="connsiteX2" fmla="*/ 1052835 w 1052835"/>
              <a:gd name="connsiteY2" fmla="*/ 4763 h 816074"/>
              <a:gd name="connsiteX3" fmla="*/ 1051247 w 1052835"/>
              <a:gd name="connsiteY3" fmla="*/ 816074 h 816074"/>
              <a:gd name="connsiteX4" fmla="*/ 0 w 1052835"/>
              <a:gd name="connsiteY4" fmla="*/ 812799 h 816074"/>
              <a:gd name="connsiteX0" fmla="*/ 0 w 1049338"/>
              <a:gd name="connsiteY0" fmla="*/ 812799 h 816074"/>
              <a:gd name="connsiteX1" fmla="*/ 207693 w 1049338"/>
              <a:gd name="connsiteY1" fmla="*/ 0 h 816074"/>
              <a:gd name="connsiteX2" fmla="*/ 1049338 w 1049338"/>
              <a:gd name="connsiteY2" fmla="*/ 4763 h 816074"/>
              <a:gd name="connsiteX3" fmla="*/ 1047750 w 1049338"/>
              <a:gd name="connsiteY3" fmla="*/ 816074 h 816074"/>
              <a:gd name="connsiteX4" fmla="*/ 0 w 1049338"/>
              <a:gd name="connsiteY4" fmla="*/ 812799 h 816074"/>
              <a:gd name="connsiteX0" fmla="*/ 0 w 1049866"/>
              <a:gd name="connsiteY0" fmla="*/ 812799 h 815974"/>
              <a:gd name="connsiteX1" fmla="*/ 207693 w 1049866"/>
              <a:gd name="connsiteY1" fmla="*/ 0 h 815974"/>
              <a:gd name="connsiteX2" fmla="*/ 1049338 w 1049866"/>
              <a:gd name="connsiteY2" fmla="*/ 4763 h 815974"/>
              <a:gd name="connsiteX3" fmla="*/ 1049337 w 1049866"/>
              <a:gd name="connsiteY3" fmla="*/ 815974 h 815974"/>
              <a:gd name="connsiteX4" fmla="*/ 0 w 1049866"/>
              <a:gd name="connsiteY4" fmla="*/ 812799 h 815974"/>
              <a:gd name="connsiteX0" fmla="*/ 0 w 1049866"/>
              <a:gd name="connsiteY0" fmla="*/ 812799 h 815855"/>
              <a:gd name="connsiteX1" fmla="*/ 207693 w 1049866"/>
              <a:gd name="connsiteY1" fmla="*/ 0 h 815855"/>
              <a:gd name="connsiteX2" fmla="*/ 1049338 w 1049866"/>
              <a:gd name="connsiteY2" fmla="*/ 4763 h 815855"/>
              <a:gd name="connsiteX3" fmla="*/ 1049337 w 1049866"/>
              <a:gd name="connsiteY3" fmla="*/ 815855 h 815855"/>
              <a:gd name="connsiteX4" fmla="*/ 0 w 1049866"/>
              <a:gd name="connsiteY4" fmla="*/ 812799 h 815855"/>
              <a:gd name="connsiteX0" fmla="*/ 0 w 1053364"/>
              <a:gd name="connsiteY0" fmla="*/ 815856 h 815856"/>
              <a:gd name="connsiteX1" fmla="*/ 211191 w 1053364"/>
              <a:gd name="connsiteY1" fmla="*/ 0 h 815856"/>
              <a:gd name="connsiteX2" fmla="*/ 1052836 w 1053364"/>
              <a:gd name="connsiteY2" fmla="*/ 4763 h 815856"/>
              <a:gd name="connsiteX3" fmla="*/ 1052835 w 1053364"/>
              <a:gd name="connsiteY3" fmla="*/ 815855 h 815856"/>
              <a:gd name="connsiteX4" fmla="*/ 0 w 1053364"/>
              <a:gd name="connsiteY4" fmla="*/ 815856 h 815856"/>
              <a:gd name="connsiteX0" fmla="*/ 0 w 1053364"/>
              <a:gd name="connsiteY0" fmla="*/ 811093 h 811093"/>
              <a:gd name="connsiteX1" fmla="*/ 216024 w 1053364"/>
              <a:gd name="connsiteY1" fmla="*/ 6968 h 811093"/>
              <a:gd name="connsiteX2" fmla="*/ 1052836 w 1053364"/>
              <a:gd name="connsiteY2" fmla="*/ 0 h 811093"/>
              <a:gd name="connsiteX3" fmla="*/ 1052835 w 1053364"/>
              <a:gd name="connsiteY3" fmla="*/ 811092 h 811093"/>
              <a:gd name="connsiteX4" fmla="*/ 0 w 1053364"/>
              <a:gd name="connsiteY4" fmla="*/ 811093 h 811093"/>
              <a:gd name="connsiteX0" fmla="*/ 0 w 1053364"/>
              <a:gd name="connsiteY0" fmla="*/ 804125 h 804125"/>
              <a:gd name="connsiteX1" fmla="*/ 216024 w 1053364"/>
              <a:gd name="connsiteY1" fmla="*/ 0 h 804125"/>
              <a:gd name="connsiteX2" fmla="*/ 1052835 w 1053364"/>
              <a:gd name="connsiteY2" fmla="*/ 0 h 804125"/>
              <a:gd name="connsiteX3" fmla="*/ 1052835 w 1053364"/>
              <a:gd name="connsiteY3" fmla="*/ 804124 h 804125"/>
              <a:gd name="connsiteX4" fmla="*/ 0 w 1053364"/>
              <a:gd name="connsiteY4" fmla="*/ 804125 h 80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364" h="804125">
                <a:moveTo>
                  <a:pt x="0" y="804125"/>
                </a:moveTo>
                <a:lnTo>
                  <a:pt x="216024" y="0"/>
                </a:lnTo>
                <a:lnTo>
                  <a:pt x="1052835" y="0"/>
                </a:lnTo>
                <a:cubicBezTo>
                  <a:pt x="1052306" y="268320"/>
                  <a:pt x="1053364" y="535804"/>
                  <a:pt x="1052835" y="804124"/>
                </a:cubicBezTo>
                <a:lnTo>
                  <a:pt x="0" y="804125"/>
                </a:lnTo>
                <a:close/>
              </a:path>
            </a:pathLst>
          </a:custGeom>
          <a:solidFill>
            <a:schemeClr val="bg1">
              <a:lumMod val="95000"/>
            </a:schemeClr>
          </a:solidFill>
          <a:ln w="6350">
            <a:solidFill>
              <a:schemeClr val="bg1"/>
            </a:solidFill>
          </a:ln>
        </p:spPr>
        <p:style>
          <a:lnRef idx="2">
            <a:schemeClr val="lt1">
              <a:hueOff val="0"/>
              <a:satOff val="0"/>
              <a:lumOff val="0"/>
              <a:alphaOff val="0"/>
            </a:schemeClr>
          </a:lnRef>
          <a:fillRef idx="1">
            <a:schemeClr val="accent1">
              <a:shade val="80000"/>
              <a:hueOff val="306246"/>
              <a:satOff val="-4392"/>
              <a:lumOff val="25615"/>
              <a:alphaOff val="0"/>
            </a:schemeClr>
          </a:fillRef>
          <a:effectRef idx="0">
            <a:schemeClr val="accent1">
              <a:shade val="80000"/>
              <a:hueOff val="306246"/>
              <a:satOff val="-4392"/>
              <a:lumOff val="25615"/>
              <a:alphaOff val="0"/>
            </a:schemeClr>
          </a:effectRef>
          <a:fontRef idx="minor">
            <a:schemeClr val="lt1"/>
          </a:fontRef>
        </p:style>
        <p:txBody>
          <a:bodyPr lIns="384821" tIns="15240" rIns="384822" bIns="15240" spcCol="1270" anchor="ctr"/>
          <a:lstStyle/>
          <a:p>
            <a:pPr algn="ctr" defTabSz="533400">
              <a:lnSpc>
                <a:spcPct val="90000"/>
              </a:lnSpc>
              <a:spcAft>
                <a:spcPct val="35000"/>
              </a:spcAft>
              <a:defRPr/>
            </a:pPr>
            <a:endParaRPr lang="fr-FR" sz="1200">
              <a:latin typeface="Helvetica Light"/>
            </a:endParaRPr>
          </a:p>
        </p:txBody>
      </p:sp>
      <p:sp>
        <p:nvSpPr>
          <p:cNvPr id="83" name="Forme libre 8">
            <a:extLst>
              <a:ext uri="{FF2B5EF4-FFF2-40B4-BE49-F238E27FC236}">
                <a16:creationId xmlns:a16="http://schemas.microsoft.com/office/drawing/2014/main" id="{3BFDADD7-363C-48AE-8834-6DBD71929680}"/>
              </a:ext>
            </a:extLst>
          </p:cNvPr>
          <p:cNvSpPr/>
          <p:nvPr/>
        </p:nvSpPr>
        <p:spPr bwMode="auto">
          <a:xfrm rot="10800000">
            <a:off x="866765" y="3833880"/>
            <a:ext cx="611711" cy="793611"/>
          </a:xfrm>
          <a:custGeom>
            <a:avLst/>
            <a:gdLst>
              <a:gd name="connsiteX0" fmla="*/ 0 w 1267137"/>
              <a:gd name="connsiteY0" fmla="*/ 812799 h 812799"/>
              <a:gd name="connsiteX1" fmla="*/ 211190 w 1267137"/>
              <a:gd name="connsiteY1" fmla="*/ 0 h 812799"/>
              <a:gd name="connsiteX2" fmla="*/ 1055947 w 1267137"/>
              <a:gd name="connsiteY2" fmla="*/ 0 h 812799"/>
              <a:gd name="connsiteX3" fmla="*/ 1267137 w 1267137"/>
              <a:gd name="connsiteY3" fmla="*/ 812799 h 812799"/>
              <a:gd name="connsiteX4" fmla="*/ 0 w 1267137"/>
              <a:gd name="connsiteY4" fmla="*/ 812799 h 812799"/>
              <a:gd name="connsiteX0" fmla="*/ 0 w 1267137"/>
              <a:gd name="connsiteY0" fmla="*/ 838446 h 838446"/>
              <a:gd name="connsiteX1" fmla="*/ 211190 w 1267137"/>
              <a:gd name="connsiteY1" fmla="*/ 25647 h 838446"/>
              <a:gd name="connsiteX2" fmla="*/ 630456 w 1267137"/>
              <a:gd name="connsiteY2" fmla="*/ 0 h 838446"/>
              <a:gd name="connsiteX3" fmla="*/ 1267137 w 1267137"/>
              <a:gd name="connsiteY3" fmla="*/ 838446 h 838446"/>
              <a:gd name="connsiteX4" fmla="*/ 0 w 1267137"/>
              <a:gd name="connsiteY4" fmla="*/ 838446 h 838446"/>
              <a:gd name="connsiteX0" fmla="*/ 0 w 630456"/>
              <a:gd name="connsiteY0" fmla="*/ 838446 h 838446"/>
              <a:gd name="connsiteX1" fmla="*/ 211190 w 630456"/>
              <a:gd name="connsiteY1" fmla="*/ 25647 h 838446"/>
              <a:gd name="connsiteX2" fmla="*/ 630456 w 630456"/>
              <a:gd name="connsiteY2" fmla="*/ 0 h 838446"/>
              <a:gd name="connsiteX3" fmla="*/ 630456 w 630456"/>
              <a:gd name="connsiteY3" fmla="*/ 792088 h 838446"/>
              <a:gd name="connsiteX4" fmla="*/ 0 w 630456"/>
              <a:gd name="connsiteY4" fmla="*/ 838446 h 838446"/>
              <a:gd name="connsiteX0" fmla="*/ 0 w 630456"/>
              <a:gd name="connsiteY0" fmla="*/ 838446 h 841623"/>
              <a:gd name="connsiteX1" fmla="*/ 211190 w 630456"/>
              <a:gd name="connsiteY1" fmla="*/ 25647 h 841623"/>
              <a:gd name="connsiteX2" fmla="*/ 630456 w 630456"/>
              <a:gd name="connsiteY2" fmla="*/ 0 h 841623"/>
              <a:gd name="connsiteX3" fmla="*/ 624106 w 630456"/>
              <a:gd name="connsiteY3" fmla="*/ 841623 h 841623"/>
              <a:gd name="connsiteX4" fmla="*/ 0 w 630456"/>
              <a:gd name="connsiteY4" fmla="*/ 838446 h 841623"/>
              <a:gd name="connsiteX0" fmla="*/ 0 w 630456"/>
              <a:gd name="connsiteY0" fmla="*/ 838446 h 841623"/>
              <a:gd name="connsiteX1" fmla="*/ 211190 w 630456"/>
              <a:gd name="connsiteY1" fmla="*/ 25647 h 841623"/>
              <a:gd name="connsiteX2" fmla="*/ 630456 w 630456"/>
              <a:gd name="connsiteY2" fmla="*/ 0 h 841623"/>
              <a:gd name="connsiteX3" fmla="*/ 620931 w 630456"/>
              <a:gd name="connsiteY3" fmla="*/ 841623 h 841623"/>
              <a:gd name="connsiteX4" fmla="*/ 0 w 630456"/>
              <a:gd name="connsiteY4" fmla="*/ 838446 h 841623"/>
              <a:gd name="connsiteX0" fmla="*/ 0 w 630456"/>
              <a:gd name="connsiteY0" fmla="*/ 860423 h 863600"/>
              <a:gd name="connsiteX1" fmla="*/ 216168 w 630456"/>
              <a:gd name="connsiteY1" fmla="*/ 0 h 863600"/>
              <a:gd name="connsiteX2" fmla="*/ 630456 w 630456"/>
              <a:gd name="connsiteY2" fmla="*/ 21977 h 863600"/>
              <a:gd name="connsiteX3" fmla="*/ 620931 w 630456"/>
              <a:gd name="connsiteY3" fmla="*/ 863600 h 863600"/>
              <a:gd name="connsiteX4" fmla="*/ 0 w 630456"/>
              <a:gd name="connsiteY4" fmla="*/ 860423 h 863600"/>
              <a:gd name="connsiteX0" fmla="*/ 0 w 623048"/>
              <a:gd name="connsiteY0" fmla="*/ 860423 h 863600"/>
              <a:gd name="connsiteX1" fmla="*/ 216168 w 623048"/>
              <a:gd name="connsiteY1" fmla="*/ 0 h 863600"/>
              <a:gd name="connsiteX2" fmla="*/ 620931 w 623048"/>
              <a:gd name="connsiteY2" fmla="*/ 0 h 863600"/>
              <a:gd name="connsiteX3" fmla="*/ 620931 w 623048"/>
              <a:gd name="connsiteY3" fmla="*/ 863600 h 863600"/>
              <a:gd name="connsiteX4" fmla="*/ 0 w 623048"/>
              <a:gd name="connsiteY4" fmla="*/ 860423 h 863600"/>
              <a:gd name="connsiteX0" fmla="*/ 0 w 620787"/>
              <a:gd name="connsiteY0" fmla="*/ 863600 h 863600"/>
              <a:gd name="connsiteX1" fmla="*/ 213907 w 620787"/>
              <a:gd name="connsiteY1" fmla="*/ 0 h 863600"/>
              <a:gd name="connsiteX2" fmla="*/ 618670 w 620787"/>
              <a:gd name="connsiteY2" fmla="*/ 0 h 863600"/>
              <a:gd name="connsiteX3" fmla="*/ 618670 w 620787"/>
              <a:gd name="connsiteY3" fmla="*/ 863600 h 863600"/>
              <a:gd name="connsiteX4" fmla="*/ 0 w 620787"/>
              <a:gd name="connsiteY4" fmla="*/ 863600 h 863600"/>
              <a:gd name="connsiteX0" fmla="*/ 0 w 622904"/>
              <a:gd name="connsiteY0" fmla="*/ 863600 h 863600"/>
              <a:gd name="connsiteX1" fmla="*/ 213907 w 622904"/>
              <a:gd name="connsiteY1" fmla="*/ 0 h 863600"/>
              <a:gd name="connsiteX2" fmla="*/ 618670 w 622904"/>
              <a:gd name="connsiteY2" fmla="*/ 0 h 863600"/>
              <a:gd name="connsiteX3" fmla="*/ 620787 w 622904"/>
              <a:gd name="connsiteY3" fmla="*/ 863600 h 863600"/>
              <a:gd name="connsiteX4" fmla="*/ 0 w 622904"/>
              <a:gd name="connsiteY4" fmla="*/ 863600 h 863600"/>
              <a:gd name="connsiteX0" fmla="*/ 0 w 622903"/>
              <a:gd name="connsiteY0" fmla="*/ 863600 h 863600"/>
              <a:gd name="connsiteX1" fmla="*/ 213907 w 622903"/>
              <a:gd name="connsiteY1" fmla="*/ 0 h 863600"/>
              <a:gd name="connsiteX2" fmla="*/ 618670 w 622903"/>
              <a:gd name="connsiteY2" fmla="*/ 0 h 863600"/>
              <a:gd name="connsiteX3" fmla="*/ 620786 w 622903"/>
              <a:gd name="connsiteY3" fmla="*/ 863600 h 863600"/>
              <a:gd name="connsiteX4" fmla="*/ 0 w 622903"/>
              <a:gd name="connsiteY4" fmla="*/ 863600 h 863600"/>
              <a:gd name="connsiteX0" fmla="*/ 0 w 622903"/>
              <a:gd name="connsiteY0" fmla="*/ 863600 h 863600"/>
              <a:gd name="connsiteX1" fmla="*/ 213907 w 622903"/>
              <a:gd name="connsiteY1" fmla="*/ 0 h 863600"/>
              <a:gd name="connsiteX2" fmla="*/ 403936 w 622903"/>
              <a:gd name="connsiteY2" fmla="*/ 776 h 863600"/>
              <a:gd name="connsiteX3" fmla="*/ 620786 w 622903"/>
              <a:gd name="connsiteY3" fmla="*/ 863600 h 863600"/>
              <a:gd name="connsiteX4" fmla="*/ 0 w 622903"/>
              <a:gd name="connsiteY4" fmla="*/ 863600 h 863600"/>
              <a:gd name="connsiteX0" fmla="*/ 0 w 410550"/>
              <a:gd name="connsiteY0" fmla="*/ 863600 h 863600"/>
              <a:gd name="connsiteX1" fmla="*/ 213907 w 410550"/>
              <a:gd name="connsiteY1" fmla="*/ 0 h 863600"/>
              <a:gd name="connsiteX2" fmla="*/ 403936 w 410550"/>
              <a:gd name="connsiteY2" fmla="*/ 776 h 863600"/>
              <a:gd name="connsiteX3" fmla="*/ 408433 w 410550"/>
              <a:gd name="connsiteY3" fmla="*/ 859460 h 863600"/>
              <a:gd name="connsiteX4" fmla="*/ 0 w 410550"/>
              <a:gd name="connsiteY4" fmla="*/ 863600 h 863600"/>
              <a:gd name="connsiteX0" fmla="*/ 0 w 412667"/>
              <a:gd name="connsiteY0" fmla="*/ 863600 h 868392"/>
              <a:gd name="connsiteX1" fmla="*/ 213907 w 412667"/>
              <a:gd name="connsiteY1" fmla="*/ 0 h 868392"/>
              <a:gd name="connsiteX2" fmla="*/ 403936 w 412667"/>
              <a:gd name="connsiteY2" fmla="*/ 776 h 868392"/>
              <a:gd name="connsiteX3" fmla="*/ 410550 w 412667"/>
              <a:gd name="connsiteY3" fmla="*/ 868392 h 868392"/>
              <a:gd name="connsiteX4" fmla="*/ 0 w 412667"/>
              <a:gd name="connsiteY4" fmla="*/ 863600 h 868392"/>
              <a:gd name="connsiteX0" fmla="*/ 0 w 412667"/>
              <a:gd name="connsiteY0" fmla="*/ 863600 h 868392"/>
              <a:gd name="connsiteX1" fmla="*/ 213907 w 412667"/>
              <a:gd name="connsiteY1" fmla="*/ 0 h 868392"/>
              <a:gd name="connsiteX2" fmla="*/ 403936 w 412667"/>
              <a:gd name="connsiteY2" fmla="*/ 776 h 868392"/>
              <a:gd name="connsiteX3" fmla="*/ 410550 w 412667"/>
              <a:gd name="connsiteY3" fmla="*/ 868392 h 868392"/>
              <a:gd name="connsiteX4" fmla="*/ 0 w 412667"/>
              <a:gd name="connsiteY4" fmla="*/ 863600 h 868392"/>
              <a:gd name="connsiteX0" fmla="*/ 0 w 412667"/>
              <a:gd name="connsiteY0" fmla="*/ 863600 h 868392"/>
              <a:gd name="connsiteX1" fmla="*/ 213907 w 412667"/>
              <a:gd name="connsiteY1" fmla="*/ 0 h 868392"/>
              <a:gd name="connsiteX2" fmla="*/ 410550 w 412667"/>
              <a:gd name="connsiteY2" fmla="*/ 0 h 868392"/>
              <a:gd name="connsiteX3" fmla="*/ 410550 w 412667"/>
              <a:gd name="connsiteY3" fmla="*/ 868392 h 868392"/>
              <a:gd name="connsiteX4" fmla="*/ 0 w 412667"/>
              <a:gd name="connsiteY4" fmla="*/ 863600 h 868392"/>
              <a:gd name="connsiteX0" fmla="*/ 0 w 412667"/>
              <a:gd name="connsiteY0" fmla="*/ 863600 h 863600"/>
              <a:gd name="connsiteX1" fmla="*/ 213907 w 412667"/>
              <a:gd name="connsiteY1" fmla="*/ 0 h 863600"/>
              <a:gd name="connsiteX2" fmla="*/ 410550 w 412667"/>
              <a:gd name="connsiteY2" fmla="*/ 0 h 863600"/>
              <a:gd name="connsiteX3" fmla="*/ 410550 w 412667"/>
              <a:gd name="connsiteY3" fmla="*/ 826144 h 863600"/>
              <a:gd name="connsiteX4" fmla="*/ 0 w 412667"/>
              <a:gd name="connsiteY4" fmla="*/ 863600 h 863600"/>
              <a:gd name="connsiteX0" fmla="*/ 0 w 412667"/>
              <a:gd name="connsiteY0" fmla="*/ 863600 h 868392"/>
              <a:gd name="connsiteX1" fmla="*/ 213907 w 412667"/>
              <a:gd name="connsiteY1" fmla="*/ 0 h 868392"/>
              <a:gd name="connsiteX2" fmla="*/ 410550 w 412667"/>
              <a:gd name="connsiteY2" fmla="*/ 0 h 868392"/>
              <a:gd name="connsiteX3" fmla="*/ 410550 w 412667"/>
              <a:gd name="connsiteY3" fmla="*/ 868392 h 868392"/>
              <a:gd name="connsiteX4" fmla="*/ 0 w 412667"/>
              <a:gd name="connsiteY4" fmla="*/ 863600 h 868392"/>
              <a:gd name="connsiteX0" fmla="*/ 0 w 414784"/>
              <a:gd name="connsiteY0" fmla="*/ 863600 h 863600"/>
              <a:gd name="connsiteX1" fmla="*/ 213907 w 414784"/>
              <a:gd name="connsiteY1" fmla="*/ 0 h 863600"/>
              <a:gd name="connsiteX2" fmla="*/ 410550 w 414784"/>
              <a:gd name="connsiteY2" fmla="*/ 0 h 863600"/>
              <a:gd name="connsiteX3" fmla="*/ 412667 w 414784"/>
              <a:gd name="connsiteY3" fmla="*/ 826144 h 863600"/>
              <a:gd name="connsiteX4" fmla="*/ 0 w 414784"/>
              <a:gd name="connsiteY4" fmla="*/ 863600 h 863600"/>
              <a:gd name="connsiteX0" fmla="*/ 0 w 414783"/>
              <a:gd name="connsiteY0" fmla="*/ 863600 h 868392"/>
              <a:gd name="connsiteX1" fmla="*/ 213907 w 414783"/>
              <a:gd name="connsiteY1" fmla="*/ 0 h 868392"/>
              <a:gd name="connsiteX2" fmla="*/ 410550 w 414783"/>
              <a:gd name="connsiteY2" fmla="*/ 0 h 868392"/>
              <a:gd name="connsiteX3" fmla="*/ 412666 w 414783"/>
              <a:gd name="connsiteY3" fmla="*/ 868392 h 868392"/>
              <a:gd name="connsiteX4" fmla="*/ 0 w 414783"/>
              <a:gd name="connsiteY4" fmla="*/ 863600 h 868392"/>
              <a:gd name="connsiteX0" fmla="*/ 0 w 410266"/>
              <a:gd name="connsiteY0" fmla="*/ 826144 h 868392"/>
              <a:gd name="connsiteX1" fmla="*/ 209390 w 410266"/>
              <a:gd name="connsiteY1" fmla="*/ 0 h 868392"/>
              <a:gd name="connsiteX2" fmla="*/ 406033 w 410266"/>
              <a:gd name="connsiteY2" fmla="*/ 0 h 868392"/>
              <a:gd name="connsiteX3" fmla="*/ 408149 w 410266"/>
              <a:gd name="connsiteY3" fmla="*/ 868392 h 868392"/>
              <a:gd name="connsiteX4" fmla="*/ 0 w 410266"/>
              <a:gd name="connsiteY4" fmla="*/ 826144 h 868392"/>
              <a:gd name="connsiteX0" fmla="*/ 0 w 410266"/>
              <a:gd name="connsiteY0" fmla="*/ 868392 h 868392"/>
              <a:gd name="connsiteX1" fmla="*/ 209390 w 410266"/>
              <a:gd name="connsiteY1" fmla="*/ 0 h 868392"/>
              <a:gd name="connsiteX2" fmla="*/ 406033 w 410266"/>
              <a:gd name="connsiteY2" fmla="*/ 0 h 868392"/>
              <a:gd name="connsiteX3" fmla="*/ 408149 w 410266"/>
              <a:gd name="connsiteY3" fmla="*/ 868392 h 868392"/>
              <a:gd name="connsiteX4" fmla="*/ 0 w 410266"/>
              <a:gd name="connsiteY4" fmla="*/ 868392 h 868392"/>
              <a:gd name="connsiteX0" fmla="*/ 0 w 426152"/>
              <a:gd name="connsiteY0" fmla="*/ 868392 h 868392"/>
              <a:gd name="connsiteX1" fmla="*/ 209390 w 426152"/>
              <a:gd name="connsiteY1" fmla="*/ 0 h 868392"/>
              <a:gd name="connsiteX2" fmla="*/ 426152 w 426152"/>
              <a:gd name="connsiteY2" fmla="*/ 0 h 868392"/>
              <a:gd name="connsiteX3" fmla="*/ 408149 w 426152"/>
              <a:gd name="connsiteY3" fmla="*/ 868392 h 868392"/>
              <a:gd name="connsiteX4" fmla="*/ 0 w 426152"/>
              <a:gd name="connsiteY4" fmla="*/ 868392 h 868392"/>
              <a:gd name="connsiteX0" fmla="*/ 0 w 426153"/>
              <a:gd name="connsiteY0" fmla="*/ 868392 h 868392"/>
              <a:gd name="connsiteX1" fmla="*/ 209390 w 426153"/>
              <a:gd name="connsiteY1" fmla="*/ 0 h 868392"/>
              <a:gd name="connsiteX2" fmla="*/ 426153 w 426153"/>
              <a:gd name="connsiteY2" fmla="*/ 0 h 868392"/>
              <a:gd name="connsiteX3" fmla="*/ 408149 w 426153"/>
              <a:gd name="connsiteY3" fmla="*/ 868392 h 868392"/>
              <a:gd name="connsiteX4" fmla="*/ 0 w 426153"/>
              <a:gd name="connsiteY4" fmla="*/ 868392 h 868392"/>
              <a:gd name="connsiteX0" fmla="*/ 0 w 417804"/>
              <a:gd name="connsiteY0" fmla="*/ 868392 h 868392"/>
              <a:gd name="connsiteX1" fmla="*/ 209390 w 417804"/>
              <a:gd name="connsiteY1" fmla="*/ 0 h 868392"/>
              <a:gd name="connsiteX2" fmla="*/ 417804 w 417804"/>
              <a:gd name="connsiteY2" fmla="*/ 4657 h 868392"/>
              <a:gd name="connsiteX3" fmla="*/ 408149 w 417804"/>
              <a:gd name="connsiteY3" fmla="*/ 868392 h 868392"/>
              <a:gd name="connsiteX4" fmla="*/ 0 w 417804"/>
              <a:gd name="connsiteY4" fmla="*/ 868392 h 868392"/>
              <a:gd name="connsiteX0" fmla="*/ 0 w 412978"/>
              <a:gd name="connsiteY0" fmla="*/ 869013 h 869013"/>
              <a:gd name="connsiteX1" fmla="*/ 209390 w 412978"/>
              <a:gd name="connsiteY1" fmla="*/ 621 h 869013"/>
              <a:gd name="connsiteX2" fmla="*/ 412978 w 412978"/>
              <a:gd name="connsiteY2" fmla="*/ 0 h 869013"/>
              <a:gd name="connsiteX3" fmla="*/ 408149 w 412978"/>
              <a:gd name="connsiteY3" fmla="*/ 869013 h 869013"/>
              <a:gd name="connsiteX4" fmla="*/ 0 w 412978"/>
              <a:gd name="connsiteY4" fmla="*/ 869013 h 86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978" h="869013">
                <a:moveTo>
                  <a:pt x="0" y="869013"/>
                </a:moveTo>
                <a:lnTo>
                  <a:pt x="209390" y="621"/>
                </a:lnTo>
                <a:lnTo>
                  <a:pt x="412978" y="0"/>
                </a:lnTo>
                <a:cubicBezTo>
                  <a:pt x="410861" y="280541"/>
                  <a:pt x="410266" y="588472"/>
                  <a:pt x="408149" y="869013"/>
                </a:cubicBezTo>
                <a:lnTo>
                  <a:pt x="0" y="869013"/>
                </a:lnTo>
                <a:close/>
              </a:path>
            </a:pathLst>
          </a:custGeom>
          <a:solidFill>
            <a:schemeClr val="bg1">
              <a:lumMod val="65000"/>
            </a:schemeClr>
          </a:solidFill>
          <a:ln w="6350">
            <a:solidFill>
              <a:schemeClr val="bg1"/>
            </a:solidFill>
          </a:ln>
        </p:spPr>
        <p:style>
          <a:lnRef idx="2">
            <a:schemeClr val="lt1">
              <a:hueOff val="0"/>
              <a:satOff val="0"/>
              <a:lumOff val="0"/>
              <a:alphaOff val="0"/>
            </a:schemeClr>
          </a:lnRef>
          <a:fillRef idx="1">
            <a:schemeClr val="accent1">
              <a:shade val="80000"/>
              <a:hueOff val="153123"/>
              <a:satOff val="-2196"/>
              <a:lumOff val="12807"/>
              <a:alphaOff val="0"/>
            </a:schemeClr>
          </a:fillRef>
          <a:effectRef idx="0">
            <a:schemeClr val="accent1">
              <a:shade val="80000"/>
              <a:hueOff val="153123"/>
              <a:satOff val="-2196"/>
              <a:lumOff val="12807"/>
              <a:alphaOff val="0"/>
            </a:schemeClr>
          </a:effectRef>
          <a:fontRef idx="minor">
            <a:schemeClr val="lt1"/>
          </a:fontRef>
        </p:style>
        <p:txBody>
          <a:bodyPr lIns="236989" tIns="15240" rIns="236989" bIns="15240" spcCol="1270" anchor="ctr"/>
          <a:lstStyle/>
          <a:p>
            <a:pPr algn="ctr" defTabSz="533400">
              <a:lnSpc>
                <a:spcPct val="90000"/>
              </a:lnSpc>
              <a:spcAft>
                <a:spcPct val="35000"/>
              </a:spcAft>
              <a:defRPr/>
            </a:pPr>
            <a:endParaRPr lang="fr-FR" sz="1200">
              <a:latin typeface="Helvetica Light"/>
            </a:endParaRPr>
          </a:p>
        </p:txBody>
      </p:sp>
      <p:sp>
        <p:nvSpPr>
          <p:cNvPr id="84" name="Triangle rectangle 83">
            <a:extLst>
              <a:ext uri="{FF2B5EF4-FFF2-40B4-BE49-F238E27FC236}">
                <a16:creationId xmlns:a16="http://schemas.microsoft.com/office/drawing/2014/main" id="{C2DCCE24-8EFE-4592-829D-A36EDF9EAF5F}"/>
              </a:ext>
            </a:extLst>
          </p:cNvPr>
          <p:cNvSpPr/>
          <p:nvPr/>
        </p:nvSpPr>
        <p:spPr bwMode="auto">
          <a:xfrm rot="10800000" flipH="1">
            <a:off x="866767" y="4654987"/>
            <a:ext cx="287298" cy="651610"/>
          </a:xfrm>
          <a:prstGeom prst="rtTriangle">
            <a:avLst/>
          </a:prstGeom>
          <a:solidFill>
            <a:schemeClr val="bg1">
              <a:lumMod val="50000"/>
            </a:schemeClr>
          </a:solidFill>
          <a:ln w="6350">
            <a:solidFill>
              <a:schemeClr val="bg1"/>
            </a:solidFill>
          </a:ln>
        </p:spPr>
        <p:style>
          <a:lnRef idx="2">
            <a:schemeClr val="lt1">
              <a:hueOff val="0"/>
              <a:satOff val="0"/>
              <a:lumOff val="0"/>
              <a:alphaOff val="0"/>
            </a:schemeClr>
          </a:lnRef>
          <a:fillRef idx="1">
            <a:schemeClr val="accent1">
              <a:shade val="80000"/>
              <a:hueOff val="153123"/>
              <a:satOff val="-2196"/>
              <a:lumOff val="12807"/>
              <a:alphaOff val="0"/>
            </a:schemeClr>
          </a:fillRef>
          <a:effectRef idx="0">
            <a:schemeClr val="accent1">
              <a:shade val="80000"/>
              <a:hueOff val="153123"/>
              <a:satOff val="-2196"/>
              <a:lumOff val="12807"/>
              <a:alphaOff val="0"/>
            </a:schemeClr>
          </a:effectRef>
          <a:fontRef idx="minor">
            <a:schemeClr val="lt1"/>
          </a:fontRef>
        </p:style>
        <p:txBody>
          <a:bodyPr lIns="236989" tIns="15240" rIns="236989" bIns="15240" spcCol="1270" anchor="ctr"/>
          <a:lstStyle/>
          <a:p>
            <a:pPr algn="ctr" defTabSz="533400">
              <a:lnSpc>
                <a:spcPct val="90000"/>
              </a:lnSpc>
              <a:spcAft>
                <a:spcPct val="35000"/>
              </a:spcAft>
              <a:defRPr/>
            </a:pPr>
            <a:endParaRPr lang="fr-FR" sz="1200">
              <a:latin typeface="Helvetica Light"/>
            </a:endParaRPr>
          </a:p>
        </p:txBody>
      </p:sp>
      <p:sp>
        <p:nvSpPr>
          <p:cNvPr id="85" name="Flèche vers le bas 27">
            <a:extLst>
              <a:ext uri="{FF2B5EF4-FFF2-40B4-BE49-F238E27FC236}">
                <a16:creationId xmlns:a16="http://schemas.microsoft.com/office/drawing/2014/main" id="{C02E2CFE-F5D6-4BD0-8634-CDCCCDE4CDA7}"/>
              </a:ext>
            </a:extLst>
          </p:cNvPr>
          <p:cNvSpPr>
            <a:spLocks noChangeArrowheads="1"/>
          </p:cNvSpPr>
          <p:nvPr/>
        </p:nvSpPr>
        <p:spPr bwMode="auto">
          <a:xfrm rot="10800000">
            <a:off x="646048" y="1199956"/>
            <a:ext cx="294184" cy="4075681"/>
          </a:xfrm>
          <a:prstGeom prst="downArrow">
            <a:avLst>
              <a:gd name="adj1" fmla="val 50000"/>
              <a:gd name="adj2" fmla="val 50034"/>
            </a:avLst>
          </a:prstGeom>
          <a:solidFill>
            <a:schemeClr val="bg2">
              <a:lumMod val="60000"/>
              <a:lumOff val="40000"/>
            </a:schemeClr>
          </a:solidFill>
          <a:ln w="34925">
            <a:noFill/>
            <a:round/>
            <a:headEnd/>
            <a:tailEnd type="triangle" w="med" len="med"/>
          </a:ln>
        </p:spPr>
        <p:txBody>
          <a:bodyPr/>
          <a:lstStyle/>
          <a:p>
            <a:endParaRPr lang="fr-FR" altLang="fr-FR">
              <a:cs typeface="Arial" pitchFamily="34" charset="0"/>
            </a:endParaRPr>
          </a:p>
        </p:txBody>
      </p:sp>
      <p:cxnSp>
        <p:nvCxnSpPr>
          <p:cNvPr id="8" name="Connecteur droit 7">
            <a:extLst>
              <a:ext uri="{FF2B5EF4-FFF2-40B4-BE49-F238E27FC236}">
                <a16:creationId xmlns:a16="http://schemas.microsoft.com/office/drawing/2014/main" id="{980909A6-4C60-4A0E-B6D2-20D2CD0F21BA}"/>
              </a:ext>
            </a:extLst>
          </p:cNvPr>
          <p:cNvCxnSpPr>
            <a:stCxn id="62" idx="3"/>
            <a:endCxn id="50" idx="1"/>
          </p:cNvCxnSpPr>
          <p:nvPr/>
        </p:nvCxnSpPr>
        <p:spPr>
          <a:xfrm>
            <a:off x="1997951" y="4496620"/>
            <a:ext cx="728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Connecteur droit 86">
            <a:extLst>
              <a:ext uri="{FF2B5EF4-FFF2-40B4-BE49-F238E27FC236}">
                <a16:creationId xmlns:a16="http://schemas.microsoft.com/office/drawing/2014/main" id="{A975B4DC-786D-491E-8017-750025C0C3B1}"/>
              </a:ext>
            </a:extLst>
          </p:cNvPr>
          <p:cNvCxnSpPr>
            <a:cxnSpLocks/>
            <a:stCxn id="50" idx="3"/>
            <a:endCxn id="49" idx="1"/>
          </p:cNvCxnSpPr>
          <p:nvPr/>
        </p:nvCxnSpPr>
        <p:spPr>
          <a:xfrm>
            <a:off x="5966191" y="4496620"/>
            <a:ext cx="113971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8" name="Rectangle : coins arrondis 87">
            <a:extLst>
              <a:ext uri="{FF2B5EF4-FFF2-40B4-BE49-F238E27FC236}">
                <a16:creationId xmlns:a16="http://schemas.microsoft.com/office/drawing/2014/main" id="{200071FD-C1EC-4021-9B5C-F7CAF606A200}"/>
              </a:ext>
            </a:extLst>
          </p:cNvPr>
          <p:cNvSpPr/>
          <p:nvPr/>
        </p:nvSpPr>
        <p:spPr bwMode="auto">
          <a:xfrm>
            <a:off x="7105904" y="2695372"/>
            <a:ext cx="4460867" cy="670230"/>
          </a:xfrm>
          <a:prstGeom prst="roundRect">
            <a:avLst/>
          </a:prstGeom>
          <a:noFill/>
          <a:ln w="6350" cap="flat" cmpd="sng" algn="ctr">
            <a:solidFill>
              <a:schemeClr val="tx2"/>
            </a:solid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noAutofit/>
          </a:bodyPr>
          <a:lstStyle/>
          <a:p>
            <a:pPr marL="190499" lvl="2" indent="-187324" eaLnBrk="0" fontAlgn="base" hangingPunct="0">
              <a:lnSpc>
                <a:spcPct val="150000"/>
              </a:lnSpc>
              <a:buClr>
                <a:srgbClr val="6D2371"/>
              </a:buClr>
              <a:buSzPct val="80000"/>
              <a:buFont typeface="Wingdings 2" panose="05020102010507070707" pitchFamily="18" charset="2"/>
              <a:buChar char="Â"/>
            </a:pPr>
            <a:r>
              <a:rPr lang="fr-FR" sz="1200" dirty="0">
                <a:solidFill>
                  <a:srgbClr val="000000"/>
                </a:solidFill>
                <a:cs typeface="Arial" charset="0"/>
              </a:rPr>
              <a:t>France</a:t>
            </a:r>
          </a:p>
          <a:p>
            <a:pPr marL="190499" lvl="2" indent="-187324" eaLnBrk="0" fontAlgn="base" hangingPunct="0">
              <a:lnSpc>
                <a:spcPct val="150000"/>
              </a:lnSpc>
              <a:spcAft>
                <a:spcPct val="80000"/>
              </a:spcAft>
              <a:buClr>
                <a:srgbClr val="6D2371"/>
              </a:buClr>
              <a:buSzPct val="80000"/>
              <a:buFont typeface="Wingdings 2" panose="05020102010507070707" pitchFamily="18" charset="2"/>
              <a:buChar char="Â"/>
            </a:pPr>
            <a:r>
              <a:rPr lang="fr-FR" sz="1200" dirty="0">
                <a:solidFill>
                  <a:srgbClr val="000000"/>
                </a:solidFill>
                <a:cs typeface="Arial" charset="0"/>
              </a:rPr>
              <a:t>Potentiel de 23.500 patients adressables</a:t>
            </a:r>
          </a:p>
        </p:txBody>
      </p:sp>
      <p:cxnSp>
        <p:nvCxnSpPr>
          <p:cNvPr id="89" name="Connecteur droit 88">
            <a:extLst>
              <a:ext uri="{FF2B5EF4-FFF2-40B4-BE49-F238E27FC236}">
                <a16:creationId xmlns:a16="http://schemas.microsoft.com/office/drawing/2014/main" id="{A095F86C-2B1C-40F1-AA6E-A593165C6C72}"/>
              </a:ext>
            </a:extLst>
          </p:cNvPr>
          <p:cNvCxnSpPr>
            <a:cxnSpLocks/>
            <a:stCxn id="43" idx="3"/>
            <a:endCxn id="88" idx="1"/>
          </p:cNvCxnSpPr>
          <p:nvPr/>
        </p:nvCxnSpPr>
        <p:spPr>
          <a:xfrm>
            <a:off x="6470644" y="3030487"/>
            <a:ext cx="6352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0" name="Connecteur droit 89">
            <a:extLst>
              <a:ext uri="{FF2B5EF4-FFF2-40B4-BE49-F238E27FC236}">
                <a16:creationId xmlns:a16="http://schemas.microsoft.com/office/drawing/2014/main" id="{51165F51-FD5F-481A-A37E-0DDF94F4924A}"/>
              </a:ext>
            </a:extLst>
          </p:cNvPr>
          <p:cNvCxnSpPr>
            <a:cxnSpLocks/>
            <a:stCxn id="63" idx="3"/>
            <a:endCxn id="43" idx="1"/>
          </p:cNvCxnSpPr>
          <p:nvPr/>
        </p:nvCxnSpPr>
        <p:spPr>
          <a:xfrm>
            <a:off x="2645983" y="3030487"/>
            <a:ext cx="584661" cy="0"/>
          </a:xfrm>
          <a:prstGeom prst="line">
            <a:avLst/>
          </a:prstGeom>
        </p:spPr>
        <p:style>
          <a:lnRef idx="1">
            <a:schemeClr val="accent1"/>
          </a:lnRef>
          <a:fillRef idx="0">
            <a:schemeClr val="accent1"/>
          </a:fillRef>
          <a:effectRef idx="0">
            <a:schemeClr val="accent1"/>
          </a:effectRef>
          <a:fontRef idx="minor">
            <a:schemeClr val="tx1"/>
          </a:fontRef>
        </p:style>
      </p:cxnSp>
      <p:sp>
        <p:nvSpPr>
          <p:cNvPr id="91" name="Rectangle : coins arrondis 90">
            <a:extLst>
              <a:ext uri="{FF2B5EF4-FFF2-40B4-BE49-F238E27FC236}">
                <a16:creationId xmlns:a16="http://schemas.microsoft.com/office/drawing/2014/main" id="{D58A0B2B-5F63-4CCC-9AB8-023261D102EC}"/>
              </a:ext>
            </a:extLst>
          </p:cNvPr>
          <p:cNvSpPr/>
          <p:nvPr/>
        </p:nvSpPr>
        <p:spPr bwMode="auto">
          <a:xfrm>
            <a:off x="7105904" y="1283936"/>
            <a:ext cx="4460867" cy="670230"/>
          </a:xfrm>
          <a:prstGeom prst="roundRect">
            <a:avLst/>
          </a:prstGeom>
          <a:noFill/>
          <a:ln w="6350" cap="flat" cmpd="sng" algn="ctr">
            <a:solidFill>
              <a:schemeClr val="tx2"/>
            </a:solid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noAutofit/>
          </a:bodyPr>
          <a:lstStyle/>
          <a:p>
            <a:pPr marL="190499" lvl="2" indent="-187324" eaLnBrk="0" fontAlgn="base" hangingPunct="0">
              <a:lnSpc>
                <a:spcPct val="150000"/>
              </a:lnSpc>
              <a:buClr>
                <a:srgbClr val="6D2371"/>
              </a:buClr>
              <a:buSzPct val="80000"/>
              <a:buFont typeface="Wingdings 2" panose="05020102010507070707" pitchFamily="18" charset="2"/>
              <a:buChar char="Â"/>
            </a:pPr>
            <a:r>
              <a:rPr lang="fr-FR" sz="1200">
                <a:solidFill>
                  <a:srgbClr val="000000"/>
                </a:solidFill>
                <a:cs typeface="Arial" charset="0"/>
              </a:rPr>
              <a:t>Scale-up de la production GMP à grande échelle</a:t>
            </a:r>
          </a:p>
          <a:p>
            <a:pPr marL="190499" lvl="2" indent="-187324" eaLnBrk="0" fontAlgn="base" hangingPunct="0">
              <a:lnSpc>
                <a:spcPct val="150000"/>
              </a:lnSpc>
              <a:buClr>
                <a:srgbClr val="6D2371"/>
              </a:buClr>
              <a:buSzPct val="80000"/>
              <a:buFont typeface="Wingdings 2" panose="05020102010507070707" pitchFamily="18" charset="2"/>
              <a:buChar char="Â"/>
            </a:pPr>
            <a:r>
              <a:rPr lang="fr-FR" sz="1200">
                <a:solidFill>
                  <a:srgbClr val="000000"/>
                </a:solidFill>
                <a:cs typeface="Arial" charset="0"/>
              </a:rPr>
              <a:t>Anticipation d’expansion à l’international</a:t>
            </a:r>
          </a:p>
        </p:txBody>
      </p:sp>
      <p:cxnSp>
        <p:nvCxnSpPr>
          <p:cNvPr id="92" name="Connecteur droit 91">
            <a:extLst>
              <a:ext uri="{FF2B5EF4-FFF2-40B4-BE49-F238E27FC236}">
                <a16:creationId xmlns:a16="http://schemas.microsoft.com/office/drawing/2014/main" id="{359C111A-A777-47F0-B93B-564F3F34ADF2}"/>
              </a:ext>
            </a:extLst>
          </p:cNvPr>
          <p:cNvCxnSpPr>
            <a:cxnSpLocks/>
            <a:stCxn id="64" idx="3"/>
            <a:endCxn id="54" idx="1"/>
          </p:cNvCxnSpPr>
          <p:nvPr/>
        </p:nvCxnSpPr>
        <p:spPr>
          <a:xfrm>
            <a:off x="3230644" y="1615538"/>
            <a:ext cx="274003" cy="4338"/>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Connecteur droit 92">
            <a:extLst>
              <a:ext uri="{FF2B5EF4-FFF2-40B4-BE49-F238E27FC236}">
                <a16:creationId xmlns:a16="http://schemas.microsoft.com/office/drawing/2014/main" id="{477DA386-1455-4B44-98E4-F2CC468AD929}"/>
              </a:ext>
            </a:extLst>
          </p:cNvPr>
          <p:cNvCxnSpPr>
            <a:cxnSpLocks/>
            <a:stCxn id="54" idx="3"/>
            <a:endCxn id="91" idx="1"/>
          </p:cNvCxnSpPr>
          <p:nvPr/>
        </p:nvCxnSpPr>
        <p:spPr>
          <a:xfrm flipV="1">
            <a:off x="6744647" y="1619051"/>
            <a:ext cx="361257" cy="82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96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7836DFA0-023D-488C-A88E-47C9F593CB60}"/>
              </a:ext>
            </a:extLst>
          </p:cNvPr>
          <p:cNvPicPr>
            <a:picLocks noChangeAspect="1"/>
          </p:cNvPicPr>
          <p:nvPr/>
        </p:nvPicPr>
        <p:blipFill rotWithShape="1">
          <a:blip r:embed="rId2"/>
          <a:srcRect l="28656" r="26564"/>
          <a:stretch/>
        </p:blipFill>
        <p:spPr>
          <a:xfrm>
            <a:off x="0" y="0"/>
            <a:ext cx="4608214" cy="6863255"/>
          </a:xfrm>
          <a:prstGeom prst="rect">
            <a:avLst/>
          </a:prstGeom>
        </p:spPr>
      </p:pic>
      <p:sp>
        <p:nvSpPr>
          <p:cNvPr id="10" name="Rectangle 9">
            <a:extLst>
              <a:ext uri="{FF2B5EF4-FFF2-40B4-BE49-F238E27FC236}">
                <a16:creationId xmlns:a16="http://schemas.microsoft.com/office/drawing/2014/main" id="{8D720A7A-A354-438F-8D93-22A2797B0991}"/>
              </a:ext>
            </a:extLst>
          </p:cNvPr>
          <p:cNvSpPr/>
          <p:nvPr/>
        </p:nvSpPr>
        <p:spPr>
          <a:xfrm>
            <a:off x="4608214" y="0"/>
            <a:ext cx="7583786" cy="6873487"/>
          </a:xfrm>
          <a:prstGeom prst="rect">
            <a:avLst/>
          </a:prstGeom>
          <a:solidFill>
            <a:srgbClr val="6D23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GB" sz="1633" dirty="0">
              <a:solidFill>
                <a:schemeClr val="bg1"/>
              </a:solidFill>
              <a:latin typeface="Arial" panose="020B0604020202020204" pitchFamily="34" charset="0"/>
              <a:cs typeface="Arial" panose="020B0604020202020204" pitchFamily="34" charset="0"/>
            </a:endParaRPr>
          </a:p>
        </p:txBody>
      </p:sp>
      <p:sp>
        <p:nvSpPr>
          <p:cNvPr id="12" name="Espace réservé du texte 2">
            <a:extLst>
              <a:ext uri="{FF2B5EF4-FFF2-40B4-BE49-F238E27FC236}">
                <a16:creationId xmlns:a16="http://schemas.microsoft.com/office/drawing/2014/main" id="{BAF35C87-590C-4BC2-8D26-B7B9750631EA}"/>
              </a:ext>
            </a:extLst>
          </p:cNvPr>
          <p:cNvSpPr txBox="1">
            <a:spLocks/>
          </p:cNvSpPr>
          <p:nvPr/>
        </p:nvSpPr>
        <p:spPr>
          <a:xfrm>
            <a:off x="4450050" y="107034"/>
            <a:ext cx="760962" cy="830997"/>
          </a:xfrm>
          <a:prstGeom prst="rect">
            <a:avLst/>
          </a:prstGeom>
        </p:spPr>
        <p:txBody>
          <a:bodyPr vert="horz" lIns="0" tIns="45720" rIns="0" bIns="45720" rtlCol="0">
            <a:noAutofit/>
          </a:bodyPr>
          <a:lstStyle>
            <a:lvl1pPr marL="0" indent="0" algn="l" rtl="0" eaLnBrk="1" fontAlgn="base" hangingPunct="1">
              <a:spcBef>
                <a:spcPts val="400"/>
              </a:spcBef>
              <a:spcAft>
                <a:spcPct val="0"/>
              </a:spcAft>
              <a:defRPr lang="en-US" sz="1200" b="1" kern="1200" dirty="0" smtClean="0">
                <a:solidFill>
                  <a:schemeClr val="tx1"/>
                </a:solidFill>
                <a:latin typeface="+mn-lt"/>
                <a:ea typeface="+mn-ea"/>
                <a:cs typeface="Arial" panose="020B0604020202020204" pitchFamily="34" charset="0"/>
              </a:defRPr>
            </a:lvl1pPr>
            <a:lvl2pPr marL="1588" indent="-1588" algn="l" rtl="0" eaLnBrk="1" fontAlgn="base" hangingPunct="1">
              <a:spcBef>
                <a:spcPts val="400"/>
              </a:spcBef>
              <a:spcAft>
                <a:spcPct val="0"/>
              </a:spcAft>
              <a:defRPr lang="en-US" sz="1100" b="0" kern="1200" dirty="0" smtClean="0">
                <a:solidFill>
                  <a:schemeClr val="tx1"/>
                </a:solidFill>
                <a:latin typeface="+mn-lt"/>
                <a:ea typeface="+mn-ea"/>
                <a:cs typeface="Arial" panose="020B0604020202020204" pitchFamily="34" charset="0"/>
              </a:defRPr>
            </a:lvl2pPr>
            <a:lvl3pPr marL="190499" indent="-187324" algn="l" rtl="0" eaLnBrk="1" fontAlgn="base" hangingPunct="1">
              <a:spcBef>
                <a:spcPts val="400"/>
              </a:spcBef>
              <a:spcAft>
                <a:spcPct val="0"/>
              </a:spcAft>
              <a:buSzPct val="75000"/>
              <a:buFont typeface="Wingdings" pitchFamily="2" charset="2"/>
              <a:buChar char=""/>
              <a:defRPr lang="en-US" sz="1100" b="0" kern="1200" dirty="0" smtClean="0">
                <a:solidFill>
                  <a:schemeClr val="tx1"/>
                </a:solidFill>
                <a:latin typeface="+mn-lt"/>
                <a:ea typeface="+mn-ea"/>
                <a:cs typeface="Arial" panose="020B0604020202020204" pitchFamily="34" charset="0"/>
              </a:defRPr>
            </a:lvl3pPr>
            <a:lvl4pPr marL="380998" indent="-188912" algn="l" rtl="0" eaLnBrk="1" fontAlgn="base" hangingPunct="1">
              <a:spcBef>
                <a:spcPts val="400"/>
              </a:spcBef>
              <a:spcAft>
                <a:spcPct val="0"/>
              </a:spcAft>
              <a:buChar char="–"/>
              <a:defRPr lang="en-US" sz="1100" b="0" kern="1200" dirty="0" smtClean="0">
                <a:solidFill>
                  <a:schemeClr val="tx1"/>
                </a:solidFill>
                <a:latin typeface="+mn-lt"/>
                <a:ea typeface="+mn-ea"/>
                <a:cs typeface="Arial" panose="020B0604020202020204" pitchFamily="34" charset="0"/>
              </a:defRPr>
            </a:lvl4pPr>
            <a:lvl5pPr marL="571497" indent="-188912" algn="l" rtl="0" eaLnBrk="1" fontAlgn="base" hangingPunct="1">
              <a:spcBef>
                <a:spcPts val="400"/>
              </a:spcBef>
              <a:spcAft>
                <a:spcPct val="0"/>
              </a:spcAft>
              <a:buChar char="–"/>
              <a:defRPr lang="en-US" sz="1100" b="0" kern="1200" baseline="0" dirty="0" smtClean="0">
                <a:solidFill>
                  <a:schemeClr val="tx1"/>
                </a:solidFill>
                <a:latin typeface="+mn-lt"/>
                <a:ea typeface="+mn-ea"/>
                <a:cs typeface="Arial" panose="020B0604020202020204" pitchFamily="34" charset="0"/>
              </a:defRPr>
            </a:lvl5pPr>
            <a:lvl6pPr marL="571497" indent="-188912" algn="l" rtl="0" eaLnBrk="1" fontAlgn="base" hangingPunct="1">
              <a:spcBef>
                <a:spcPts val="400"/>
              </a:spcBef>
              <a:spcAft>
                <a:spcPct val="0"/>
              </a:spcAft>
              <a:buChar char="–"/>
              <a:defRPr sz="1100" baseline="0">
                <a:solidFill>
                  <a:schemeClr val="tx1"/>
                </a:solidFill>
                <a:latin typeface="+mn-lt"/>
                <a:ea typeface="ＭＳ Ｐゴシック" pitchFamily="-112" charset="-128"/>
              </a:defRPr>
            </a:lvl6pPr>
            <a:lvl7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7pPr>
            <a:lvl8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8pPr>
            <a:lvl9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600" b="0" i="1" u="none" strike="noStrike" kern="1200" cap="none" spc="0" normalizeH="0" baseline="0" dirty="0">
                <a:ln>
                  <a:noFill/>
                </a:ln>
                <a:solidFill>
                  <a:schemeClr val="bg1"/>
                </a:solidFill>
                <a:effectLst/>
                <a:uLnTx/>
                <a:uFillTx/>
                <a:ea typeface="+mn-ea"/>
                <a:cs typeface="Times New Roman" panose="02020603050405020304" pitchFamily="18" charset="0"/>
              </a:rPr>
              <a:t>“</a:t>
            </a:r>
            <a:r>
              <a:rPr kumimoji="0" lang="fr-FR" sz="16600" b="0" i="1" u="none" strike="noStrike" kern="1200" cap="none" spc="0" normalizeH="0" baseline="0" noProof="0" dirty="0">
                <a:ln>
                  <a:noFill/>
                </a:ln>
                <a:solidFill>
                  <a:schemeClr val="bg1"/>
                </a:solidFill>
                <a:effectLst/>
                <a:uLnTx/>
                <a:uFillTx/>
                <a:ea typeface="+mn-ea"/>
                <a:cs typeface="Times New Roman" panose="02020603050405020304" pitchFamily="18" charset="0"/>
              </a:rPr>
              <a:t> </a:t>
            </a:r>
            <a:endParaRPr kumimoji="0" lang="fr-FR" sz="3200" b="0" i="0" u="none" strike="noStrike" kern="1200" cap="none" spc="0" normalizeH="0" baseline="0" noProof="0" dirty="0">
              <a:ln>
                <a:noFill/>
              </a:ln>
              <a:solidFill>
                <a:schemeClr val="bg1"/>
              </a:solidFill>
              <a:effectLst/>
              <a:uLnTx/>
              <a:uFillTx/>
              <a:latin typeface="Arial"/>
              <a:ea typeface="+mn-ea"/>
              <a:cs typeface="Arial" charset="0"/>
            </a:endParaRPr>
          </a:p>
        </p:txBody>
      </p:sp>
      <p:sp>
        <p:nvSpPr>
          <p:cNvPr id="14" name="Espace réservé du texte 2">
            <a:extLst>
              <a:ext uri="{FF2B5EF4-FFF2-40B4-BE49-F238E27FC236}">
                <a16:creationId xmlns:a16="http://schemas.microsoft.com/office/drawing/2014/main" id="{07A94491-EA91-4E5E-AC4A-7F6750F17A1B}"/>
              </a:ext>
            </a:extLst>
          </p:cNvPr>
          <p:cNvSpPr txBox="1">
            <a:spLocks/>
          </p:cNvSpPr>
          <p:nvPr/>
        </p:nvSpPr>
        <p:spPr>
          <a:xfrm>
            <a:off x="5211012" y="1288222"/>
            <a:ext cx="6378190" cy="3319712"/>
          </a:xfrm>
          <a:prstGeom prst="rect">
            <a:avLst/>
          </a:prstGeom>
        </p:spPr>
        <p:txBody>
          <a:bodyPr vert="horz" lIns="0" tIns="45720" rIns="0" bIns="45720" rtlCol="0">
            <a:noAutofit/>
          </a:bodyPr>
          <a:lstStyle>
            <a:lvl1pPr marL="0" indent="0" algn="l" rtl="0" eaLnBrk="1" fontAlgn="base" hangingPunct="1">
              <a:spcBef>
                <a:spcPts val="400"/>
              </a:spcBef>
              <a:spcAft>
                <a:spcPct val="0"/>
              </a:spcAft>
              <a:defRPr lang="en-US" sz="1200" b="1" kern="1200" dirty="0" smtClean="0">
                <a:solidFill>
                  <a:schemeClr val="tx1"/>
                </a:solidFill>
                <a:latin typeface="+mn-lt"/>
                <a:ea typeface="+mn-ea"/>
                <a:cs typeface="Arial" panose="020B0604020202020204" pitchFamily="34" charset="0"/>
              </a:defRPr>
            </a:lvl1pPr>
            <a:lvl2pPr marL="1588" indent="-1588" algn="l" rtl="0" eaLnBrk="1" fontAlgn="base" hangingPunct="1">
              <a:spcBef>
                <a:spcPts val="400"/>
              </a:spcBef>
              <a:spcAft>
                <a:spcPct val="0"/>
              </a:spcAft>
              <a:defRPr lang="en-US" sz="1100" b="0" kern="1200" dirty="0" smtClean="0">
                <a:solidFill>
                  <a:schemeClr val="tx1"/>
                </a:solidFill>
                <a:latin typeface="+mn-lt"/>
                <a:ea typeface="+mn-ea"/>
                <a:cs typeface="Arial" panose="020B0604020202020204" pitchFamily="34" charset="0"/>
              </a:defRPr>
            </a:lvl2pPr>
            <a:lvl3pPr marL="190499" indent="-187324" algn="l" rtl="0" eaLnBrk="1" fontAlgn="base" hangingPunct="1">
              <a:spcBef>
                <a:spcPts val="400"/>
              </a:spcBef>
              <a:spcAft>
                <a:spcPct val="0"/>
              </a:spcAft>
              <a:buSzPct val="75000"/>
              <a:buFont typeface="Wingdings" pitchFamily="2" charset="2"/>
              <a:buChar char=""/>
              <a:defRPr lang="en-US" sz="1100" b="0" kern="1200" dirty="0" smtClean="0">
                <a:solidFill>
                  <a:schemeClr val="tx1"/>
                </a:solidFill>
                <a:latin typeface="+mn-lt"/>
                <a:ea typeface="+mn-ea"/>
                <a:cs typeface="Arial" panose="020B0604020202020204" pitchFamily="34" charset="0"/>
              </a:defRPr>
            </a:lvl3pPr>
            <a:lvl4pPr marL="380998" indent="-188912" algn="l" rtl="0" eaLnBrk="1" fontAlgn="base" hangingPunct="1">
              <a:spcBef>
                <a:spcPts val="400"/>
              </a:spcBef>
              <a:spcAft>
                <a:spcPct val="0"/>
              </a:spcAft>
              <a:buChar char="–"/>
              <a:defRPr lang="en-US" sz="1100" b="0" kern="1200" dirty="0" smtClean="0">
                <a:solidFill>
                  <a:schemeClr val="tx1"/>
                </a:solidFill>
                <a:latin typeface="+mn-lt"/>
                <a:ea typeface="+mn-ea"/>
                <a:cs typeface="Arial" panose="020B0604020202020204" pitchFamily="34" charset="0"/>
              </a:defRPr>
            </a:lvl4pPr>
            <a:lvl5pPr marL="571497" indent="-188912" algn="l" rtl="0" eaLnBrk="1" fontAlgn="base" hangingPunct="1">
              <a:spcBef>
                <a:spcPts val="400"/>
              </a:spcBef>
              <a:spcAft>
                <a:spcPct val="0"/>
              </a:spcAft>
              <a:buChar char="–"/>
              <a:defRPr lang="en-US" sz="1100" b="0" kern="1200" baseline="0" dirty="0" smtClean="0">
                <a:solidFill>
                  <a:schemeClr val="tx1"/>
                </a:solidFill>
                <a:latin typeface="+mn-lt"/>
                <a:ea typeface="+mn-ea"/>
                <a:cs typeface="Arial" panose="020B0604020202020204" pitchFamily="34" charset="0"/>
              </a:defRPr>
            </a:lvl5pPr>
            <a:lvl6pPr marL="571497" indent="-188912" algn="l" rtl="0" eaLnBrk="1" fontAlgn="base" hangingPunct="1">
              <a:spcBef>
                <a:spcPts val="400"/>
              </a:spcBef>
              <a:spcAft>
                <a:spcPct val="0"/>
              </a:spcAft>
              <a:buChar char="–"/>
              <a:defRPr sz="1100" baseline="0">
                <a:solidFill>
                  <a:schemeClr val="tx1"/>
                </a:solidFill>
                <a:latin typeface="+mn-lt"/>
                <a:ea typeface="ＭＳ Ｐゴシック" pitchFamily="-112" charset="-128"/>
              </a:defRPr>
            </a:lvl6pPr>
            <a:lvl7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7pPr>
            <a:lvl8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8pPr>
            <a:lvl9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chemeClr val="bg1"/>
                </a:solidFill>
                <a:effectLst/>
                <a:uLnTx/>
                <a:uFillTx/>
                <a:latin typeface="Arial" panose="020B0604020202020204" pitchFamily="34" charset="0"/>
              </a:rPr>
              <a:t>The time may come when penicillin can be bought by anyone in the shops. There is the danger that the ignorant man may easily under-dose himself and by exposing his microbes to non-lethal quantities of the drug make them resistant</a:t>
            </a:r>
            <a:r>
              <a:rPr kumimoji="0" lang="en-GB" sz="2400" b="0" i="1" u="none" strike="noStrike" kern="1200" cap="none" spc="0" normalizeH="0" baseline="0" noProof="0" dirty="0">
                <a:ln>
                  <a:noFill/>
                </a:ln>
                <a:solidFill>
                  <a:schemeClr val="bg1"/>
                </a:solidFill>
                <a:effectLst/>
                <a:uLnTx/>
                <a:uFillTx/>
                <a:latin typeface="Arial" panose="020B0604020202020204" pitchFamily="34" charset="0"/>
              </a:rPr>
              <a:t>.</a:t>
            </a:r>
            <a:endParaRPr kumimoji="0" lang="fr-FR" sz="2400" i="0" u="none" strike="noStrike" kern="1200" cap="none" spc="0" normalizeH="0" baseline="0" noProof="0" dirty="0">
              <a:ln>
                <a:noFill/>
              </a:ln>
              <a:solidFill>
                <a:schemeClr val="bg1"/>
              </a:solidFill>
              <a:effectLst/>
              <a:uLnTx/>
              <a:uFillTx/>
              <a:latin typeface="Arial" panose="020B0604020202020204" pitchFamily="34" charset="0"/>
            </a:endParaRPr>
          </a:p>
          <a:p>
            <a:pPr marL="0" marR="0" lvl="0" indent="0" defTabSz="914400" rtl="0" eaLnBrk="1" fontAlgn="base" latinLnBrk="0" hangingPunct="1">
              <a:lnSpc>
                <a:spcPct val="100000"/>
              </a:lnSpc>
              <a:spcBef>
                <a:spcPts val="3000"/>
              </a:spcBef>
              <a:spcAft>
                <a:spcPct val="0"/>
              </a:spcAft>
              <a:buClrTx/>
              <a:buSzTx/>
              <a:buFontTx/>
              <a:buNone/>
              <a:tabLst/>
              <a:defRPr/>
            </a:pPr>
            <a:r>
              <a:rPr kumimoji="0" lang="fr-FR" sz="1800" i="0" u="none" strike="noStrike" kern="1200" cap="none" spc="0" normalizeH="0" baseline="0" noProof="0" dirty="0">
                <a:ln>
                  <a:noFill/>
                </a:ln>
                <a:solidFill>
                  <a:schemeClr val="bg1"/>
                </a:solidFill>
                <a:effectLst/>
                <a:uLnTx/>
                <a:uFillTx/>
                <a:latin typeface="Arial" panose="020B0604020202020204" pitchFamily="34" charset="0"/>
              </a:rPr>
              <a:t>Sir Alexander Fleming</a:t>
            </a:r>
            <a:r>
              <a:rPr kumimoji="0" lang="fr-FR" sz="1800" b="0" i="0" u="none" strike="noStrike" kern="1200" cap="none" spc="0" normalizeH="0" baseline="0" noProof="0" dirty="0">
                <a:ln>
                  <a:noFill/>
                </a:ln>
                <a:solidFill>
                  <a:schemeClr val="bg1"/>
                </a:solidFill>
                <a:effectLst/>
                <a:uLnTx/>
                <a:uFillTx/>
                <a:latin typeface="Arial" panose="020B0604020202020204" pitchFamily="34" charset="0"/>
              </a:rPr>
              <a:t>, </a:t>
            </a:r>
          </a:p>
          <a:p>
            <a:pPr marL="0" marR="0" lvl="0" indent="0" defTabSz="914400" rtl="0" eaLnBrk="1" fontAlgn="base" latinLnBrk="0" hangingPunct="1">
              <a:lnSpc>
                <a:spcPct val="100000"/>
              </a:lnSpc>
              <a:spcBef>
                <a:spcPct val="0"/>
              </a:spcBef>
              <a:spcAft>
                <a:spcPct val="0"/>
              </a:spcAft>
              <a:buClrTx/>
              <a:buSzTx/>
              <a:buFontTx/>
              <a:buNone/>
              <a:tabLst/>
              <a:defRPr/>
            </a:pPr>
            <a:r>
              <a:rPr lang="fr-FR" sz="1800" b="0" i="1" dirty="0">
                <a:solidFill>
                  <a:schemeClr val="bg1"/>
                </a:solidFill>
                <a:latin typeface="Arial" panose="020B0604020202020204" pitchFamily="34" charset="0"/>
              </a:rPr>
              <a:t>I</a:t>
            </a:r>
            <a:r>
              <a:rPr kumimoji="0" lang="fr-FR" sz="1800" b="0" i="1" u="none" strike="noStrike" kern="1200" cap="none" spc="0" normalizeH="0" baseline="0" noProof="0" dirty="0" err="1">
                <a:ln>
                  <a:noFill/>
                </a:ln>
                <a:solidFill>
                  <a:schemeClr val="bg1"/>
                </a:solidFill>
                <a:effectLst/>
                <a:uLnTx/>
                <a:uFillTx/>
                <a:latin typeface="Arial" panose="020B0604020202020204" pitchFamily="34" charset="0"/>
              </a:rPr>
              <a:t>nventeur</a:t>
            </a:r>
            <a:r>
              <a:rPr kumimoji="0" lang="fr-FR" sz="1800" b="0" i="1" u="none" strike="noStrike" kern="1200" cap="none" spc="0" normalizeH="0" baseline="0" noProof="0" dirty="0">
                <a:ln>
                  <a:noFill/>
                </a:ln>
                <a:solidFill>
                  <a:schemeClr val="bg1"/>
                </a:solidFill>
                <a:effectLst/>
                <a:uLnTx/>
                <a:uFillTx/>
                <a:latin typeface="Arial" panose="020B0604020202020204" pitchFamily="34" charset="0"/>
              </a:rPr>
              <a:t> de la pénicilline</a:t>
            </a:r>
            <a:r>
              <a:rPr lang="fr-FR" sz="1800" b="0" dirty="0">
                <a:solidFill>
                  <a:schemeClr val="bg1"/>
                </a:solidFill>
                <a:latin typeface="Arial" panose="020B0604020202020204" pitchFamily="34" charset="0"/>
              </a:rPr>
              <a:t> </a:t>
            </a:r>
          </a:p>
          <a:p>
            <a:pPr marL="0" marR="0" lvl="0" indent="0" defTabSz="914400" rtl="0" eaLnBrk="1" fontAlgn="base" latinLnBrk="0" hangingPunct="1">
              <a:lnSpc>
                <a:spcPct val="100000"/>
              </a:lnSpc>
              <a:spcBef>
                <a:spcPct val="0"/>
              </a:spcBef>
              <a:spcAft>
                <a:spcPct val="0"/>
              </a:spcAft>
              <a:buClrTx/>
              <a:buSzTx/>
              <a:buFontTx/>
              <a:buNone/>
              <a:tabLst/>
              <a:defRPr/>
            </a:pPr>
            <a:r>
              <a:rPr lang="fr-FR" sz="1800" b="0" dirty="0">
                <a:solidFill>
                  <a:schemeClr val="bg1"/>
                </a:solidFill>
                <a:latin typeface="Arial" panose="020B0604020202020204" pitchFamily="34" charset="0"/>
              </a:rPr>
              <a:t>D</a:t>
            </a:r>
            <a:r>
              <a:rPr kumimoji="0" lang="fr-FR" sz="1800" b="0" i="0" u="none" strike="noStrike" kern="1200" cap="none" spc="0" normalizeH="0" baseline="0" noProof="0" dirty="0" err="1">
                <a:ln>
                  <a:noFill/>
                </a:ln>
                <a:solidFill>
                  <a:schemeClr val="bg1"/>
                </a:solidFill>
                <a:effectLst/>
                <a:uLnTx/>
                <a:uFillTx/>
                <a:latin typeface="Arial" panose="020B0604020202020204" pitchFamily="34" charset="0"/>
              </a:rPr>
              <a:t>iscours</a:t>
            </a:r>
            <a:r>
              <a:rPr lang="fr-FR" sz="1800" b="0" dirty="0">
                <a:solidFill>
                  <a:schemeClr val="bg1"/>
                </a:solidFill>
                <a:latin typeface="Arial" panose="020B0604020202020204" pitchFamily="34" charset="0"/>
              </a:rPr>
              <a:t> P</a:t>
            </a:r>
            <a:r>
              <a:rPr kumimoji="0" lang="fr-FR" sz="1800" b="0" i="0" u="none" strike="noStrike" kern="1200" cap="none" spc="0" normalizeH="0" baseline="0" noProof="0" dirty="0" err="1">
                <a:ln>
                  <a:noFill/>
                </a:ln>
                <a:solidFill>
                  <a:schemeClr val="bg1"/>
                </a:solidFill>
                <a:effectLst/>
                <a:uLnTx/>
                <a:uFillTx/>
                <a:latin typeface="Arial" panose="020B0604020202020204" pitchFamily="34" charset="0"/>
              </a:rPr>
              <a:t>rix</a:t>
            </a:r>
            <a:r>
              <a:rPr kumimoji="0" lang="fr-FR" sz="1800" b="0" i="0" u="none" strike="noStrike" kern="1200" cap="none" spc="0" normalizeH="0" baseline="0" noProof="0" dirty="0">
                <a:ln>
                  <a:noFill/>
                </a:ln>
                <a:solidFill>
                  <a:schemeClr val="bg1"/>
                </a:solidFill>
                <a:effectLst/>
                <a:uLnTx/>
                <a:uFillTx/>
                <a:latin typeface="Arial" panose="020B0604020202020204" pitchFamily="34" charset="0"/>
              </a:rPr>
              <a:t> Nobel</a:t>
            </a:r>
            <a:endParaRPr kumimoji="0" lang="fr-FR" sz="2000" b="0" i="0" u="none" strike="noStrike" kern="1200" cap="none" spc="0" normalizeH="0" baseline="0" noProof="0" dirty="0">
              <a:ln>
                <a:noFill/>
              </a:ln>
              <a:solidFill>
                <a:schemeClr val="bg1"/>
              </a:solidFill>
              <a:effectLst/>
              <a:uLnTx/>
              <a:uFillTx/>
              <a:latin typeface="Arial" panose="020B0604020202020204" pitchFamily="34" charset="0"/>
            </a:endParaRPr>
          </a:p>
        </p:txBody>
      </p:sp>
      <p:sp>
        <p:nvSpPr>
          <p:cNvPr id="13" name="Rectangle : coins arrondis 12">
            <a:extLst>
              <a:ext uri="{FF2B5EF4-FFF2-40B4-BE49-F238E27FC236}">
                <a16:creationId xmlns:a16="http://schemas.microsoft.com/office/drawing/2014/main" id="{D8ED5B08-4AD7-4695-8B14-2DE98022E11C}"/>
              </a:ext>
            </a:extLst>
          </p:cNvPr>
          <p:cNvSpPr/>
          <p:nvPr/>
        </p:nvSpPr>
        <p:spPr>
          <a:xfrm>
            <a:off x="9572235" y="298943"/>
            <a:ext cx="1704456" cy="597325"/>
          </a:xfrm>
          <a:prstGeom prst="roundRect">
            <a:avLst>
              <a:gd name="adj" fmla="val 50000"/>
            </a:avLst>
          </a:prstGeom>
          <a:noFill/>
        </p:spPr>
        <p:txBody>
          <a:bodyPr wrap="square" lIns="36000" tIns="36000" rIns="36000" bIns="36000" anchor="ctr" anchorCtr="0">
            <a:noAutofit/>
          </a:bodyPr>
          <a:lstStyle/>
          <a:p>
            <a:pPr algn="ctr"/>
            <a:r>
              <a:rPr lang="fr-FR" sz="4800" b="1" dirty="0">
                <a:solidFill>
                  <a:schemeClr val="bg1"/>
                </a:solidFill>
                <a:latin typeface="+mj-lt"/>
              </a:rPr>
              <a:t>1945</a:t>
            </a:r>
          </a:p>
        </p:txBody>
      </p:sp>
      <p:grpSp>
        <p:nvGrpSpPr>
          <p:cNvPr id="6" name="Groupe 5">
            <a:extLst>
              <a:ext uri="{FF2B5EF4-FFF2-40B4-BE49-F238E27FC236}">
                <a16:creationId xmlns:a16="http://schemas.microsoft.com/office/drawing/2014/main" id="{BB2D8C15-4F11-45CA-8A37-5E56144C18B9}"/>
              </a:ext>
            </a:extLst>
          </p:cNvPr>
          <p:cNvGrpSpPr/>
          <p:nvPr/>
        </p:nvGrpSpPr>
        <p:grpSpPr>
          <a:xfrm>
            <a:off x="6928034" y="4945198"/>
            <a:ext cx="4348657" cy="1628863"/>
            <a:chOff x="6890361" y="4609653"/>
            <a:chExt cx="4863217" cy="1750072"/>
          </a:xfrm>
        </p:grpSpPr>
        <p:pic>
          <p:nvPicPr>
            <p:cNvPr id="15" name="Image 14">
              <a:extLst>
                <a:ext uri="{FF2B5EF4-FFF2-40B4-BE49-F238E27FC236}">
                  <a16:creationId xmlns:a16="http://schemas.microsoft.com/office/drawing/2014/main" id="{3CACFD07-F606-4811-9590-B61007C29488}"/>
                </a:ext>
              </a:extLst>
            </p:cNvPr>
            <p:cNvPicPr>
              <a:picLocks noChangeAspect="1"/>
            </p:cNvPicPr>
            <p:nvPr/>
          </p:nvPicPr>
          <p:blipFill>
            <a:blip r:embed="rId3">
              <a:lum bright="70000" contrast="-70000"/>
            </a:blip>
            <a:stretch>
              <a:fillRect/>
            </a:stretch>
          </p:blipFill>
          <p:spPr>
            <a:xfrm>
              <a:off x="6890361" y="5431160"/>
              <a:ext cx="830997" cy="830997"/>
            </a:xfrm>
            <a:prstGeom prst="rect">
              <a:avLst/>
            </a:prstGeom>
          </p:spPr>
        </p:pic>
        <p:pic>
          <p:nvPicPr>
            <p:cNvPr id="18" name="Image 17">
              <a:extLst>
                <a:ext uri="{FF2B5EF4-FFF2-40B4-BE49-F238E27FC236}">
                  <a16:creationId xmlns:a16="http://schemas.microsoft.com/office/drawing/2014/main" id="{CCD58054-8D29-4468-A067-F197A17CBDBA}"/>
                </a:ext>
              </a:extLst>
            </p:cNvPr>
            <p:cNvPicPr>
              <a:picLocks noChangeAspect="1"/>
            </p:cNvPicPr>
            <p:nvPr/>
          </p:nvPicPr>
          <p:blipFill>
            <a:blip r:embed="rId3">
              <a:lum bright="70000" contrast="-70000"/>
            </a:blip>
            <a:stretch>
              <a:fillRect/>
            </a:stretch>
          </p:blipFill>
          <p:spPr>
            <a:xfrm rot="9042988">
              <a:off x="8265142" y="4858753"/>
              <a:ext cx="1194579" cy="1194579"/>
            </a:xfrm>
            <a:prstGeom prst="rect">
              <a:avLst/>
            </a:prstGeom>
          </p:spPr>
        </p:pic>
        <p:pic>
          <p:nvPicPr>
            <p:cNvPr id="19" name="Image 18">
              <a:extLst>
                <a:ext uri="{FF2B5EF4-FFF2-40B4-BE49-F238E27FC236}">
                  <a16:creationId xmlns:a16="http://schemas.microsoft.com/office/drawing/2014/main" id="{15C88341-3C33-45FF-9375-9B785B216172}"/>
                </a:ext>
              </a:extLst>
            </p:cNvPr>
            <p:cNvPicPr>
              <a:picLocks noChangeAspect="1"/>
            </p:cNvPicPr>
            <p:nvPr/>
          </p:nvPicPr>
          <p:blipFill>
            <a:blip r:embed="rId3">
              <a:lum bright="70000" contrast="-70000"/>
            </a:blip>
            <a:stretch>
              <a:fillRect/>
            </a:stretch>
          </p:blipFill>
          <p:spPr>
            <a:xfrm rot="16200000">
              <a:off x="10003506" y="4609653"/>
              <a:ext cx="1750072" cy="1750072"/>
            </a:xfrm>
            <a:prstGeom prst="rect">
              <a:avLst/>
            </a:prstGeom>
          </p:spPr>
        </p:pic>
      </p:grpSp>
    </p:spTree>
    <p:extLst>
      <p:ext uri="{BB962C8B-B14F-4D97-AF65-F5344CB8AC3E}">
        <p14:creationId xmlns:p14="http://schemas.microsoft.com/office/powerpoint/2010/main" val="319013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84D627-7F21-4902-9250-E042879DE7F2}"/>
              </a:ext>
            </a:extLst>
          </p:cNvPr>
          <p:cNvSpPr>
            <a:spLocks noGrp="1"/>
          </p:cNvSpPr>
          <p:nvPr>
            <p:ph type="title"/>
          </p:nvPr>
        </p:nvSpPr>
        <p:spPr/>
        <p:txBody>
          <a:bodyPr/>
          <a:lstStyle/>
          <a:p>
            <a:r>
              <a:rPr lang="fr-FR" dirty="0"/>
              <a:t>Antibiorésistance, un enjeu de </a:t>
            </a:r>
            <a:r>
              <a:rPr lang="fr-FR" dirty="0">
                <a:solidFill>
                  <a:schemeClr val="tx2"/>
                </a:solidFill>
              </a:rPr>
              <a:t>santé publique critique</a:t>
            </a:r>
            <a:r>
              <a:rPr lang="fr-FR" dirty="0"/>
              <a:t> et </a:t>
            </a:r>
            <a:r>
              <a:rPr lang="fr-FR" dirty="0">
                <a:solidFill>
                  <a:schemeClr val="tx2"/>
                </a:solidFill>
              </a:rPr>
              <a:t>planétaire</a:t>
            </a:r>
            <a:endParaRPr lang="en-GB" dirty="0">
              <a:solidFill>
                <a:schemeClr val="tx2"/>
              </a:solidFill>
            </a:endParaRPr>
          </a:p>
        </p:txBody>
      </p:sp>
      <p:sp>
        <p:nvSpPr>
          <p:cNvPr id="8" name="Espace réservé du texte 7">
            <a:extLst>
              <a:ext uri="{FF2B5EF4-FFF2-40B4-BE49-F238E27FC236}">
                <a16:creationId xmlns:a16="http://schemas.microsoft.com/office/drawing/2014/main" id="{4F6A9367-296D-497D-8FB3-56EBA9B5B039}"/>
              </a:ext>
            </a:extLst>
          </p:cNvPr>
          <p:cNvSpPr>
            <a:spLocks noGrp="1"/>
          </p:cNvSpPr>
          <p:nvPr>
            <p:ph type="body" sz="quarter" idx="16"/>
          </p:nvPr>
        </p:nvSpPr>
        <p:spPr/>
        <p:txBody>
          <a:bodyPr/>
          <a:lstStyle/>
          <a:p>
            <a:r>
              <a:rPr lang="fr-FR" dirty="0"/>
              <a:t>Nécessité absolue d’adresser l’antibiorésistance avec une réponse efficace</a:t>
            </a:r>
          </a:p>
        </p:txBody>
      </p:sp>
      <p:sp>
        <p:nvSpPr>
          <p:cNvPr id="49" name="Triangle rectangle 5">
            <a:extLst>
              <a:ext uri="{FF2B5EF4-FFF2-40B4-BE49-F238E27FC236}">
                <a16:creationId xmlns:a16="http://schemas.microsoft.com/office/drawing/2014/main" id="{AFC9A53A-8AF9-4FB5-BAAA-377E4682CB10}"/>
              </a:ext>
            </a:extLst>
          </p:cNvPr>
          <p:cNvSpPr/>
          <p:nvPr/>
        </p:nvSpPr>
        <p:spPr bwMode="auto">
          <a:xfrm flipH="1">
            <a:off x="1047671" y="1802711"/>
            <a:ext cx="9710271" cy="3408705"/>
          </a:xfrm>
          <a:custGeom>
            <a:avLst/>
            <a:gdLst>
              <a:gd name="connsiteX0" fmla="*/ 0 w 6723221"/>
              <a:gd name="connsiteY0" fmla="*/ 3016587 h 3016587"/>
              <a:gd name="connsiteX1" fmla="*/ 0 w 6723221"/>
              <a:gd name="connsiteY1" fmla="*/ 0 h 3016587"/>
              <a:gd name="connsiteX2" fmla="*/ 6723221 w 6723221"/>
              <a:gd name="connsiteY2" fmla="*/ 3016587 h 3016587"/>
              <a:gd name="connsiteX3" fmla="*/ 0 w 6723221"/>
              <a:gd name="connsiteY3" fmla="*/ 3016587 h 3016587"/>
              <a:gd name="connsiteX0" fmla="*/ 0 w 6723221"/>
              <a:gd name="connsiteY0" fmla="*/ 3016587 h 3016587"/>
              <a:gd name="connsiteX1" fmla="*/ 0 w 6723221"/>
              <a:gd name="connsiteY1" fmla="*/ 0 h 3016587"/>
              <a:gd name="connsiteX2" fmla="*/ 3259243 w 6723221"/>
              <a:gd name="connsiteY2" fmla="*/ 1700352 h 3016587"/>
              <a:gd name="connsiteX3" fmla="*/ 6723221 w 6723221"/>
              <a:gd name="connsiteY3" fmla="*/ 3016587 h 3016587"/>
              <a:gd name="connsiteX4" fmla="*/ 0 w 6723221"/>
              <a:gd name="connsiteY4" fmla="*/ 3016587 h 3016587"/>
              <a:gd name="connsiteX0" fmla="*/ 0 w 6723221"/>
              <a:gd name="connsiteY0" fmla="*/ 3016587 h 3016587"/>
              <a:gd name="connsiteX1" fmla="*/ 0 w 6723221"/>
              <a:gd name="connsiteY1" fmla="*/ 0 h 3016587"/>
              <a:gd name="connsiteX2" fmla="*/ 3259243 w 6723221"/>
              <a:gd name="connsiteY2" fmla="*/ 1700352 h 3016587"/>
              <a:gd name="connsiteX3" fmla="*/ 5567877 w 6723221"/>
              <a:gd name="connsiteY3" fmla="*/ 2696233 h 3016587"/>
              <a:gd name="connsiteX4" fmla="*/ 6723221 w 6723221"/>
              <a:gd name="connsiteY4" fmla="*/ 3016587 h 3016587"/>
              <a:gd name="connsiteX5" fmla="*/ 0 w 6723221"/>
              <a:gd name="connsiteY5" fmla="*/ 3016587 h 3016587"/>
              <a:gd name="connsiteX0" fmla="*/ 0 w 6723221"/>
              <a:gd name="connsiteY0" fmla="*/ 3125137 h 3125137"/>
              <a:gd name="connsiteX1" fmla="*/ 0 w 6723221"/>
              <a:gd name="connsiteY1" fmla="*/ 108550 h 3125137"/>
              <a:gd name="connsiteX2" fmla="*/ 995877 w 6723221"/>
              <a:gd name="connsiteY2" fmla="*/ 813021 h 3125137"/>
              <a:gd name="connsiteX3" fmla="*/ 3259243 w 6723221"/>
              <a:gd name="connsiteY3" fmla="*/ 1808902 h 3125137"/>
              <a:gd name="connsiteX4" fmla="*/ 5567877 w 6723221"/>
              <a:gd name="connsiteY4" fmla="*/ 2804783 h 3125137"/>
              <a:gd name="connsiteX5" fmla="*/ 6723221 w 6723221"/>
              <a:gd name="connsiteY5" fmla="*/ 3125137 h 3125137"/>
              <a:gd name="connsiteX6" fmla="*/ 0 w 6723221"/>
              <a:gd name="connsiteY6" fmla="*/ 3125137 h 3125137"/>
              <a:gd name="connsiteX0" fmla="*/ 0 w 6723221"/>
              <a:gd name="connsiteY0" fmla="*/ 3125137 h 3125137"/>
              <a:gd name="connsiteX1" fmla="*/ 0 w 6723221"/>
              <a:gd name="connsiteY1" fmla="*/ 108550 h 3125137"/>
              <a:gd name="connsiteX2" fmla="*/ 995877 w 6723221"/>
              <a:gd name="connsiteY2" fmla="*/ 813021 h 3125137"/>
              <a:gd name="connsiteX3" fmla="*/ 3259243 w 6723221"/>
              <a:gd name="connsiteY3" fmla="*/ 1808902 h 3125137"/>
              <a:gd name="connsiteX4" fmla="*/ 5359647 w 6723221"/>
              <a:gd name="connsiteY4" fmla="*/ 2696142 h 3125137"/>
              <a:gd name="connsiteX5" fmla="*/ 6723221 w 6723221"/>
              <a:gd name="connsiteY5" fmla="*/ 3125137 h 3125137"/>
              <a:gd name="connsiteX6" fmla="*/ 0 w 6723221"/>
              <a:gd name="connsiteY6" fmla="*/ 3125137 h 3125137"/>
              <a:gd name="connsiteX0" fmla="*/ 0 w 6723221"/>
              <a:gd name="connsiteY0" fmla="*/ 3125137 h 3125137"/>
              <a:gd name="connsiteX1" fmla="*/ 0 w 6723221"/>
              <a:gd name="connsiteY1" fmla="*/ 108550 h 3125137"/>
              <a:gd name="connsiteX2" fmla="*/ 995877 w 6723221"/>
              <a:gd name="connsiteY2" fmla="*/ 813021 h 3125137"/>
              <a:gd name="connsiteX3" fmla="*/ 3087227 w 6723221"/>
              <a:gd name="connsiteY3" fmla="*/ 1872276 h 3125137"/>
              <a:gd name="connsiteX4" fmla="*/ 5359647 w 6723221"/>
              <a:gd name="connsiteY4" fmla="*/ 2696142 h 3125137"/>
              <a:gd name="connsiteX5" fmla="*/ 6723221 w 6723221"/>
              <a:gd name="connsiteY5" fmla="*/ 3125137 h 3125137"/>
              <a:gd name="connsiteX6" fmla="*/ 0 w 6723221"/>
              <a:gd name="connsiteY6" fmla="*/ 3125137 h 3125137"/>
              <a:gd name="connsiteX0" fmla="*/ 0 w 6723221"/>
              <a:gd name="connsiteY0" fmla="*/ 3016587 h 3016587"/>
              <a:gd name="connsiteX1" fmla="*/ 0 w 6723221"/>
              <a:gd name="connsiteY1" fmla="*/ 0 h 3016587"/>
              <a:gd name="connsiteX2" fmla="*/ 995877 w 6723221"/>
              <a:gd name="connsiteY2" fmla="*/ 704471 h 3016587"/>
              <a:gd name="connsiteX3" fmla="*/ 3087227 w 6723221"/>
              <a:gd name="connsiteY3" fmla="*/ 1763726 h 3016587"/>
              <a:gd name="connsiteX4" fmla="*/ 5359647 w 6723221"/>
              <a:gd name="connsiteY4" fmla="*/ 2587592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13572 w 6723221"/>
              <a:gd name="connsiteY2" fmla="*/ 921755 h 3016587"/>
              <a:gd name="connsiteX3" fmla="*/ 3087227 w 6723221"/>
              <a:gd name="connsiteY3" fmla="*/ 1763726 h 3016587"/>
              <a:gd name="connsiteX4" fmla="*/ 5359647 w 6723221"/>
              <a:gd name="connsiteY4" fmla="*/ 2587592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13572 w 6723221"/>
              <a:gd name="connsiteY2" fmla="*/ 921755 h 3016587"/>
              <a:gd name="connsiteX3" fmla="*/ 3060067 w 6723221"/>
              <a:gd name="connsiteY3" fmla="*/ 1818047 h 3016587"/>
              <a:gd name="connsiteX4" fmla="*/ 5359647 w 6723221"/>
              <a:gd name="connsiteY4" fmla="*/ 2587592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13572 w 6723221"/>
              <a:gd name="connsiteY2" fmla="*/ 921755 h 3016587"/>
              <a:gd name="connsiteX3" fmla="*/ 3060067 w 6723221"/>
              <a:gd name="connsiteY3" fmla="*/ 1818047 h 3016587"/>
              <a:gd name="connsiteX4" fmla="*/ 5359647 w 6723221"/>
              <a:gd name="connsiteY4" fmla="*/ 2587592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13572 w 6723221"/>
              <a:gd name="connsiteY2" fmla="*/ 921755 h 3016587"/>
              <a:gd name="connsiteX3" fmla="*/ 3060067 w 6723221"/>
              <a:gd name="connsiteY3" fmla="*/ 1818047 h 3016587"/>
              <a:gd name="connsiteX4" fmla="*/ 5359647 w 6723221"/>
              <a:gd name="connsiteY4" fmla="*/ 2587592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13572 w 6723221"/>
              <a:gd name="connsiteY2" fmla="*/ 921755 h 3016587"/>
              <a:gd name="connsiteX3" fmla="*/ 3060067 w 6723221"/>
              <a:gd name="connsiteY3" fmla="*/ 1818047 h 3016587"/>
              <a:gd name="connsiteX4" fmla="*/ 5115204 w 6723221"/>
              <a:gd name="connsiteY4" fmla="*/ 2602015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13572 w 6723221"/>
              <a:gd name="connsiteY2" fmla="*/ 921755 h 3016587"/>
              <a:gd name="connsiteX3" fmla="*/ 3060067 w 6723221"/>
              <a:gd name="connsiteY3" fmla="*/ 1818047 h 3016587"/>
              <a:gd name="connsiteX4" fmla="*/ 5115204 w 6723221"/>
              <a:gd name="connsiteY4" fmla="*/ 2602015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13572 w 6723221"/>
              <a:gd name="connsiteY2" fmla="*/ 921755 h 3016587"/>
              <a:gd name="connsiteX3" fmla="*/ 3060067 w 6723221"/>
              <a:gd name="connsiteY3" fmla="*/ 1818047 h 3016587"/>
              <a:gd name="connsiteX4" fmla="*/ 5115204 w 6723221"/>
              <a:gd name="connsiteY4" fmla="*/ 2602015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13572 w 6723221"/>
              <a:gd name="connsiteY2" fmla="*/ 921755 h 3016587"/>
              <a:gd name="connsiteX3" fmla="*/ 3060067 w 6723221"/>
              <a:gd name="connsiteY3" fmla="*/ 1818047 h 3016587"/>
              <a:gd name="connsiteX4" fmla="*/ 5115204 w 6723221"/>
              <a:gd name="connsiteY4" fmla="*/ 2551534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13572 w 6723221"/>
              <a:gd name="connsiteY2" fmla="*/ 921755 h 3016587"/>
              <a:gd name="connsiteX3" fmla="*/ 3017373 w 6723221"/>
              <a:gd name="connsiteY3" fmla="*/ 1885557 h 3016587"/>
              <a:gd name="connsiteX4" fmla="*/ 5115204 w 6723221"/>
              <a:gd name="connsiteY4" fmla="*/ 2551534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13572 w 6723221"/>
              <a:gd name="connsiteY2" fmla="*/ 921755 h 3016587"/>
              <a:gd name="connsiteX3" fmla="*/ 3017373 w 6723221"/>
              <a:gd name="connsiteY3" fmla="*/ 1885557 h 3016587"/>
              <a:gd name="connsiteX4" fmla="*/ 5090808 w 6723221"/>
              <a:gd name="connsiteY4" fmla="*/ 2585289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13572 w 6723221"/>
              <a:gd name="connsiteY2" fmla="*/ 921755 h 3016587"/>
              <a:gd name="connsiteX3" fmla="*/ 3017373 w 6723221"/>
              <a:gd name="connsiteY3" fmla="*/ 1885557 h 3016587"/>
              <a:gd name="connsiteX4" fmla="*/ 5090808 w 6723221"/>
              <a:gd name="connsiteY4" fmla="*/ 2585289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13572 w 6723221"/>
              <a:gd name="connsiteY2" fmla="*/ 921755 h 3016587"/>
              <a:gd name="connsiteX3" fmla="*/ 3017373 w 6723221"/>
              <a:gd name="connsiteY3" fmla="*/ 1885557 h 3016587"/>
              <a:gd name="connsiteX4" fmla="*/ 5090808 w 6723221"/>
              <a:gd name="connsiteY4" fmla="*/ 2585289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13572 w 6723221"/>
              <a:gd name="connsiteY2" fmla="*/ 921755 h 3016587"/>
              <a:gd name="connsiteX3" fmla="*/ 3017373 w 6723221"/>
              <a:gd name="connsiteY3" fmla="*/ 1885557 h 3016587"/>
              <a:gd name="connsiteX4" fmla="*/ 5090808 w 6723221"/>
              <a:gd name="connsiteY4" fmla="*/ 2585289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13572 w 6723221"/>
              <a:gd name="connsiteY2" fmla="*/ 921755 h 3016587"/>
              <a:gd name="connsiteX3" fmla="*/ 3017373 w 6723221"/>
              <a:gd name="connsiteY3" fmla="*/ 1885557 h 3016587"/>
              <a:gd name="connsiteX4" fmla="*/ 5078564 w 6723221"/>
              <a:gd name="connsiteY4" fmla="*/ 2612498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13572 w 6723221"/>
              <a:gd name="connsiteY2" fmla="*/ 921755 h 3016587"/>
              <a:gd name="connsiteX3" fmla="*/ 3017373 w 6723221"/>
              <a:gd name="connsiteY3" fmla="*/ 1885557 h 3016587"/>
              <a:gd name="connsiteX4" fmla="*/ 5078564 w 6723221"/>
              <a:gd name="connsiteY4" fmla="*/ 2612498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13572 w 6723221"/>
              <a:gd name="connsiteY2" fmla="*/ 921755 h 3016587"/>
              <a:gd name="connsiteX3" fmla="*/ 3017373 w 6723221"/>
              <a:gd name="connsiteY3" fmla="*/ 1885557 h 3016587"/>
              <a:gd name="connsiteX4" fmla="*/ 5078564 w 6723221"/>
              <a:gd name="connsiteY4" fmla="*/ 2612498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13572 w 6723221"/>
              <a:gd name="connsiteY2" fmla="*/ 921755 h 3016587"/>
              <a:gd name="connsiteX3" fmla="*/ 3017373 w 6723221"/>
              <a:gd name="connsiteY3" fmla="*/ 1885557 h 3016587"/>
              <a:gd name="connsiteX4" fmla="*/ 5078564 w 6723221"/>
              <a:gd name="connsiteY4" fmla="*/ 2612498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13572 w 6723221"/>
              <a:gd name="connsiteY2" fmla="*/ 921755 h 3016587"/>
              <a:gd name="connsiteX3" fmla="*/ 2959626 w 6723221"/>
              <a:gd name="connsiteY3" fmla="*/ 1952498 h 3016587"/>
              <a:gd name="connsiteX4" fmla="*/ 5078564 w 6723221"/>
              <a:gd name="connsiteY4" fmla="*/ 2612498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13572 w 6723221"/>
              <a:gd name="connsiteY2" fmla="*/ 921755 h 3016587"/>
              <a:gd name="connsiteX3" fmla="*/ 2959626 w 6723221"/>
              <a:gd name="connsiteY3" fmla="*/ 1952498 h 3016587"/>
              <a:gd name="connsiteX4" fmla="*/ 5062065 w 6723221"/>
              <a:gd name="connsiteY4" fmla="*/ 2645968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13572 w 6723221"/>
              <a:gd name="connsiteY2" fmla="*/ 921755 h 3016587"/>
              <a:gd name="connsiteX3" fmla="*/ 2959626 w 6723221"/>
              <a:gd name="connsiteY3" fmla="*/ 1952498 h 3016587"/>
              <a:gd name="connsiteX4" fmla="*/ 5062065 w 6723221"/>
              <a:gd name="connsiteY4" fmla="*/ 2645968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13572 w 6723221"/>
              <a:gd name="connsiteY2" fmla="*/ 921755 h 3016587"/>
              <a:gd name="connsiteX3" fmla="*/ 2959626 w 6723221"/>
              <a:gd name="connsiteY3" fmla="*/ 1952498 h 3016587"/>
              <a:gd name="connsiteX4" fmla="*/ 4904854 w 6723221"/>
              <a:gd name="connsiteY4" fmla="*/ 2709752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13572 w 6723221"/>
              <a:gd name="connsiteY2" fmla="*/ 921755 h 3016587"/>
              <a:gd name="connsiteX3" fmla="*/ 2888882 w 6723221"/>
              <a:gd name="connsiteY3" fmla="*/ 2008307 h 3016587"/>
              <a:gd name="connsiteX4" fmla="*/ 4904854 w 6723221"/>
              <a:gd name="connsiteY4" fmla="*/ 2709752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13572 w 6723221"/>
              <a:gd name="connsiteY2" fmla="*/ 921755 h 3016587"/>
              <a:gd name="connsiteX3" fmla="*/ 2888882 w 6723221"/>
              <a:gd name="connsiteY3" fmla="*/ 2008307 h 3016587"/>
              <a:gd name="connsiteX4" fmla="*/ 4904854 w 6723221"/>
              <a:gd name="connsiteY4" fmla="*/ 2709752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13572 w 6723221"/>
              <a:gd name="connsiteY2" fmla="*/ 921755 h 3016587"/>
              <a:gd name="connsiteX3" fmla="*/ 2888882 w 6723221"/>
              <a:gd name="connsiteY3" fmla="*/ 2008307 h 3016587"/>
              <a:gd name="connsiteX4" fmla="*/ 4904854 w 6723221"/>
              <a:gd name="connsiteY4" fmla="*/ 2709752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13572 w 6723221"/>
              <a:gd name="connsiteY2" fmla="*/ 921755 h 3016587"/>
              <a:gd name="connsiteX3" fmla="*/ 2888882 w 6723221"/>
              <a:gd name="connsiteY3" fmla="*/ 2008307 h 3016587"/>
              <a:gd name="connsiteX4" fmla="*/ 4904854 w 6723221"/>
              <a:gd name="connsiteY4" fmla="*/ 2709752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13572 w 6723221"/>
              <a:gd name="connsiteY2" fmla="*/ 921755 h 3016587"/>
              <a:gd name="connsiteX3" fmla="*/ 2888882 w 6723221"/>
              <a:gd name="connsiteY3" fmla="*/ 2008307 h 3016587"/>
              <a:gd name="connsiteX4" fmla="*/ 4917438 w 6723221"/>
              <a:gd name="connsiteY4" fmla="*/ 2617709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13572 w 6723221"/>
              <a:gd name="connsiteY2" fmla="*/ 921755 h 3016587"/>
              <a:gd name="connsiteX3" fmla="*/ 2907758 w 6723221"/>
              <a:gd name="connsiteY3" fmla="*/ 1690338 h 3016587"/>
              <a:gd name="connsiteX4" fmla="*/ 4917438 w 6723221"/>
              <a:gd name="connsiteY4" fmla="*/ 2617709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89075 w 6723221"/>
              <a:gd name="connsiteY2" fmla="*/ 578684 h 3016587"/>
              <a:gd name="connsiteX3" fmla="*/ 2907758 w 6723221"/>
              <a:gd name="connsiteY3" fmla="*/ 1690338 h 3016587"/>
              <a:gd name="connsiteX4" fmla="*/ 4917438 w 6723221"/>
              <a:gd name="connsiteY4" fmla="*/ 2617709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89075 w 6723221"/>
              <a:gd name="connsiteY2" fmla="*/ 578684 h 3016587"/>
              <a:gd name="connsiteX3" fmla="*/ 2907758 w 6723221"/>
              <a:gd name="connsiteY3" fmla="*/ 1690338 h 3016587"/>
              <a:gd name="connsiteX4" fmla="*/ 4917438 w 6723221"/>
              <a:gd name="connsiteY4" fmla="*/ 2617709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89075 w 6723221"/>
              <a:gd name="connsiteY2" fmla="*/ 578684 h 3016587"/>
              <a:gd name="connsiteX3" fmla="*/ 2907758 w 6723221"/>
              <a:gd name="connsiteY3" fmla="*/ 1690338 h 3016587"/>
              <a:gd name="connsiteX4" fmla="*/ 4917438 w 6723221"/>
              <a:gd name="connsiteY4" fmla="*/ 2617709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45032 w 6723221"/>
              <a:gd name="connsiteY2" fmla="*/ 695831 h 3016587"/>
              <a:gd name="connsiteX3" fmla="*/ 2907758 w 6723221"/>
              <a:gd name="connsiteY3" fmla="*/ 1690338 h 3016587"/>
              <a:gd name="connsiteX4" fmla="*/ 4917438 w 6723221"/>
              <a:gd name="connsiteY4" fmla="*/ 2617709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45032 w 6723221"/>
              <a:gd name="connsiteY2" fmla="*/ 695831 h 3016587"/>
              <a:gd name="connsiteX3" fmla="*/ 2907758 w 6723221"/>
              <a:gd name="connsiteY3" fmla="*/ 1690338 h 3016587"/>
              <a:gd name="connsiteX4" fmla="*/ 4917438 w 6723221"/>
              <a:gd name="connsiteY4" fmla="*/ 2617709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45032 w 6723221"/>
              <a:gd name="connsiteY2" fmla="*/ 695831 h 3016587"/>
              <a:gd name="connsiteX3" fmla="*/ 2907758 w 6723221"/>
              <a:gd name="connsiteY3" fmla="*/ 1690338 h 3016587"/>
              <a:gd name="connsiteX4" fmla="*/ 4917438 w 6723221"/>
              <a:gd name="connsiteY4" fmla="*/ 2617709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45032 w 6723221"/>
              <a:gd name="connsiteY2" fmla="*/ 695831 h 3016587"/>
              <a:gd name="connsiteX3" fmla="*/ 2876298 w 6723221"/>
              <a:gd name="connsiteY3" fmla="*/ 1748911 h 3016587"/>
              <a:gd name="connsiteX4" fmla="*/ 4917438 w 6723221"/>
              <a:gd name="connsiteY4" fmla="*/ 2617709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45032 w 6723221"/>
              <a:gd name="connsiteY2" fmla="*/ 695831 h 3016587"/>
              <a:gd name="connsiteX3" fmla="*/ 2876298 w 6723221"/>
              <a:gd name="connsiteY3" fmla="*/ 1748911 h 3016587"/>
              <a:gd name="connsiteX4" fmla="*/ 4904854 w 6723221"/>
              <a:gd name="connsiteY4" fmla="*/ 2642811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45032 w 6723221"/>
              <a:gd name="connsiteY2" fmla="*/ 695831 h 3016587"/>
              <a:gd name="connsiteX3" fmla="*/ 2876298 w 6723221"/>
              <a:gd name="connsiteY3" fmla="*/ 1748911 h 3016587"/>
              <a:gd name="connsiteX4" fmla="*/ 4904854 w 6723221"/>
              <a:gd name="connsiteY4" fmla="*/ 2642811 h 3016587"/>
              <a:gd name="connsiteX5" fmla="*/ 6723221 w 6723221"/>
              <a:gd name="connsiteY5" fmla="*/ 3016587 h 3016587"/>
              <a:gd name="connsiteX6" fmla="*/ 0 w 6723221"/>
              <a:gd name="connsiteY6" fmla="*/ 3016587 h 3016587"/>
              <a:gd name="connsiteX0" fmla="*/ 0 w 6723221"/>
              <a:gd name="connsiteY0" fmla="*/ 3016587 h 3016587"/>
              <a:gd name="connsiteX1" fmla="*/ 0 w 6723221"/>
              <a:gd name="connsiteY1" fmla="*/ 0 h 3016587"/>
              <a:gd name="connsiteX2" fmla="*/ 1145032 w 6723221"/>
              <a:gd name="connsiteY2" fmla="*/ 695831 h 3016587"/>
              <a:gd name="connsiteX3" fmla="*/ 2876298 w 6723221"/>
              <a:gd name="connsiteY3" fmla="*/ 1748911 h 3016587"/>
              <a:gd name="connsiteX4" fmla="*/ 4904854 w 6723221"/>
              <a:gd name="connsiteY4" fmla="*/ 2642811 h 3016587"/>
              <a:gd name="connsiteX5" fmla="*/ 6723221 w 6723221"/>
              <a:gd name="connsiteY5" fmla="*/ 3016587 h 3016587"/>
              <a:gd name="connsiteX6" fmla="*/ 0 w 6723221"/>
              <a:gd name="connsiteY6" fmla="*/ 3016587 h 3016587"/>
              <a:gd name="connsiteX0" fmla="*/ 25168 w 6748389"/>
              <a:gd name="connsiteY0" fmla="*/ 3150469 h 3150469"/>
              <a:gd name="connsiteX1" fmla="*/ 0 w 6748389"/>
              <a:gd name="connsiteY1" fmla="*/ 0 h 3150469"/>
              <a:gd name="connsiteX2" fmla="*/ 1170200 w 6748389"/>
              <a:gd name="connsiteY2" fmla="*/ 829713 h 3150469"/>
              <a:gd name="connsiteX3" fmla="*/ 2901466 w 6748389"/>
              <a:gd name="connsiteY3" fmla="*/ 1882793 h 3150469"/>
              <a:gd name="connsiteX4" fmla="*/ 4930022 w 6748389"/>
              <a:gd name="connsiteY4" fmla="*/ 2776693 h 3150469"/>
              <a:gd name="connsiteX5" fmla="*/ 6748389 w 6748389"/>
              <a:gd name="connsiteY5" fmla="*/ 3150469 h 3150469"/>
              <a:gd name="connsiteX6" fmla="*/ 25168 w 6748389"/>
              <a:gd name="connsiteY6" fmla="*/ 3150469 h 3150469"/>
              <a:gd name="connsiteX0" fmla="*/ 25168 w 6748389"/>
              <a:gd name="connsiteY0" fmla="*/ 3150469 h 3150469"/>
              <a:gd name="connsiteX1" fmla="*/ 0 w 6748389"/>
              <a:gd name="connsiteY1" fmla="*/ 0 h 3150469"/>
              <a:gd name="connsiteX2" fmla="*/ 1170200 w 6748389"/>
              <a:gd name="connsiteY2" fmla="*/ 829713 h 3150469"/>
              <a:gd name="connsiteX3" fmla="*/ 2901466 w 6748389"/>
              <a:gd name="connsiteY3" fmla="*/ 1882793 h 3150469"/>
              <a:gd name="connsiteX4" fmla="*/ 4930022 w 6748389"/>
              <a:gd name="connsiteY4" fmla="*/ 2776693 h 3150469"/>
              <a:gd name="connsiteX5" fmla="*/ 6748389 w 6748389"/>
              <a:gd name="connsiteY5" fmla="*/ 3150469 h 3150469"/>
              <a:gd name="connsiteX6" fmla="*/ 25168 w 6748389"/>
              <a:gd name="connsiteY6" fmla="*/ 3150469 h 3150469"/>
              <a:gd name="connsiteX0" fmla="*/ 25168 w 6748389"/>
              <a:gd name="connsiteY0" fmla="*/ 3150469 h 3150469"/>
              <a:gd name="connsiteX1" fmla="*/ 0 w 6748389"/>
              <a:gd name="connsiteY1" fmla="*/ 0 h 3150469"/>
              <a:gd name="connsiteX2" fmla="*/ 1145032 w 6748389"/>
              <a:gd name="connsiteY2" fmla="*/ 879919 h 3150469"/>
              <a:gd name="connsiteX3" fmla="*/ 2901466 w 6748389"/>
              <a:gd name="connsiteY3" fmla="*/ 1882793 h 3150469"/>
              <a:gd name="connsiteX4" fmla="*/ 4930022 w 6748389"/>
              <a:gd name="connsiteY4" fmla="*/ 2776693 h 3150469"/>
              <a:gd name="connsiteX5" fmla="*/ 6748389 w 6748389"/>
              <a:gd name="connsiteY5" fmla="*/ 3150469 h 3150469"/>
              <a:gd name="connsiteX6" fmla="*/ 25168 w 6748389"/>
              <a:gd name="connsiteY6" fmla="*/ 3150469 h 3150469"/>
              <a:gd name="connsiteX0" fmla="*/ 25168 w 6748389"/>
              <a:gd name="connsiteY0" fmla="*/ 3150469 h 3150469"/>
              <a:gd name="connsiteX1" fmla="*/ 0 w 6748389"/>
              <a:gd name="connsiteY1" fmla="*/ 0 h 3150469"/>
              <a:gd name="connsiteX2" fmla="*/ 1145032 w 6748389"/>
              <a:gd name="connsiteY2" fmla="*/ 879919 h 3150469"/>
              <a:gd name="connsiteX3" fmla="*/ 2901466 w 6748389"/>
              <a:gd name="connsiteY3" fmla="*/ 1882793 h 3150469"/>
              <a:gd name="connsiteX4" fmla="*/ 4930022 w 6748389"/>
              <a:gd name="connsiteY4" fmla="*/ 2776693 h 3150469"/>
              <a:gd name="connsiteX5" fmla="*/ 6748389 w 6748389"/>
              <a:gd name="connsiteY5" fmla="*/ 3150469 h 3150469"/>
              <a:gd name="connsiteX6" fmla="*/ 25168 w 6748389"/>
              <a:gd name="connsiteY6" fmla="*/ 3150469 h 315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8389" h="3150469">
                <a:moveTo>
                  <a:pt x="25168" y="3150469"/>
                </a:moveTo>
                <a:lnTo>
                  <a:pt x="0" y="0"/>
                </a:lnTo>
                <a:cubicBezTo>
                  <a:pt x="218021" y="240845"/>
                  <a:pt x="661454" y="532649"/>
                  <a:pt x="1145032" y="879919"/>
                </a:cubicBezTo>
                <a:cubicBezTo>
                  <a:pt x="1628610" y="1227189"/>
                  <a:pt x="2147387" y="1471617"/>
                  <a:pt x="2901466" y="1882793"/>
                </a:cubicBezTo>
                <a:cubicBezTo>
                  <a:pt x="3603916" y="2238224"/>
                  <a:pt x="4111961" y="2503035"/>
                  <a:pt x="4930022" y="2776693"/>
                </a:cubicBezTo>
                <a:cubicBezTo>
                  <a:pt x="5399464" y="2909442"/>
                  <a:pt x="6187215" y="3121057"/>
                  <a:pt x="6748389" y="3150469"/>
                </a:cubicBezTo>
                <a:lnTo>
                  <a:pt x="25168" y="3150469"/>
                </a:lnTo>
                <a:close/>
              </a:path>
            </a:pathLst>
          </a:custGeom>
          <a:gradFill flip="none" rotWithShape="1">
            <a:gsLst>
              <a:gs pos="0">
                <a:schemeClr val="tx1">
                  <a:lumMod val="65000"/>
                  <a:lumOff val="35000"/>
                </a:schemeClr>
              </a:gs>
              <a:gs pos="28000">
                <a:schemeClr val="bg1">
                  <a:lumMod val="85000"/>
                  <a:shade val="67500"/>
                  <a:satMod val="115000"/>
                </a:schemeClr>
              </a:gs>
              <a:gs pos="66000">
                <a:schemeClr val="bg1">
                  <a:lumMod val="85000"/>
                  <a:shade val="100000"/>
                  <a:satMod val="115000"/>
                </a:schemeClr>
              </a:gs>
            </a:gsLst>
            <a:lin ang="0" scaled="1"/>
            <a:tileRect/>
          </a:grad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GB" sz="1200" b="0" i="0" u="none" strike="noStrike" kern="0" cap="none" spc="0" normalizeH="0" baseline="0" noProof="0" dirty="0">
              <a:ln>
                <a:noFill/>
              </a:ln>
              <a:solidFill>
                <a:srgbClr val="000000"/>
              </a:solidFill>
              <a:effectLst/>
              <a:uLnTx/>
              <a:uFillTx/>
              <a:cs typeface="Arial" charset="0"/>
            </a:endParaRPr>
          </a:p>
        </p:txBody>
      </p:sp>
      <p:sp>
        <p:nvSpPr>
          <p:cNvPr id="50" name="ZoneTexte 49">
            <a:extLst>
              <a:ext uri="{FF2B5EF4-FFF2-40B4-BE49-F238E27FC236}">
                <a16:creationId xmlns:a16="http://schemas.microsoft.com/office/drawing/2014/main" id="{1CA6C994-D0D1-4A37-B98A-AFEC9BC944F3}"/>
              </a:ext>
            </a:extLst>
          </p:cNvPr>
          <p:cNvSpPr txBox="1"/>
          <p:nvPr/>
        </p:nvSpPr>
        <p:spPr>
          <a:xfrm>
            <a:off x="9777519" y="1393786"/>
            <a:ext cx="2082312" cy="428403"/>
          </a:xfrm>
          <a:prstGeom prst="rect">
            <a:avLst/>
          </a:prstGeom>
          <a:noFill/>
        </p:spPr>
        <p:txBody>
          <a:bodyPr wrap="square" lIns="0" tIns="0" rIns="0" bIns="0" rtlCol="0" anchor="ctr">
            <a:noAutofit/>
          </a:bodyPr>
          <a:lstStyle/>
          <a:p>
            <a:pPr algn="ctr" fontAlgn="base">
              <a:spcBef>
                <a:spcPct val="0"/>
              </a:spcBef>
              <a:spcAft>
                <a:spcPct val="0"/>
              </a:spcAft>
            </a:pPr>
            <a:endParaRPr lang="fr-FR" sz="1600" b="1" dirty="0">
              <a:solidFill>
                <a:srgbClr val="000000"/>
              </a:solidFill>
              <a:cs typeface="Arial" pitchFamily="34" charset="0"/>
            </a:endParaRPr>
          </a:p>
        </p:txBody>
      </p:sp>
      <p:sp>
        <p:nvSpPr>
          <p:cNvPr id="52" name="ZoneTexte 51">
            <a:extLst>
              <a:ext uri="{FF2B5EF4-FFF2-40B4-BE49-F238E27FC236}">
                <a16:creationId xmlns:a16="http://schemas.microsoft.com/office/drawing/2014/main" id="{2CE6DA49-85C4-43E9-B2EE-594ED4E5070A}"/>
              </a:ext>
            </a:extLst>
          </p:cNvPr>
          <p:cNvSpPr txBox="1"/>
          <p:nvPr/>
        </p:nvSpPr>
        <p:spPr>
          <a:xfrm>
            <a:off x="7455712" y="5262629"/>
            <a:ext cx="864000" cy="288000"/>
          </a:xfrm>
          <a:prstGeom prst="roundRect">
            <a:avLst>
              <a:gd name="adj" fmla="val 15421"/>
            </a:avLst>
          </a:prstGeom>
          <a:noFill/>
          <a:ln w="19050">
            <a:solidFill>
              <a:srgbClr val="54A1D8"/>
            </a:solidFill>
          </a:ln>
        </p:spPr>
        <p:txBody>
          <a:bodyPr wrap="square" rtlCol="0" anchor="ctr">
            <a:noAutofit/>
          </a:bodyPr>
          <a:lstStyle/>
          <a:p>
            <a:pPr algn="ctr" fontAlgn="base">
              <a:spcBef>
                <a:spcPct val="0"/>
              </a:spcBef>
              <a:spcAft>
                <a:spcPct val="0"/>
              </a:spcAft>
            </a:pPr>
            <a:r>
              <a:rPr lang="fr-FR" sz="1100" b="1" dirty="0">
                <a:solidFill>
                  <a:srgbClr val="54A1D8"/>
                </a:solidFill>
                <a:cs typeface="Arial" pitchFamily="34" charset="0"/>
              </a:rPr>
              <a:t>2014</a:t>
            </a:r>
            <a:endParaRPr lang="en-GB" sz="1100" b="1" dirty="0">
              <a:solidFill>
                <a:srgbClr val="54A1D8"/>
              </a:solidFill>
              <a:cs typeface="Arial" pitchFamily="34" charset="0"/>
            </a:endParaRPr>
          </a:p>
        </p:txBody>
      </p:sp>
      <p:sp>
        <p:nvSpPr>
          <p:cNvPr id="53" name="ZoneTexte 52">
            <a:extLst>
              <a:ext uri="{FF2B5EF4-FFF2-40B4-BE49-F238E27FC236}">
                <a16:creationId xmlns:a16="http://schemas.microsoft.com/office/drawing/2014/main" id="{282447F2-3A62-4730-8925-5AE58F1C2E45}"/>
              </a:ext>
            </a:extLst>
          </p:cNvPr>
          <p:cNvSpPr txBox="1"/>
          <p:nvPr/>
        </p:nvSpPr>
        <p:spPr>
          <a:xfrm>
            <a:off x="10298782" y="5262629"/>
            <a:ext cx="864000" cy="288000"/>
          </a:xfrm>
          <a:prstGeom prst="roundRect">
            <a:avLst>
              <a:gd name="adj" fmla="val 18564"/>
            </a:avLst>
          </a:prstGeom>
          <a:noFill/>
          <a:ln w="15875">
            <a:solidFill>
              <a:srgbClr val="C70083"/>
            </a:solidFill>
            <a:prstDash val="sysDot"/>
          </a:ln>
        </p:spPr>
        <p:txBody>
          <a:bodyPr wrap="square" rtlCol="0" anchor="ctr">
            <a:noAutofit/>
          </a:bodyPr>
          <a:lstStyle/>
          <a:p>
            <a:pPr algn="ctr" fontAlgn="base">
              <a:spcBef>
                <a:spcPct val="0"/>
              </a:spcBef>
              <a:spcAft>
                <a:spcPct val="0"/>
              </a:spcAft>
            </a:pPr>
            <a:r>
              <a:rPr lang="fr-FR" sz="1100" b="1" dirty="0">
                <a:solidFill>
                  <a:srgbClr val="54A1D8"/>
                </a:solidFill>
                <a:cs typeface="Arial" pitchFamily="34" charset="0"/>
              </a:rPr>
              <a:t>2050</a:t>
            </a:r>
            <a:endParaRPr lang="en-GB" sz="1100" b="1" dirty="0">
              <a:solidFill>
                <a:srgbClr val="54A1D8"/>
              </a:solidFill>
              <a:cs typeface="Arial" pitchFamily="34" charset="0"/>
            </a:endParaRPr>
          </a:p>
        </p:txBody>
      </p:sp>
      <p:cxnSp>
        <p:nvCxnSpPr>
          <p:cNvPr id="54" name="Connecteur droit 53">
            <a:extLst>
              <a:ext uri="{FF2B5EF4-FFF2-40B4-BE49-F238E27FC236}">
                <a16:creationId xmlns:a16="http://schemas.microsoft.com/office/drawing/2014/main" id="{8E8AB7F9-7FEB-4A54-B309-9847CF186DC1}"/>
              </a:ext>
            </a:extLst>
          </p:cNvPr>
          <p:cNvCxnSpPr>
            <a:cxnSpLocks/>
          </p:cNvCxnSpPr>
          <p:nvPr/>
        </p:nvCxnSpPr>
        <p:spPr bwMode="auto">
          <a:xfrm flipH="1" flipV="1">
            <a:off x="7884682" y="3053074"/>
            <a:ext cx="3030" cy="2196000"/>
          </a:xfrm>
          <a:prstGeom prst="line">
            <a:avLst/>
          </a:prstGeom>
          <a:solidFill>
            <a:srgbClr val="1A426F"/>
          </a:solidFill>
          <a:ln w="19050" cap="flat" cmpd="sng" algn="ctr">
            <a:solidFill>
              <a:srgbClr val="54A1D8"/>
            </a:solidFill>
            <a:prstDash val="solid"/>
            <a:round/>
            <a:headEnd type="none" w="med" len="med"/>
            <a:tailEnd type="oval" w="sm" len="sm"/>
          </a:ln>
          <a:effectLst/>
        </p:spPr>
      </p:cxnSp>
      <p:grpSp>
        <p:nvGrpSpPr>
          <p:cNvPr id="55" name="Groupe 54">
            <a:extLst>
              <a:ext uri="{FF2B5EF4-FFF2-40B4-BE49-F238E27FC236}">
                <a16:creationId xmlns:a16="http://schemas.microsoft.com/office/drawing/2014/main" id="{C8F6B636-44F1-43DA-A9CD-CB8454B560D1}"/>
              </a:ext>
            </a:extLst>
          </p:cNvPr>
          <p:cNvGrpSpPr/>
          <p:nvPr/>
        </p:nvGrpSpPr>
        <p:grpSpPr>
          <a:xfrm>
            <a:off x="6895600" y="2526759"/>
            <a:ext cx="1978164" cy="498280"/>
            <a:chOff x="4521065" y="1714710"/>
            <a:chExt cx="1836307" cy="498280"/>
          </a:xfrm>
        </p:grpSpPr>
        <p:sp>
          <p:nvSpPr>
            <p:cNvPr id="56" name="Rectangle : coins arrondis 55">
              <a:extLst>
                <a:ext uri="{FF2B5EF4-FFF2-40B4-BE49-F238E27FC236}">
                  <a16:creationId xmlns:a16="http://schemas.microsoft.com/office/drawing/2014/main" id="{E301A8C8-40ED-4788-979F-EF1CF416B0F4}"/>
                </a:ext>
              </a:extLst>
            </p:cNvPr>
            <p:cNvSpPr/>
            <p:nvPr/>
          </p:nvSpPr>
          <p:spPr bwMode="auto">
            <a:xfrm>
              <a:off x="4521065" y="1714710"/>
              <a:ext cx="1813806" cy="498280"/>
            </a:xfrm>
            <a:prstGeom prst="roundRect">
              <a:avLst>
                <a:gd name="adj" fmla="val 10027"/>
              </a:avLst>
            </a:prstGeom>
            <a:solidFill>
              <a:srgbClr val="FFFFFF"/>
            </a:solidFill>
            <a:ln w="19050" cap="flat" cmpd="sng" algn="ctr">
              <a:solidFill>
                <a:srgbClr val="54A1D8"/>
              </a:solidFill>
              <a:prstDash val="solid"/>
              <a:headEnd type="none" w="med" len="med"/>
              <a:tailEnd type="none" w="sm" len="sm"/>
            </a:ln>
            <a:effectLst/>
          </p:spPr>
          <p:txBody>
            <a:bodyPr vert="horz" wrap="square" lIns="36000" tIns="36000" rIns="36000" bIns="36000" numCol="1" rtlCol="0" anchor="t"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GB" sz="1200" b="1" i="0" u="none" strike="noStrike" kern="0" cap="none" spc="0" normalizeH="0" baseline="0" noProof="0" dirty="0">
                <a:ln>
                  <a:noFill/>
                </a:ln>
                <a:solidFill>
                  <a:srgbClr val="000000"/>
                </a:solidFill>
                <a:effectLst/>
                <a:uLnTx/>
                <a:uFillTx/>
                <a:latin typeface="Arial"/>
                <a:ea typeface="+mn-ea"/>
                <a:cs typeface="+mn-cs"/>
              </a:endParaRPr>
            </a:p>
          </p:txBody>
        </p:sp>
        <p:sp>
          <p:nvSpPr>
            <p:cNvPr id="57" name="ZoneTexte 56">
              <a:extLst>
                <a:ext uri="{FF2B5EF4-FFF2-40B4-BE49-F238E27FC236}">
                  <a16:creationId xmlns:a16="http://schemas.microsoft.com/office/drawing/2014/main" id="{DD447BF5-7F00-40E2-84C9-7331FC54276F}"/>
                </a:ext>
              </a:extLst>
            </p:cNvPr>
            <p:cNvSpPr txBox="1"/>
            <p:nvPr/>
          </p:nvSpPr>
          <p:spPr>
            <a:xfrm>
              <a:off x="4533108" y="1850598"/>
              <a:ext cx="1824264" cy="234950"/>
            </a:xfrm>
            <a:prstGeom prst="rect">
              <a:avLst/>
            </a:prstGeom>
            <a:noFill/>
          </p:spPr>
          <p:txBody>
            <a:bodyPr wrap="square" lIns="0" tIns="0" rIns="0" bIns="0"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FR" sz="1200" b="1" i="0" u="none" strike="noStrike" kern="0" cap="none" spc="0" normalizeH="0" baseline="0" noProof="0" dirty="0">
                  <a:ln>
                    <a:noFill/>
                  </a:ln>
                  <a:solidFill>
                    <a:srgbClr val="54A1D8"/>
                  </a:solidFill>
                  <a:effectLst/>
                  <a:uLnTx/>
                  <a:uFillTx/>
                  <a:cs typeface="Arial" pitchFamily="34" charset="0"/>
                </a:rPr>
                <a:t>700 000 morts </a:t>
              </a:r>
              <a:br>
                <a:rPr kumimoji="0" lang="fr-FR" sz="1200" b="1" i="0" u="none" strike="noStrike" kern="0" cap="none" spc="0" normalizeH="0" baseline="0" noProof="0" dirty="0">
                  <a:ln>
                    <a:noFill/>
                  </a:ln>
                  <a:solidFill>
                    <a:srgbClr val="000000"/>
                  </a:solidFill>
                  <a:effectLst/>
                  <a:uLnTx/>
                  <a:uFillTx/>
                  <a:cs typeface="Arial" pitchFamily="34" charset="0"/>
                </a:rPr>
              </a:br>
              <a:r>
                <a:rPr kumimoji="0" lang="fr-FR" sz="1200" b="0" i="0" u="none" strike="noStrike" kern="0" cap="none" spc="0" normalizeH="0" baseline="0" noProof="0" dirty="0">
                  <a:ln>
                    <a:noFill/>
                  </a:ln>
                  <a:solidFill>
                    <a:srgbClr val="000000"/>
                  </a:solidFill>
                  <a:effectLst/>
                  <a:uLnTx/>
                  <a:uFillTx/>
                  <a:cs typeface="Arial" pitchFamily="34" charset="0"/>
                </a:rPr>
                <a:t>dus à l’antibiorésistance</a:t>
              </a:r>
              <a:endParaRPr kumimoji="0" lang="en-GB" sz="1200" b="0" i="0" u="none" strike="noStrike" kern="0" cap="none" spc="0" normalizeH="0" baseline="0" noProof="0" dirty="0">
                <a:ln>
                  <a:noFill/>
                </a:ln>
                <a:solidFill>
                  <a:srgbClr val="000000"/>
                </a:solidFill>
                <a:effectLst/>
                <a:uLnTx/>
                <a:uFillTx/>
                <a:cs typeface="Arial" pitchFamily="34" charset="0"/>
              </a:endParaRPr>
            </a:p>
          </p:txBody>
        </p:sp>
      </p:grpSp>
      <p:cxnSp>
        <p:nvCxnSpPr>
          <p:cNvPr id="59" name="Connecteur droit 58">
            <a:extLst>
              <a:ext uri="{FF2B5EF4-FFF2-40B4-BE49-F238E27FC236}">
                <a16:creationId xmlns:a16="http://schemas.microsoft.com/office/drawing/2014/main" id="{80CFB2DE-A205-4725-8B9D-23E576615F0C}"/>
              </a:ext>
            </a:extLst>
          </p:cNvPr>
          <p:cNvCxnSpPr>
            <a:cxnSpLocks/>
            <a:stCxn id="53" idx="0"/>
            <a:endCxn id="42" idx="2"/>
          </p:cNvCxnSpPr>
          <p:nvPr/>
        </p:nvCxnSpPr>
        <p:spPr bwMode="auto">
          <a:xfrm flipV="1">
            <a:off x="10730782" y="2111070"/>
            <a:ext cx="27160" cy="3151559"/>
          </a:xfrm>
          <a:prstGeom prst="line">
            <a:avLst/>
          </a:prstGeom>
          <a:solidFill>
            <a:srgbClr val="1A426F"/>
          </a:solidFill>
          <a:ln w="19050" cap="flat" cmpd="sng" algn="ctr">
            <a:solidFill>
              <a:srgbClr val="C70083"/>
            </a:solidFill>
            <a:prstDash val="sysDot"/>
            <a:round/>
            <a:headEnd type="none" w="med" len="med"/>
            <a:tailEnd type="oval" w="sm" len="sm"/>
          </a:ln>
          <a:effectLst/>
        </p:spPr>
      </p:cxnSp>
      <p:sp>
        <p:nvSpPr>
          <p:cNvPr id="65" name="Rectangle : coins arrondis 64">
            <a:extLst>
              <a:ext uri="{FF2B5EF4-FFF2-40B4-BE49-F238E27FC236}">
                <a16:creationId xmlns:a16="http://schemas.microsoft.com/office/drawing/2014/main" id="{41FFEFC3-8512-40D9-AAB8-F818B24E5C28}"/>
              </a:ext>
            </a:extLst>
          </p:cNvPr>
          <p:cNvSpPr/>
          <p:nvPr/>
        </p:nvSpPr>
        <p:spPr bwMode="auto">
          <a:xfrm>
            <a:off x="449202" y="1479903"/>
            <a:ext cx="6030316" cy="481779"/>
          </a:xfrm>
          <a:prstGeom prst="roundRect">
            <a:avLst>
              <a:gd name="adj" fmla="val 14296"/>
            </a:avLst>
          </a:prstGeom>
          <a:solidFill>
            <a:srgbClr val="6D2371"/>
          </a:solid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1400" b="1" i="0" u="none" strike="noStrike" kern="0" cap="none" spc="0" normalizeH="0" baseline="0" noProof="0" dirty="0">
                <a:ln>
                  <a:noFill/>
                </a:ln>
                <a:solidFill>
                  <a:schemeClr val="bg1"/>
                </a:solidFill>
                <a:effectLst/>
                <a:uLnTx/>
                <a:uFillTx/>
                <a:cs typeface="Arial" charset="0"/>
              </a:rPr>
              <a:t>Classes d’antibiotiques commercialisées</a:t>
            </a:r>
            <a:endParaRPr kumimoji="0" lang="en-GB" sz="1400" b="1" i="0" u="none" strike="noStrike" kern="0" cap="none" spc="0" normalizeH="0" baseline="0" noProof="0" dirty="0">
              <a:ln>
                <a:noFill/>
              </a:ln>
              <a:solidFill>
                <a:schemeClr val="bg1"/>
              </a:solidFill>
              <a:effectLst/>
              <a:uLnTx/>
              <a:uFillTx/>
              <a:cs typeface="Arial" charset="0"/>
            </a:endParaRPr>
          </a:p>
        </p:txBody>
      </p:sp>
      <p:sp>
        <p:nvSpPr>
          <p:cNvPr id="66" name="Forme libre : forme 65">
            <a:extLst>
              <a:ext uri="{FF2B5EF4-FFF2-40B4-BE49-F238E27FC236}">
                <a16:creationId xmlns:a16="http://schemas.microsoft.com/office/drawing/2014/main" id="{33CDA0CF-CA16-4B79-85B5-541AC3AB64E5}"/>
              </a:ext>
            </a:extLst>
          </p:cNvPr>
          <p:cNvSpPr/>
          <p:nvPr/>
        </p:nvSpPr>
        <p:spPr bwMode="auto">
          <a:xfrm>
            <a:off x="1781747" y="1985995"/>
            <a:ext cx="9032733" cy="3303503"/>
          </a:xfrm>
          <a:custGeom>
            <a:avLst/>
            <a:gdLst>
              <a:gd name="connsiteX0" fmla="*/ 0 w 7251826"/>
              <a:gd name="connsiteY0" fmla="*/ 3223034 h 3303503"/>
              <a:gd name="connsiteX1" fmla="*/ 4544839 w 7251826"/>
              <a:gd name="connsiteY1" fmla="*/ 2888055 h 3303503"/>
              <a:gd name="connsiteX2" fmla="*/ 7251826 w 7251826"/>
              <a:gd name="connsiteY2" fmla="*/ 0 h 3303503"/>
            </a:gdLst>
            <a:ahLst/>
            <a:cxnLst>
              <a:cxn ang="0">
                <a:pos x="connsiteX0" y="connsiteY0"/>
              </a:cxn>
              <a:cxn ang="0">
                <a:pos x="connsiteX1" y="connsiteY1"/>
              </a:cxn>
              <a:cxn ang="0">
                <a:pos x="connsiteX2" y="connsiteY2"/>
              </a:cxn>
            </a:cxnLst>
            <a:rect l="l" t="t" r="r" b="b"/>
            <a:pathLst>
              <a:path w="7251826" h="3303503">
                <a:moveTo>
                  <a:pt x="0" y="3223034"/>
                </a:moveTo>
                <a:cubicBezTo>
                  <a:pt x="1668100" y="3324130"/>
                  <a:pt x="3336201" y="3425227"/>
                  <a:pt x="4544839" y="2888055"/>
                </a:cubicBezTo>
                <a:cubicBezTo>
                  <a:pt x="5753477" y="2350883"/>
                  <a:pt x="7028507" y="270095"/>
                  <a:pt x="7251826" y="0"/>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algn="ctr" eaLnBrk="0" fontAlgn="base" hangingPunct="0">
              <a:spcBef>
                <a:spcPct val="50000"/>
              </a:spcBef>
              <a:spcAft>
                <a:spcPct val="0"/>
              </a:spcAft>
            </a:pPr>
            <a:endParaRPr lang="en-GB" sz="1000">
              <a:solidFill>
                <a:srgbClr val="000000"/>
              </a:solidFill>
              <a:cs typeface="Arial" charset="0"/>
            </a:endParaRPr>
          </a:p>
        </p:txBody>
      </p:sp>
      <p:cxnSp>
        <p:nvCxnSpPr>
          <p:cNvPr id="67" name="Connecteur droit 66">
            <a:extLst>
              <a:ext uri="{FF2B5EF4-FFF2-40B4-BE49-F238E27FC236}">
                <a16:creationId xmlns:a16="http://schemas.microsoft.com/office/drawing/2014/main" id="{B9BB3995-09C5-4126-84BE-78C9B74F2D36}"/>
              </a:ext>
            </a:extLst>
          </p:cNvPr>
          <p:cNvCxnSpPr>
            <a:cxnSpLocks/>
          </p:cNvCxnSpPr>
          <p:nvPr/>
        </p:nvCxnSpPr>
        <p:spPr bwMode="auto">
          <a:xfrm>
            <a:off x="1257706" y="2277073"/>
            <a:ext cx="448409" cy="0"/>
          </a:xfrm>
          <a:prstGeom prst="line">
            <a:avLst/>
          </a:prstGeom>
          <a:solidFill>
            <a:srgbClr val="1A426F"/>
          </a:solidFill>
          <a:ln w="12700" cap="flat" cmpd="sng" algn="ctr">
            <a:gradFill flip="none" rotWithShape="1">
              <a:gsLst>
                <a:gs pos="0">
                  <a:srgbClr val="E0AED3"/>
                </a:gs>
                <a:gs pos="74000">
                  <a:srgbClr val="6D2371"/>
                </a:gs>
              </a:gsLst>
              <a:lin ang="10800000" scaled="1"/>
              <a:tileRect/>
            </a:gradFill>
            <a:prstDash val="solid"/>
            <a:round/>
            <a:headEnd type="oval" w="med" len="med"/>
            <a:tailEnd type="oval" w="med" len="med"/>
          </a:ln>
          <a:effectLst/>
        </p:spPr>
      </p:cxnSp>
      <p:sp>
        <p:nvSpPr>
          <p:cNvPr id="68" name="ZoneTexte 67">
            <a:extLst>
              <a:ext uri="{FF2B5EF4-FFF2-40B4-BE49-F238E27FC236}">
                <a16:creationId xmlns:a16="http://schemas.microsoft.com/office/drawing/2014/main" id="{85E94B13-22F0-4F7F-8B21-0C55860FDB49}"/>
              </a:ext>
            </a:extLst>
          </p:cNvPr>
          <p:cNvSpPr txBox="1"/>
          <p:nvPr/>
        </p:nvSpPr>
        <p:spPr>
          <a:xfrm>
            <a:off x="351023" y="2161658"/>
            <a:ext cx="1149748" cy="230832"/>
          </a:xfrm>
          <a:prstGeom prst="rect">
            <a:avLst/>
          </a:prstGeom>
          <a:noFill/>
        </p:spPr>
        <p:txBody>
          <a:bodyPr wrap="square">
            <a:spAutoFit/>
          </a:bodyPr>
          <a:lstStyle/>
          <a:p>
            <a:pPr fontAlgn="base">
              <a:spcBef>
                <a:spcPct val="0"/>
              </a:spcBef>
              <a:spcAft>
                <a:spcPct val="0"/>
              </a:spcAft>
            </a:pPr>
            <a:r>
              <a:rPr lang="fr-FR" sz="900" dirty="0">
                <a:cs typeface="Arial" charset="0"/>
              </a:rPr>
              <a:t>Sulfamides</a:t>
            </a:r>
          </a:p>
        </p:txBody>
      </p:sp>
      <p:sp>
        <p:nvSpPr>
          <p:cNvPr id="69" name="ZoneTexte 68">
            <a:extLst>
              <a:ext uri="{FF2B5EF4-FFF2-40B4-BE49-F238E27FC236}">
                <a16:creationId xmlns:a16="http://schemas.microsoft.com/office/drawing/2014/main" id="{056EDA66-7FFF-4A67-8D28-B477D0484951}"/>
              </a:ext>
            </a:extLst>
          </p:cNvPr>
          <p:cNvSpPr txBox="1"/>
          <p:nvPr/>
        </p:nvSpPr>
        <p:spPr>
          <a:xfrm>
            <a:off x="771222" y="2745858"/>
            <a:ext cx="1149748" cy="230832"/>
          </a:xfrm>
          <a:prstGeom prst="rect">
            <a:avLst/>
          </a:prstGeom>
          <a:noFill/>
        </p:spPr>
        <p:txBody>
          <a:bodyPr wrap="square">
            <a:spAutoFit/>
          </a:bodyPr>
          <a:lstStyle/>
          <a:p>
            <a:pPr fontAlgn="base">
              <a:spcBef>
                <a:spcPct val="0"/>
              </a:spcBef>
              <a:spcAft>
                <a:spcPct val="0"/>
              </a:spcAft>
            </a:pPr>
            <a:r>
              <a:rPr lang="fr-FR" sz="900" dirty="0">
                <a:cs typeface="Arial" charset="0"/>
              </a:rPr>
              <a:t>Streptomycine</a:t>
            </a:r>
          </a:p>
        </p:txBody>
      </p:sp>
      <p:cxnSp>
        <p:nvCxnSpPr>
          <p:cNvPr id="70" name="Connecteur droit 69">
            <a:extLst>
              <a:ext uri="{FF2B5EF4-FFF2-40B4-BE49-F238E27FC236}">
                <a16:creationId xmlns:a16="http://schemas.microsoft.com/office/drawing/2014/main" id="{35EE6AA4-0E94-4578-A6DA-62D8D76E5981}"/>
              </a:ext>
            </a:extLst>
          </p:cNvPr>
          <p:cNvCxnSpPr>
            <a:cxnSpLocks/>
          </p:cNvCxnSpPr>
          <p:nvPr/>
        </p:nvCxnSpPr>
        <p:spPr bwMode="auto">
          <a:xfrm>
            <a:off x="1882021" y="2861273"/>
            <a:ext cx="1345227" cy="1"/>
          </a:xfrm>
          <a:prstGeom prst="line">
            <a:avLst/>
          </a:prstGeom>
          <a:solidFill>
            <a:srgbClr val="1A426F"/>
          </a:solidFill>
          <a:ln w="12700" cap="flat" cmpd="sng" algn="ctr">
            <a:gradFill flip="none" rotWithShape="1">
              <a:gsLst>
                <a:gs pos="0">
                  <a:srgbClr val="E0AED3"/>
                </a:gs>
                <a:gs pos="74000">
                  <a:srgbClr val="6D2371"/>
                </a:gs>
              </a:gsLst>
              <a:lin ang="10800000" scaled="1"/>
              <a:tileRect/>
            </a:gradFill>
            <a:prstDash val="solid"/>
            <a:round/>
            <a:headEnd type="oval" w="med" len="med"/>
            <a:tailEnd type="oval" w="med" len="med"/>
          </a:ln>
          <a:effectLst/>
        </p:spPr>
      </p:cxnSp>
      <p:sp>
        <p:nvSpPr>
          <p:cNvPr id="71" name="ZoneTexte 70">
            <a:extLst>
              <a:ext uri="{FF2B5EF4-FFF2-40B4-BE49-F238E27FC236}">
                <a16:creationId xmlns:a16="http://schemas.microsoft.com/office/drawing/2014/main" id="{15B4F026-C32A-41F7-B174-7A924C74C82C}"/>
              </a:ext>
            </a:extLst>
          </p:cNvPr>
          <p:cNvSpPr txBox="1"/>
          <p:nvPr/>
        </p:nvSpPr>
        <p:spPr>
          <a:xfrm>
            <a:off x="937090" y="2453758"/>
            <a:ext cx="1149748" cy="230832"/>
          </a:xfrm>
          <a:prstGeom prst="rect">
            <a:avLst/>
          </a:prstGeom>
          <a:noFill/>
        </p:spPr>
        <p:txBody>
          <a:bodyPr wrap="square">
            <a:spAutoFit/>
          </a:bodyPr>
          <a:lstStyle/>
          <a:p>
            <a:pPr fontAlgn="base">
              <a:spcBef>
                <a:spcPct val="0"/>
              </a:spcBef>
              <a:spcAft>
                <a:spcPct val="0"/>
              </a:spcAft>
            </a:pPr>
            <a:r>
              <a:rPr lang="fr-FR" sz="900" dirty="0">
                <a:cs typeface="Arial" charset="0"/>
              </a:rPr>
              <a:t>Pénicilline</a:t>
            </a:r>
          </a:p>
        </p:txBody>
      </p:sp>
      <p:cxnSp>
        <p:nvCxnSpPr>
          <p:cNvPr id="72" name="Connecteur droit 71">
            <a:extLst>
              <a:ext uri="{FF2B5EF4-FFF2-40B4-BE49-F238E27FC236}">
                <a16:creationId xmlns:a16="http://schemas.microsoft.com/office/drawing/2014/main" id="{9E7D5216-1C74-4B02-A0BA-78472B524C43}"/>
              </a:ext>
            </a:extLst>
          </p:cNvPr>
          <p:cNvCxnSpPr>
            <a:cxnSpLocks/>
          </p:cNvCxnSpPr>
          <p:nvPr/>
        </p:nvCxnSpPr>
        <p:spPr bwMode="auto">
          <a:xfrm>
            <a:off x="1802096" y="2569173"/>
            <a:ext cx="448409" cy="1"/>
          </a:xfrm>
          <a:prstGeom prst="line">
            <a:avLst/>
          </a:prstGeom>
          <a:solidFill>
            <a:srgbClr val="1A426F"/>
          </a:solidFill>
          <a:ln w="12700" cap="flat" cmpd="sng" algn="ctr">
            <a:gradFill flip="none" rotWithShape="1">
              <a:gsLst>
                <a:gs pos="0">
                  <a:srgbClr val="E0AED3"/>
                </a:gs>
                <a:gs pos="74000">
                  <a:srgbClr val="6D2371"/>
                </a:gs>
              </a:gsLst>
              <a:lin ang="10800000" scaled="1"/>
              <a:tileRect/>
            </a:gradFill>
            <a:prstDash val="solid"/>
            <a:round/>
            <a:headEnd type="oval" w="med" len="med"/>
            <a:tailEnd type="oval" w="med" len="med"/>
          </a:ln>
          <a:effectLst/>
        </p:spPr>
      </p:cxnSp>
      <p:sp>
        <p:nvSpPr>
          <p:cNvPr id="73" name="ZoneTexte 72">
            <a:extLst>
              <a:ext uri="{FF2B5EF4-FFF2-40B4-BE49-F238E27FC236}">
                <a16:creationId xmlns:a16="http://schemas.microsoft.com/office/drawing/2014/main" id="{17CA0A12-A5E9-43AF-8096-E63B49002031}"/>
              </a:ext>
            </a:extLst>
          </p:cNvPr>
          <p:cNvSpPr txBox="1"/>
          <p:nvPr/>
        </p:nvSpPr>
        <p:spPr>
          <a:xfrm>
            <a:off x="1047672" y="3037958"/>
            <a:ext cx="1365006" cy="230832"/>
          </a:xfrm>
          <a:prstGeom prst="rect">
            <a:avLst/>
          </a:prstGeom>
          <a:noFill/>
        </p:spPr>
        <p:txBody>
          <a:bodyPr wrap="square">
            <a:spAutoFit/>
          </a:bodyPr>
          <a:lstStyle/>
          <a:p>
            <a:pPr fontAlgn="base">
              <a:spcBef>
                <a:spcPct val="0"/>
              </a:spcBef>
              <a:spcAft>
                <a:spcPct val="0"/>
              </a:spcAft>
            </a:pPr>
            <a:r>
              <a:rPr lang="fr-FR" sz="900" dirty="0">
                <a:cs typeface="Arial" charset="0"/>
              </a:rPr>
              <a:t>Chloramphénicol</a:t>
            </a:r>
          </a:p>
        </p:txBody>
      </p:sp>
      <p:cxnSp>
        <p:nvCxnSpPr>
          <p:cNvPr id="74" name="Connecteur droit 73">
            <a:extLst>
              <a:ext uri="{FF2B5EF4-FFF2-40B4-BE49-F238E27FC236}">
                <a16:creationId xmlns:a16="http://schemas.microsoft.com/office/drawing/2014/main" id="{84D9E8F1-22D9-428A-A2F3-8F053FAF6C84}"/>
              </a:ext>
            </a:extLst>
          </p:cNvPr>
          <p:cNvCxnSpPr>
            <a:cxnSpLocks/>
          </p:cNvCxnSpPr>
          <p:nvPr/>
        </p:nvCxnSpPr>
        <p:spPr bwMode="auto">
          <a:xfrm>
            <a:off x="2365674" y="3153373"/>
            <a:ext cx="896818" cy="1"/>
          </a:xfrm>
          <a:prstGeom prst="line">
            <a:avLst/>
          </a:prstGeom>
          <a:solidFill>
            <a:srgbClr val="1A426F"/>
          </a:solidFill>
          <a:ln w="12700" cap="flat" cmpd="sng" algn="ctr">
            <a:gradFill flip="none" rotWithShape="1">
              <a:gsLst>
                <a:gs pos="0">
                  <a:srgbClr val="E0AED3"/>
                </a:gs>
                <a:gs pos="74000">
                  <a:srgbClr val="6D2371"/>
                </a:gs>
              </a:gsLst>
              <a:lin ang="10800000" scaled="1"/>
              <a:tileRect/>
            </a:gradFill>
            <a:prstDash val="solid"/>
            <a:round/>
            <a:headEnd type="oval" w="med" len="med"/>
            <a:tailEnd type="oval" w="med" len="med"/>
          </a:ln>
          <a:effectLst/>
        </p:spPr>
      </p:cxnSp>
      <p:sp>
        <p:nvSpPr>
          <p:cNvPr id="75" name="ZoneTexte 74">
            <a:extLst>
              <a:ext uri="{FF2B5EF4-FFF2-40B4-BE49-F238E27FC236}">
                <a16:creationId xmlns:a16="http://schemas.microsoft.com/office/drawing/2014/main" id="{537A1AA2-48E4-425C-A9FB-BA84CC1BFAF2}"/>
              </a:ext>
            </a:extLst>
          </p:cNvPr>
          <p:cNvSpPr txBox="1"/>
          <p:nvPr/>
        </p:nvSpPr>
        <p:spPr>
          <a:xfrm>
            <a:off x="1888069" y="3330058"/>
            <a:ext cx="1149748" cy="230832"/>
          </a:xfrm>
          <a:prstGeom prst="rect">
            <a:avLst/>
          </a:prstGeom>
          <a:noFill/>
        </p:spPr>
        <p:txBody>
          <a:bodyPr wrap="square">
            <a:spAutoFit/>
          </a:bodyPr>
          <a:lstStyle/>
          <a:p>
            <a:pPr fontAlgn="base">
              <a:spcBef>
                <a:spcPct val="0"/>
              </a:spcBef>
              <a:spcAft>
                <a:spcPct val="0"/>
              </a:spcAft>
            </a:pPr>
            <a:r>
              <a:rPr lang="fr-FR" sz="900" dirty="0">
                <a:cs typeface="Arial" charset="0"/>
              </a:rPr>
              <a:t>Tétracycline</a:t>
            </a:r>
          </a:p>
        </p:txBody>
      </p:sp>
      <p:cxnSp>
        <p:nvCxnSpPr>
          <p:cNvPr id="76" name="Connecteur droit 75">
            <a:extLst>
              <a:ext uri="{FF2B5EF4-FFF2-40B4-BE49-F238E27FC236}">
                <a16:creationId xmlns:a16="http://schemas.microsoft.com/office/drawing/2014/main" id="{B24ECC63-D3D5-40C5-B353-1AC6616D4A96}"/>
              </a:ext>
            </a:extLst>
          </p:cNvPr>
          <p:cNvCxnSpPr>
            <a:cxnSpLocks/>
          </p:cNvCxnSpPr>
          <p:nvPr/>
        </p:nvCxnSpPr>
        <p:spPr bwMode="auto">
          <a:xfrm>
            <a:off x="2886740" y="3445473"/>
            <a:ext cx="179364" cy="1"/>
          </a:xfrm>
          <a:prstGeom prst="line">
            <a:avLst/>
          </a:prstGeom>
          <a:solidFill>
            <a:srgbClr val="1A426F"/>
          </a:solidFill>
          <a:ln w="12700" cap="flat" cmpd="sng" algn="ctr">
            <a:gradFill flip="none" rotWithShape="1">
              <a:gsLst>
                <a:gs pos="0">
                  <a:srgbClr val="E0AED3"/>
                </a:gs>
                <a:gs pos="74000">
                  <a:srgbClr val="6D2371"/>
                </a:gs>
              </a:gsLst>
              <a:lin ang="10800000" scaled="1"/>
              <a:tileRect/>
            </a:gradFill>
            <a:prstDash val="solid"/>
            <a:round/>
            <a:headEnd type="oval" w="med" len="med"/>
            <a:tailEnd type="oval" w="med" len="med"/>
          </a:ln>
          <a:effectLst/>
        </p:spPr>
      </p:cxnSp>
      <p:sp>
        <p:nvSpPr>
          <p:cNvPr id="77" name="ZoneTexte 76">
            <a:extLst>
              <a:ext uri="{FF2B5EF4-FFF2-40B4-BE49-F238E27FC236}">
                <a16:creationId xmlns:a16="http://schemas.microsoft.com/office/drawing/2014/main" id="{B690FD8A-556B-416B-B9A7-CA7244ADA21A}"/>
              </a:ext>
            </a:extLst>
          </p:cNvPr>
          <p:cNvSpPr txBox="1"/>
          <p:nvPr/>
        </p:nvSpPr>
        <p:spPr>
          <a:xfrm>
            <a:off x="1722202" y="3622158"/>
            <a:ext cx="1149748" cy="230832"/>
          </a:xfrm>
          <a:prstGeom prst="rect">
            <a:avLst/>
          </a:prstGeom>
          <a:noFill/>
        </p:spPr>
        <p:txBody>
          <a:bodyPr wrap="square">
            <a:spAutoFit/>
          </a:bodyPr>
          <a:lstStyle/>
          <a:p>
            <a:pPr fontAlgn="base">
              <a:spcBef>
                <a:spcPct val="0"/>
              </a:spcBef>
              <a:spcAft>
                <a:spcPct val="0"/>
              </a:spcAft>
            </a:pPr>
            <a:r>
              <a:rPr lang="fr-FR" sz="900" dirty="0">
                <a:cs typeface="Arial" charset="0"/>
              </a:rPr>
              <a:t>Erythromycine</a:t>
            </a:r>
          </a:p>
        </p:txBody>
      </p:sp>
      <p:cxnSp>
        <p:nvCxnSpPr>
          <p:cNvPr id="78" name="Connecteur droit 77">
            <a:extLst>
              <a:ext uri="{FF2B5EF4-FFF2-40B4-BE49-F238E27FC236}">
                <a16:creationId xmlns:a16="http://schemas.microsoft.com/office/drawing/2014/main" id="{0A64608B-6256-458E-953E-C50B21C9EDA1}"/>
              </a:ext>
            </a:extLst>
          </p:cNvPr>
          <p:cNvCxnSpPr>
            <a:cxnSpLocks/>
          </p:cNvCxnSpPr>
          <p:nvPr/>
        </p:nvCxnSpPr>
        <p:spPr bwMode="auto">
          <a:xfrm>
            <a:off x="2869457" y="3737573"/>
            <a:ext cx="1838477" cy="0"/>
          </a:xfrm>
          <a:prstGeom prst="line">
            <a:avLst/>
          </a:prstGeom>
          <a:solidFill>
            <a:srgbClr val="1A426F"/>
          </a:solidFill>
          <a:ln w="12700" cap="flat" cmpd="sng" algn="ctr">
            <a:gradFill flip="none" rotWithShape="1">
              <a:gsLst>
                <a:gs pos="0">
                  <a:srgbClr val="E0AED3"/>
                </a:gs>
                <a:gs pos="74000">
                  <a:srgbClr val="6D2371"/>
                </a:gs>
              </a:gsLst>
              <a:lin ang="10800000" scaled="1"/>
              <a:tileRect/>
            </a:gradFill>
            <a:prstDash val="solid"/>
            <a:round/>
            <a:headEnd type="oval" w="med" len="med"/>
            <a:tailEnd type="oval" w="med" len="med"/>
          </a:ln>
          <a:effectLst/>
        </p:spPr>
      </p:cxnSp>
      <p:sp>
        <p:nvSpPr>
          <p:cNvPr id="79" name="ZoneTexte 78">
            <a:extLst>
              <a:ext uri="{FF2B5EF4-FFF2-40B4-BE49-F238E27FC236}">
                <a16:creationId xmlns:a16="http://schemas.microsoft.com/office/drawing/2014/main" id="{992E6EF5-D7E9-4516-B8E1-D7C83DA32419}"/>
              </a:ext>
            </a:extLst>
          </p:cNvPr>
          <p:cNvSpPr txBox="1"/>
          <p:nvPr/>
        </p:nvSpPr>
        <p:spPr>
          <a:xfrm>
            <a:off x="2717413" y="3914258"/>
            <a:ext cx="1149748" cy="230832"/>
          </a:xfrm>
          <a:prstGeom prst="rect">
            <a:avLst/>
          </a:prstGeom>
          <a:noFill/>
        </p:spPr>
        <p:txBody>
          <a:bodyPr wrap="square">
            <a:spAutoFit/>
          </a:bodyPr>
          <a:lstStyle/>
          <a:p>
            <a:pPr fontAlgn="base">
              <a:spcBef>
                <a:spcPct val="0"/>
              </a:spcBef>
              <a:spcAft>
                <a:spcPct val="0"/>
              </a:spcAft>
            </a:pPr>
            <a:r>
              <a:rPr lang="fr-FR" sz="900" dirty="0">
                <a:cs typeface="Arial" charset="0"/>
              </a:rPr>
              <a:t>Ampicilline</a:t>
            </a:r>
          </a:p>
        </p:txBody>
      </p:sp>
      <p:cxnSp>
        <p:nvCxnSpPr>
          <p:cNvPr id="80" name="Connecteur droit 79">
            <a:extLst>
              <a:ext uri="{FF2B5EF4-FFF2-40B4-BE49-F238E27FC236}">
                <a16:creationId xmlns:a16="http://schemas.microsoft.com/office/drawing/2014/main" id="{5EB26614-ED63-46E5-B53E-19B0D8395A64}"/>
              </a:ext>
            </a:extLst>
          </p:cNvPr>
          <p:cNvCxnSpPr>
            <a:cxnSpLocks/>
          </p:cNvCxnSpPr>
          <p:nvPr/>
        </p:nvCxnSpPr>
        <p:spPr bwMode="auto">
          <a:xfrm>
            <a:off x="3652396" y="4029673"/>
            <a:ext cx="627773" cy="1"/>
          </a:xfrm>
          <a:prstGeom prst="line">
            <a:avLst/>
          </a:prstGeom>
          <a:solidFill>
            <a:srgbClr val="1A426F"/>
          </a:solidFill>
          <a:ln w="12700" cap="flat" cmpd="sng" algn="ctr">
            <a:gradFill flip="none" rotWithShape="1">
              <a:gsLst>
                <a:gs pos="0">
                  <a:srgbClr val="E0AED3"/>
                </a:gs>
                <a:gs pos="74000">
                  <a:srgbClr val="6D2371"/>
                </a:gs>
              </a:gsLst>
              <a:lin ang="10800000" scaled="1"/>
              <a:tileRect/>
            </a:gradFill>
            <a:prstDash val="solid"/>
            <a:round/>
            <a:headEnd type="oval" w="med" len="med"/>
            <a:tailEnd type="oval" w="med" len="med"/>
          </a:ln>
          <a:effectLst/>
        </p:spPr>
      </p:cxnSp>
      <p:sp>
        <p:nvSpPr>
          <p:cNvPr id="81" name="ZoneTexte 80">
            <a:extLst>
              <a:ext uri="{FF2B5EF4-FFF2-40B4-BE49-F238E27FC236}">
                <a16:creationId xmlns:a16="http://schemas.microsoft.com/office/drawing/2014/main" id="{F2CC5CBB-05E6-4569-A332-F87A0941A168}"/>
              </a:ext>
            </a:extLst>
          </p:cNvPr>
          <p:cNvSpPr txBox="1"/>
          <p:nvPr/>
        </p:nvSpPr>
        <p:spPr>
          <a:xfrm>
            <a:off x="3978018" y="4790556"/>
            <a:ext cx="1149748" cy="230832"/>
          </a:xfrm>
          <a:prstGeom prst="rect">
            <a:avLst/>
          </a:prstGeom>
          <a:noFill/>
        </p:spPr>
        <p:txBody>
          <a:bodyPr wrap="square">
            <a:spAutoFit/>
          </a:bodyPr>
          <a:lstStyle/>
          <a:p>
            <a:pPr fontAlgn="base">
              <a:spcBef>
                <a:spcPct val="0"/>
              </a:spcBef>
              <a:spcAft>
                <a:spcPct val="0"/>
              </a:spcAft>
            </a:pPr>
            <a:r>
              <a:rPr lang="fr-FR" sz="900" dirty="0">
                <a:cs typeface="Arial" charset="0"/>
              </a:rPr>
              <a:t>Ciprofloxacine</a:t>
            </a:r>
          </a:p>
        </p:txBody>
      </p:sp>
      <p:cxnSp>
        <p:nvCxnSpPr>
          <p:cNvPr id="82" name="Connecteur droit 81">
            <a:extLst>
              <a:ext uri="{FF2B5EF4-FFF2-40B4-BE49-F238E27FC236}">
                <a16:creationId xmlns:a16="http://schemas.microsoft.com/office/drawing/2014/main" id="{0368E640-1CC4-4884-A731-686790B935B3}"/>
              </a:ext>
            </a:extLst>
          </p:cNvPr>
          <p:cNvCxnSpPr>
            <a:cxnSpLocks/>
          </p:cNvCxnSpPr>
          <p:nvPr/>
        </p:nvCxnSpPr>
        <p:spPr bwMode="auto">
          <a:xfrm>
            <a:off x="5144103" y="4905972"/>
            <a:ext cx="1524591" cy="0"/>
          </a:xfrm>
          <a:prstGeom prst="line">
            <a:avLst/>
          </a:prstGeom>
          <a:solidFill>
            <a:srgbClr val="1A426F"/>
          </a:solidFill>
          <a:ln w="12700" cap="flat" cmpd="sng" algn="ctr">
            <a:gradFill flip="none" rotWithShape="1">
              <a:gsLst>
                <a:gs pos="0">
                  <a:srgbClr val="E0AED3"/>
                </a:gs>
                <a:gs pos="74000">
                  <a:srgbClr val="6D2371"/>
                </a:gs>
              </a:gsLst>
              <a:lin ang="10800000" scaled="1"/>
              <a:tileRect/>
            </a:gradFill>
            <a:prstDash val="solid"/>
            <a:round/>
            <a:headEnd type="oval" w="med" len="med"/>
            <a:tailEnd type="oval" w="med" len="med"/>
          </a:ln>
          <a:effectLst/>
        </p:spPr>
      </p:cxnSp>
      <p:sp>
        <p:nvSpPr>
          <p:cNvPr id="83" name="ZoneTexte 82">
            <a:extLst>
              <a:ext uri="{FF2B5EF4-FFF2-40B4-BE49-F238E27FC236}">
                <a16:creationId xmlns:a16="http://schemas.microsoft.com/office/drawing/2014/main" id="{0FDCEBD9-CBC8-4098-86EC-8E2BB60C8C24}"/>
              </a:ext>
            </a:extLst>
          </p:cNvPr>
          <p:cNvSpPr txBox="1"/>
          <p:nvPr/>
        </p:nvSpPr>
        <p:spPr>
          <a:xfrm>
            <a:off x="8509821" y="3445473"/>
            <a:ext cx="2323604" cy="584775"/>
          </a:xfrm>
          <a:prstGeom prst="roundRect">
            <a:avLst>
              <a:gd name="adj" fmla="val 0"/>
            </a:avLst>
          </a:prstGeom>
          <a:noFill/>
        </p:spPr>
        <p:txBody>
          <a:bodyPr wrap="square">
            <a:spAutoFit/>
          </a:bodyPr>
          <a:lstStyle/>
          <a:p>
            <a:pPr algn="ctr" eaLnBrk="0" fontAlgn="base" hangingPunct="0">
              <a:spcBef>
                <a:spcPct val="50000"/>
              </a:spcBef>
              <a:spcAft>
                <a:spcPct val="0"/>
              </a:spcAft>
              <a:defRPr/>
            </a:pPr>
            <a:r>
              <a:rPr lang="fr-FR" sz="1600" b="1" kern="0" dirty="0">
                <a:solidFill>
                  <a:schemeClr val="bg1"/>
                </a:solidFill>
                <a:cs typeface="Arial" charset="0"/>
              </a:rPr>
              <a:t>Résistance aux antibiotiques</a:t>
            </a:r>
          </a:p>
        </p:txBody>
      </p:sp>
      <p:sp>
        <p:nvSpPr>
          <p:cNvPr id="84" name="ZoneTexte 83">
            <a:extLst>
              <a:ext uri="{FF2B5EF4-FFF2-40B4-BE49-F238E27FC236}">
                <a16:creationId xmlns:a16="http://schemas.microsoft.com/office/drawing/2014/main" id="{268372D0-F038-455B-B3B2-ED5842FA718C}"/>
              </a:ext>
            </a:extLst>
          </p:cNvPr>
          <p:cNvSpPr txBox="1"/>
          <p:nvPr/>
        </p:nvSpPr>
        <p:spPr>
          <a:xfrm>
            <a:off x="3325601" y="4206358"/>
            <a:ext cx="1149748" cy="230832"/>
          </a:xfrm>
          <a:prstGeom prst="rect">
            <a:avLst/>
          </a:prstGeom>
          <a:noFill/>
        </p:spPr>
        <p:txBody>
          <a:bodyPr wrap="square">
            <a:spAutoFit/>
          </a:bodyPr>
          <a:lstStyle/>
          <a:p>
            <a:pPr fontAlgn="base">
              <a:spcBef>
                <a:spcPct val="0"/>
              </a:spcBef>
              <a:spcAft>
                <a:spcPct val="0"/>
              </a:spcAft>
            </a:pPr>
            <a:r>
              <a:rPr lang="fr-FR" sz="900" dirty="0" err="1">
                <a:cs typeface="Arial" charset="0"/>
              </a:rPr>
              <a:t>Vancomycin</a:t>
            </a:r>
            <a:endParaRPr lang="fr-FR" sz="900" dirty="0">
              <a:cs typeface="Arial" charset="0"/>
            </a:endParaRPr>
          </a:p>
        </p:txBody>
      </p:sp>
      <p:cxnSp>
        <p:nvCxnSpPr>
          <p:cNvPr id="85" name="Connecteur droit 84">
            <a:extLst>
              <a:ext uri="{FF2B5EF4-FFF2-40B4-BE49-F238E27FC236}">
                <a16:creationId xmlns:a16="http://schemas.microsoft.com/office/drawing/2014/main" id="{5F6BAB25-2FD7-4CEC-B70A-BEF8E4F95653}"/>
              </a:ext>
            </a:extLst>
          </p:cNvPr>
          <p:cNvCxnSpPr>
            <a:cxnSpLocks/>
          </p:cNvCxnSpPr>
          <p:nvPr/>
        </p:nvCxnSpPr>
        <p:spPr bwMode="auto">
          <a:xfrm>
            <a:off x="4389559" y="4321774"/>
            <a:ext cx="941659" cy="0"/>
          </a:xfrm>
          <a:prstGeom prst="line">
            <a:avLst/>
          </a:prstGeom>
          <a:solidFill>
            <a:srgbClr val="1A426F"/>
          </a:solidFill>
          <a:ln w="12700" cap="flat" cmpd="sng" algn="ctr">
            <a:gradFill flip="none" rotWithShape="1">
              <a:gsLst>
                <a:gs pos="0">
                  <a:srgbClr val="E0AED3"/>
                </a:gs>
                <a:gs pos="74000">
                  <a:srgbClr val="6D2371"/>
                </a:gs>
              </a:gsLst>
              <a:lin ang="10800000" scaled="1"/>
              <a:tileRect/>
            </a:gradFill>
            <a:prstDash val="solid"/>
            <a:round/>
            <a:headEnd type="oval" w="med" len="med"/>
            <a:tailEnd type="oval" w="med" len="med"/>
          </a:ln>
          <a:effectLst/>
        </p:spPr>
      </p:cxnSp>
      <p:sp>
        <p:nvSpPr>
          <p:cNvPr id="86" name="ZoneTexte 85">
            <a:extLst>
              <a:ext uri="{FF2B5EF4-FFF2-40B4-BE49-F238E27FC236}">
                <a16:creationId xmlns:a16="http://schemas.microsoft.com/office/drawing/2014/main" id="{0CDBA975-FF17-4BEE-A29A-51094317D471}"/>
              </a:ext>
            </a:extLst>
          </p:cNvPr>
          <p:cNvSpPr txBox="1"/>
          <p:nvPr/>
        </p:nvSpPr>
        <p:spPr>
          <a:xfrm>
            <a:off x="4254469" y="4498458"/>
            <a:ext cx="1149748" cy="230832"/>
          </a:xfrm>
          <a:prstGeom prst="rect">
            <a:avLst/>
          </a:prstGeom>
          <a:noFill/>
        </p:spPr>
        <p:txBody>
          <a:bodyPr wrap="square">
            <a:spAutoFit/>
          </a:bodyPr>
          <a:lstStyle/>
          <a:p>
            <a:pPr fontAlgn="base">
              <a:spcBef>
                <a:spcPct val="0"/>
              </a:spcBef>
              <a:spcAft>
                <a:spcPct val="0"/>
              </a:spcAft>
            </a:pPr>
            <a:r>
              <a:rPr lang="fr-FR" sz="900" dirty="0" err="1">
                <a:cs typeface="Arial" charset="0"/>
              </a:rPr>
              <a:t>Imipenem</a:t>
            </a:r>
            <a:endParaRPr lang="fr-FR" sz="900" dirty="0">
              <a:cs typeface="Arial" charset="0"/>
            </a:endParaRPr>
          </a:p>
        </p:txBody>
      </p:sp>
      <p:cxnSp>
        <p:nvCxnSpPr>
          <p:cNvPr id="87" name="Connecteur droit 86">
            <a:extLst>
              <a:ext uri="{FF2B5EF4-FFF2-40B4-BE49-F238E27FC236}">
                <a16:creationId xmlns:a16="http://schemas.microsoft.com/office/drawing/2014/main" id="{7A20000D-43DB-4950-93B9-2534D8950AD5}"/>
              </a:ext>
            </a:extLst>
          </p:cNvPr>
          <p:cNvCxnSpPr>
            <a:cxnSpLocks/>
          </p:cNvCxnSpPr>
          <p:nvPr/>
        </p:nvCxnSpPr>
        <p:spPr bwMode="auto">
          <a:xfrm>
            <a:off x="5144103" y="4613874"/>
            <a:ext cx="1165863" cy="0"/>
          </a:xfrm>
          <a:prstGeom prst="line">
            <a:avLst/>
          </a:prstGeom>
          <a:solidFill>
            <a:srgbClr val="1A426F"/>
          </a:solidFill>
          <a:ln w="12700" cap="flat" cmpd="sng" algn="ctr">
            <a:gradFill flip="none" rotWithShape="1">
              <a:gsLst>
                <a:gs pos="0">
                  <a:srgbClr val="E0AED3"/>
                </a:gs>
                <a:gs pos="74000">
                  <a:srgbClr val="6D2371"/>
                </a:gs>
              </a:gsLst>
              <a:lin ang="10800000" scaled="1"/>
              <a:tileRect/>
            </a:gradFill>
            <a:prstDash val="solid"/>
            <a:round/>
            <a:headEnd type="oval" w="med" len="med"/>
            <a:tailEnd type="oval" w="med" len="med"/>
          </a:ln>
          <a:effectLst/>
        </p:spPr>
      </p:cxnSp>
      <p:sp>
        <p:nvSpPr>
          <p:cNvPr id="3" name="Espace réservé du pied de page 2">
            <a:extLst>
              <a:ext uri="{FF2B5EF4-FFF2-40B4-BE49-F238E27FC236}">
                <a16:creationId xmlns:a16="http://schemas.microsoft.com/office/drawing/2014/main" id="{52703721-29D3-4525-968C-610CE72FA7BB}"/>
              </a:ext>
            </a:extLst>
          </p:cNvPr>
          <p:cNvSpPr>
            <a:spLocks noGrp="1"/>
          </p:cNvSpPr>
          <p:nvPr>
            <p:ph type="ftr" sz="quarter" idx="11"/>
          </p:nvPr>
        </p:nvSpPr>
        <p:spPr>
          <a:xfrm>
            <a:off x="212986" y="6564072"/>
            <a:ext cx="3941764" cy="293927"/>
          </a:xfrm>
        </p:spPr>
        <p:txBody>
          <a:bodyPr/>
          <a:lstStyle/>
          <a:p>
            <a:pPr marL="12700">
              <a:lnSpc>
                <a:spcPct val="100000"/>
              </a:lnSpc>
              <a:spcBef>
                <a:spcPts val="130"/>
              </a:spcBef>
            </a:pPr>
            <a:r>
              <a:rPr lang="fr-FR" sz="900" spc="-5" dirty="0" err="1">
                <a:solidFill>
                  <a:srgbClr val="7E7E7E"/>
                </a:solidFill>
                <a:latin typeface="Arial" panose="020B0604020202020204" pitchFamily="34" charset="0"/>
                <a:cs typeface="Arial" panose="020B0604020202020204" pitchFamily="34" charset="0"/>
              </a:rPr>
              <a:t>Adebiotech</a:t>
            </a:r>
            <a:r>
              <a:rPr lang="fr-FR" sz="900" spc="-5" dirty="0">
                <a:solidFill>
                  <a:srgbClr val="7E7E7E"/>
                </a:solidFill>
                <a:latin typeface="Arial" panose="020B0604020202020204" pitchFamily="34" charset="0"/>
                <a:cs typeface="Arial" panose="020B0604020202020204" pitchFamily="34" charset="0"/>
              </a:rPr>
              <a:t>:  Approches innovantes en santé humaine, animale et environnementale dans la lutte contre l’antibiorésistance-16 septembre 2021</a:t>
            </a:r>
            <a:endParaRPr lang="fr-FR" sz="90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8B86BA3A-CB91-4876-B6B6-C6872222C58C}"/>
              </a:ext>
            </a:extLst>
          </p:cNvPr>
          <p:cNvSpPr>
            <a:spLocks noGrp="1"/>
          </p:cNvSpPr>
          <p:nvPr>
            <p:ph type="sldNum" sz="quarter" idx="12"/>
          </p:nvPr>
        </p:nvSpPr>
        <p:spPr/>
        <p:txBody>
          <a:bodyPr/>
          <a:lstStyle/>
          <a:p>
            <a:pPr>
              <a:defRPr/>
            </a:pPr>
            <a:fld id="{D9DF8CC8-2FEE-4E40-BA58-422935C57357}" type="slidenum">
              <a:rPr lang="en-US" smtClean="0"/>
              <a:pPr>
                <a:defRPr/>
              </a:pPr>
              <a:t>4</a:t>
            </a:fld>
            <a:endParaRPr lang="en-US" dirty="0"/>
          </a:p>
        </p:txBody>
      </p:sp>
      <p:sp>
        <p:nvSpPr>
          <p:cNvPr id="43" name="ZoneTexte 42">
            <a:extLst>
              <a:ext uri="{FF2B5EF4-FFF2-40B4-BE49-F238E27FC236}">
                <a16:creationId xmlns:a16="http://schemas.microsoft.com/office/drawing/2014/main" id="{145C3712-27B5-4D33-A430-ED3CEC7071D0}"/>
              </a:ext>
            </a:extLst>
          </p:cNvPr>
          <p:cNvSpPr txBox="1"/>
          <p:nvPr/>
        </p:nvSpPr>
        <p:spPr>
          <a:xfrm>
            <a:off x="741753" y="5262629"/>
            <a:ext cx="864000" cy="288000"/>
          </a:xfrm>
          <a:prstGeom prst="roundRect">
            <a:avLst>
              <a:gd name="adj" fmla="val 50000"/>
            </a:avLst>
          </a:prstGeom>
          <a:noFill/>
          <a:ln w="19050">
            <a:noFill/>
          </a:ln>
        </p:spPr>
        <p:txBody>
          <a:bodyPr wrap="square" rtlCol="0" anchor="ctr">
            <a:noAutofit/>
          </a:bodyPr>
          <a:lstStyle/>
          <a:p>
            <a:pPr algn="ctr" fontAlgn="base">
              <a:spcBef>
                <a:spcPct val="0"/>
              </a:spcBef>
              <a:spcAft>
                <a:spcPct val="0"/>
              </a:spcAft>
            </a:pPr>
            <a:r>
              <a:rPr lang="fr-FR" sz="1100" b="1" dirty="0">
                <a:cs typeface="Arial" pitchFamily="34" charset="0"/>
              </a:rPr>
              <a:t>1930</a:t>
            </a:r>
            <a:endParaRPr lang="en-GB" sz="1100" b="1" dirty="0">
              <a:cs typeface="Arial" pitchFamily="34" charset="0"/>
            </a:endParaRPr>
          </a:p>
        </p:txBody>
      </p:sp>
      <p:sp>
        <p:nvSpPr>
          <p:cNvPr id="44" name="ZoneTexte 43">
            <a:extLst>
              <a:ext uri="{FF2B5EF4-FFF2-40B4-BE49-F238E27FC236}">
                <a16:creationId xmlns:a16="http://schemas.microsoft.com/office/drawing/2014/main" id="{D0693C54-AAD2-46BF-9905-857621E85234}"/>
              </a:ext>
            </a:extLst>
          </p:cNvPr>
          <p:cNvSpPr txBox="1"/>
          <p:nvPr/>
        </p:nvSpPr>
        <p:spPr>
          <a:xfrm>
            <a:off x="4557345" y="5262629"/>
            <a:ext cx="864000" cy="288000"/>
          </a:xfrm>
          <a:prstGeom prst="roundRect">
            <a:avLst>
              <a:gd name="adj" fmla="val 50000"/>
            </a:avLst>
          </a:prstGeom>
          <a:noFill/>
          <a:ln w="19050">
            <a:noFill/>
          </a:ln>
        </p:spPr>
        <p:txBody>
          <a:bodyPr wrap="square" rtlCol="0" anchor="ctr">
            <a:noAutofit/>
          </a:bodyPr>
          <a:lstStyle/>
          <a:p>
            <a:pPr algn="ctr" fontAlgn="base">
              <a:spcBef>
                <a:spcPct val="0"/>
              </a:spcBef>
              <a:spcAft>
                <a:spcPct val="0"/>
              </a:spcAft>
            </a:pPr>
            <a:r>
              <a:rPr lang="fr-FR" sz="1100" b="1" dirty="0">
                <a:cs typeface="Arial" pitchFamily="34" charset="0"/>
              </a:rPr>
              <a:t>1980</a:t>
            </a:r>
            <a:endParaRPr lang="en-GB" sz="1100" b="1" dirty="0">
              <a:cs typeface="Arial" pitchFamily="34" charset="0"/>
            </a:endParaRPr>
          </a:p>
        </p:txBody>
      </p:sp>
      <p:sp>
        <p:nvSpPr>
          <p:cNvPr id="11" name="Espace réservé du texte 10">
            <a:extLst>
              <a:ext uri="{FF2B5EF4-FFF2-40B4-BE49-F238E27FC236}">
                <a16:creationId xmlns:a16="http://schemas.microsoft.com/office/drawing/2014/main" id="{25DF4F3B-0F8F-4093-B903-1735DFE2388A}"/>
              </a:ext>
            </a:extLst>
          </p:cNvPr>
          <p:cNvSpPr>
            <a:spLocks noGrp="1"/>
          </p:cNvSpPr>
          <p:nvPr>
            <p:ph type="body" idx="15"/>
          </p:nvPr>
        </p:nvSpPr>
        <p:spPr/>
        <p:txBody>
          <a:bodyPr/>
          <a:lstStyle/>
          <a:p>
            <a:r>
              <a:rPr lang="en-US" sz="700" dirty="0"/>
              <a:t>Sources : Rapport de Jim O'Neill, 2016 - Stephen R. </a:t>
            </a:r>
            <a:r>
              <a:rPr lang="en-US" sz="700" dirty="0" err="1"/>
              <a:t>Palumbi</a:t>
            </a:r>
            <a:r>
              <a:rPr lang="en-US" sz="700" dirty="0"/>
              <a:t>, « Humans as the world's greatest evolutionary force », Science, vol. 293,‎ 2001, p. 1786-1790 (</a:t>
            </a:r>
            <a:r>
              <a:rPr lang="en-US" sz="700" dirty="0" err="1"/>
              <a:t>PMID</a:t>
            </a:r>
            <a:r>
              <a:rPr lang="en-US" sz="700" dirty="0"/>
              <a:t> 11546863) </a:t>
            </a:r>
          </a:p>
        </p:txBody>
      </p:sp>
      <p:sp>
        <p:nvSpPr>
          <p:cNvPr id="42" name="Rectangle : coins arrondis 41">
            <a:extLst>
              <a:ext uri="{FF2B5EF4-FFF2-40B4-BE49-F238E27FC236}">
                <a16:creationId xmlns:a16="http://schemas.microsoft.com/office/drawing/2014/main" id="{B600F05C-3C4D-4296-8366-F4B6B12A26D2}"/>
              </a:ext>
            </a:extLst>
          </p:cNvPr>
          <p:cNvSpPr/>
          <p:nvPr/>
        </p:nvSpPr>
        <p:spPr bwMode="auto">
          <a:xfrm>
            <a:off x="10035110" y="1100854"/>
            <a:ext cx="1445663" cy="1010216"/>
          </a:xfrm>
          <a:prstGeom prst="roundRect">
            <a:avLst>
              <a:gd name="adj" fmla="val 14296"/>
            </a:avLst>
          </a:prstGeom>
          <a:solidFill>
            <a:schemeClr val="bg1"/>
          </a:solidFill>
          <a:ln w="28575" cap="flat" cmpd="sng" algn="ctr">
            <a:solidFill>
              <a:srgbClr val="C70083"/>
            </a:solidFill>
            <a:prstDash val="sysDot"/>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FR" sz="1400" b="1" i="0" u="none" strike="noStrike" kern="0" cap="none" spc="0" normalizeH="0" baseline="0" noProof="0" dirty="0">
                <a:ln>
                  <a:noFill/>
                </a:ln>
                <a:solidFill>
                  <a:srgbClr val="C70083"/>
                </a:solidFill>
                <a:effectLst/>
                <a:uLnTx/>
                <a:uFillTx/>
                <a:cs typeface="Arial" pitchFamily="34" charset="0"/>
              </a:rPr>
              <a:t>~10 millions </a:t>
            </a:r>
            <a:br>
              <a:rPr kumimoji="0" lang="fr-FR" sz="1400" b="1" i="0" u="none" strike="noStrike" kern="0" cap="none" spc="0" normalizeH="0" baseline="0" noProof="0" dirty="0">
                <a:ln>
                  <a:noFill/>
                </a:ln>
                <a:solidFill>
                  <a:srgbClr val="C70083"/>
                </a:solidFill>
                <a:effectLst/>
                <a:uLnTx/>
                <a:uFillTx/>
                <a:cs typeface="Arial" pitchFamily="34" charset="0"/>
              </a:rPr>
            </a:br>
            <a:r>
              <a:rPr kumimoji="0" lang="fr-FR" sz="1400" b="1" i="0" u="none" strike="noStrike" kern="0" cap="none" spc="0" normalizeH="0" baseline="0" noProof="0" dirty="0">
                <a:ln>
                  <a:noFill/>
                </a:ln>
                <a:solidFill>
                  <a:srgbClr val="C70083"/>
                </a:solidFill>
                <a:effectLst/>
                <a:uLnTx/>
                <a:uFillTx/>
                <a:cs typeface="Arial" pitchFamily="34" charset="0"/>
              </a:rPr>
              <a:t>de morts / an*</a:t>
            </a:r>
          </a:p>
        </p:txBody>
      </p:sp>
    </p:spTree>
    <p:extLst>
      <p:ext uri="{BB962C8B-B14F-4D97-AF65-F5344CB8AC3E}">
        <p14:creationId xmlns:p14="http://schemas.microsoft.com/office/powerpoint/2010/main" val="1021081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7FAE3F-29FC-4A62-A08D-B78AB74C070C}"/>
              </a:ext>
            </a:extLst>
          </p:cNvPr>
          <p:cNvSpPr>
            <a:spLocks noGrp="1"/>
          </p:cNvSpPr>
          <p:nvPr>
            <p:ph type="title"/>
          </p:nvPr>
        </p:nvSpPr>
        <p:spPr/>
        <p:txBody>
          <a:bodyPr/>
          <a:lstStyle/>
          <a:p>
            <a:r>
              <a:rPr lang="fr-FR" dirty="0"/>
              <a:t>La phagothérapie : une </a:t>
            </a:r>
            <a:r>
              <a:rPr lang="fr-FR" dirty="0">
                <a:solidFill>
                  <a:schemeClr val="tx2"/>
                </a:solidFill>
              </a:rPr>
              <a:t>solution</a:t>
            </a:r>
            <a:r>
              <a:rPr lang="fr-FR" dirty="0"/>
              <a:t> </a:t>
            </a:r>
            <a:r>
              <a:rPr lang="fr-FR" dirty="0">
                <a:solidFill>
                  <a:schemeClr val="tx2"/>
                </a:solidFill>
              </a:rPr>
              <a:t>naturelle</a:t>
            </a:r>
            <a:r>
              <a:rPr lang="fr-FR" dirty="0"/>
              <a:t> pour traiter les infections résistantes</a:t>
            </a:r>
            <a:endParaRPr lang="en-GB" dirty="0"/>
          </a:p>
        </p:txBody>
      </p:sp>
      <p:sp>
        <p:nvSpPr>
          <p:cNvPr id="4" name="Espace réservé du texte 3">
            <a:extLst>
              <a:ext uri="{FF2B5EF4-FFF2-40B4-BE49-F238E27FC236}">
                <a16:creationId xmlns:a16="http://schemas.microsoft.com/office/drawing/2014/main" id="{51834B1E-7FEF-4D31-BE9A-28DF26A32A79}"/>
              </a:ext>
            </a:extLst>
          </p:cNvPr>
          <p:cNvSpPr>
            <a:spLocks noGrp="1"/>
          </p:cNvSpPr>
          <p:nvPr>
            <p:ph type="body" sz="quarter" idx="16"/>
          </p:nvPr>
        </p:nvSpPr>
        <p:spPr/>
        <p:txBody>
          <a:bodyPr/>
          <a:lstStyle/>
          <a:p>
            <a:r>
              <a:rPr lang="fr-FR" dirty="0">
                <a:solidFill>
                  <a:schemeClr val="accent1"/>
                </a:solidFill>
              </a:rPr>
              <a:t>La phagothérapie permet des traitements simples, efficaces et bien tolérés </a:t>
            </a:r>
          </a:p>
        </p:txBody>
      </p:sp>
      <p:sp>
        <p:nvSpPr>
          <p:cNvPr id="6" name="Espace réservé du pied de page 5">
            <a:extLst>
              <a:ext uri="{FF2B5EF4-FFF2-40B4-BE49-F238E27FC236}">
                <a16:creationId xmlns:a16="http://schemas.microsoft.com/office/drawing/2014/main" id="{B7C951D6-798C-42D2-A59D-97CAAF945363}"/>
              </a:ext>
            </a:extLst>
          </p:cNvPr>
          <p:cNvSpPr>
            <a:spLocks noGrp="1"/>
          </p:cNvSpPr>
          <p:nvPr>
            <p:ph type="ftr" sz="quarter" idx="11"/>
          </p:nvPr>
        </p:nvSpPr>
        <p:spPr>
          <a:xfrm>
            <a:off x="212986" y="6564073"/>
            <a:ext cx="3976940" cy="261268"/>
          </a:xfrm>
        </p:spPr>
        <p:txBody>
          <a:bodyPr/>
          <a:lstStyle/>
          <a:p>
            <a:pPr marL="12700">
              <a:lnSpc>
                <a:spcPct val="100000"/>
              </a:lnSpc>
              <a:spcBef>
                <a:spcPts val="130"/>
              </a:spcBef>
            </a:pPr>
            <a:r>
              <a:rPr lang="fr-FR" sz="900" spc="-5" dirty="0" err="1">
                <a:solidFill>
                  <a:srgbClr val="7E7E7E"/>
                </a:solidFill>
                <a:latin typeface="Arial" panose="020B0604020202020204" pitchFamily="34" charset="0"/>
                <a:cs typeface="Arial" panose="020B0604020202020204" pitchFamily="34" charset="0"/>
              </a:rPr>
              <a:t>Adebiotech</a:t>
            </a:r>
            <a:r>
              <a:rPr lang="fr-FR" sz="900" spc="-5" dirty="0">
                <a:solidFill>
                  <a:srgbClr val="7E7E7E"/>
                </a:solidFill>
                <a:latin typeface="Arial" panose="020B0604020202020204" pitchFamily="34" charset="0"/>
                <a:cs typeface="Arial" panose="020B0604020202020204" pitchFamily="34" charset="0"/>
              </a:rPr>
              <a:t>:  Approches innovantes en santé humaine, animale et environnementale dans la lutte contre l’antibiorésistance-16 septembre 2021</a:t>
            </a:r>
            <a:endParaRPr lang="fr-FR" sz="900" dirty="0">
              <a:latin typeface="Arial" panose="020B0604020202020204" pitchFamily="34" charset="0"/>
              <a:cs typeface="Arial" panose="020B0604020202020204" pitchFamily="34" charset="0"/>
            </a:endParaRPr>
          </a:p>
        </p:txBody>
      </p:sp>
      <p:sp>
        <p:nvSpPr>
          <p:cNvPr id="7" name="Espace réservé du numéro de diapositive 6">
            <a:extLst>
              <a:ext uri="{FF2B5EF4-FFF2-40B4-BE49-F238E27FC236}">
                <a16:creationId xmlns:a16="http://schemas.microsoft.com/office/drawing/2014/main" id="{F16DE742-9A94-4DB9-9E76-19DF8640B82F}"/>
              </a:ext>
            </a:extLst>
          </p:cNvPr>
          <p:cNvSpPr>
            <a:spLocks noGrp="1"/>
          </p:cNvSpPr>
          <p:nvPr>
            <p:ph type="sldNum" sz="quarter" idx="12"/>
          </p:nvPr>
        </p:nvSpPr>
        <p:spPr/>
        <p:txBody>
          <a:bodyPr/>
          <a:lstStyle/>
          <a:p>
            <a:pPr>
              <a:defRPr/>
            </a:pPr>
            <a:fld id="{D9DF8CC8-2FEE-4E40-BA58-422935C57357}" type="slidenum">
              <a:rPr lang="en-US" smtClean="0"/>
              <a:pPr>
                <a:defRPr/>
              </a:pPr>
              <a:t>5</a:t>
            </a:fld>
            <a:endParaRPr lang="en-US" dirty="0"/>
          </a:p>
        </p:txBody>
      </p:sp>
      <p:grpSp>
        <p:nvGrpSpPr>
          <p:cNvPr id="9" name="Groupe 8">
            <a:extLst>
              <a:ext uri="{FF2B5EF4-FFF2-40B4-BE49-F238E27FC236}">
                <a16:creationId xmlns:a16="http://schemas.microsoft.com/office/drawing/2014/main" id="{37671CCE-96E6-4D7C-8729-3AF5B65DBA0D}"/>
              </a:ext>
            </a:extLst>
          </p:cNvPr>
          <p:cNvGrpSpPr/>
          <p:nvPr/>
        </p:nvGrpSpPr>
        <p:grpSpPr>
          <a:xfrm>
            <a:off x="432414" y="2003079"/>
            <a:ext cx="2032635" cy="2848958"/>
            <a:chOff x="432414" y="1992103"/>
            <a:chExt cx="2032635" cy="2848958"/>
          </a:xfrm>
        </p:grpSpPr>
        <p:sp>
          <p:nvSpPr>
            <p:cNvPr id="22" name="ZoneTexte 21">
              <a:extLst>
                <a:ext uri="{FF2B5EF4-FFF2-40B4-BE49-F238E27FC236}">
                  <a16:creationId xmlns:a16="http://schemas.microsoft.com/office/drawing/2014/main" id="{5419F07A-AABE-42C0-9067-A28968004DB1}"/>
                </a:ext>
              </a:extLst>
            </p:cNvPr>
            <p:cNvSpPr txBox="1"/>
            <p:nvPr/>
          </p:nvSpPr>
          <p:spPr>
            <a:xfrm>
              <a:off x="452372" y="3886954"/>
              <a:ext cx="1895646" cy="954107"/>
            </a:xfrm>
            <a:prstGeom prst="rect">
              <a:avLst/>
            </a:prstGeom>
            <a:noFill/>
          </p:spPr>
          <p:txBody>
            <a:bodyPr wrap="square">
              <a:spAutoFit/>
            </a:bodyPr>
            <a:lstStyle/>
            <a:p>
              <a:pPr algn="ctr" fontAlgn="base">
                <a:spcBef>
                  <a:spcPct val="0"/>
                </a:spcBef>
                <a:spcAft>
                  <a:spcPct val="0"/>
                </a:spcAft>
              </a:pPr>
              <a:r>
                <a:rPr lang="fr-FR" sz="1400" b="1" dirty="0">
                  <a:solidFill>
                    <a:srgbClr val="6D2371"/>
                  </a:solidFill>
                  <a:cs typeface="Arial" charset="0"/>
                </a:rPr>
                <a:t>Bactériophages : </a:t>
              </a:r>
              <a:br>
                <a:rPr lang="fr-FR" sz="1400" b="1" dirty="0">
                  <a:solidFill>
                    <a:srgbClr val="6D2371"/>
                  </a:solidFill>
                  <a:cs typeface="Arial" charset="0"/>
                </a:rPr>
              </a:br>
              <a:r>
                <a:rPr lang="fr-FR" sz="1400" b="1" dirty="0">
                  <a:solidFill>
                    <a:srgbClr val="6D2371"/>
                  </a:solidFill>
                  <a:cs typeface="Arial" charset="0"/>
                </a:rPr>
                <a:t>virus, prédateurs naturels des bactéries</a:t>
              </a:r>
              <a:endParaRPr lang="en-GB" sz="1400" b="1" dirty="0">
                <a:solidFill>
                  <a:srgbClr val="6D2371"/>
                </a:solidFill>
                <a:cs typeface="Arial" charset="0"/>
              </a:endParaRPr>
            </a:p>
          </p:txBody>
        </p:sp>
        <p:pic>
          <p:nvPicPr>
            <p:cNvPr id="21" name="Image 20">
              <a:extLst>
                <a:ext uri="{FF2B5EF4-FFF2-40B4-BE49-F238E27FC236}">
                  <a16:creationId xmlns:a16="http://schemas.microsoft.com/office/drawing/2014/main" id="{830C7588-1522-45A1-AF6C-0EF781BDFE93}"/>
                </a:ext>
              </a:extLst>
            </p:cNvPr>
            <p:cNvPicPr/>
            <p:nvPr/>
          </p:nvPicPr>
          <p:blipFill>
            <a:blip r:embed="rId2">
              <a:duotone>
                <a:srgbClr val="6B207F">
                  <a:shade val="45000"/>
                  <a:satMod val="135000"/>
                </a:srgbClr>
                <a:prstClr val="white"/>
              </a:duotone>
              <a:extLst>
                <a:ext uri="{BEBA8EAE-BF5A-486C-A8C5-ECC9F3942E4B}">
                  <a14:imgProps xmlns:a14="http://schemas.microsoft.com/office/drawing/2010/main">
                    <a14:imgLayer r:embed="rId3">
                      <a14:imgEffect>
                        <a14:backgroundRemoval t="323" b="97419" l="4230" r="89426">
                          <a14:foregroundMark x1="33535" y1="13871" x2="53776" y2="645"/>
                          <a14:foregroundMark x1="53776" y1="645" x2="60725" y2="8387"/>
                          <a14:foregroundMark x1="9668" y1="80000" x2="4230" y2="86129"/>
                          <a14:foregroundMark x1="12991" y1="89677" x2="8459" y2="97419"/>
                          <a14:foregroundMark x1="89426" y1="86452" x2="89426" y2="86452"/>
                          <a14:foregroundMark x1="41088" y1="42903" x2="41088" y2="42903"/>
                        </a14:backgroundRemoval>
                      </a14:imgEffect>
                    </a14:imgLayer>
                  </a14:imgProps>
                </a:ext>
                <a:ext uri="{28A0092B-C50C-407E-A947-70E740481C1C}">
                  <a14:useLocalDpi xmlns:a14="http://schemas.microsoft.com/office/drawing/2010/main" val="0"/>
                </a:ext>
              </a:extLst>
            </a:blip>
            <a:stretch>
              <a:fillRect/>
            </a:stretch>
          </p:blipFill>
          <p:spPr>
            <a:xfrm>
              <a:off x="432414" y="1992103"/>
              <a:ext cx="2032635" cy="1903730"/>
            </a:xfrm>
            <a:prstGeom prst="rect">
              <a:avLst/>
            </a:prstGeom>
          </p:spPr>
        </p:pic>
      </p:grpSp>
      <p:grpSp>
        <p:nvGrpSpPr>
          <p:cNvPr id="10" name="Groupe 9">
            <a:extLst>
              <a:ext uri="{FF2B5EF4-FFF2-40B4-BE49-F238E27FC236}">
                <a16:creationId xmlns:a16="http://schemas.microsoft.com/office/drawing/2014/main" id="{7B998EC7-1ABA-4DBF-9523-235D808B42EE}"/>
              </a:ext>
            </a:extLst>
          </p:cNvPr>
          <p:cNvGrpSpPr/>
          <p:nvPr/>
        </p:nvGrpSpPr>
        <p:grpSpPr>
          <a:xfrm>
            <a:off x="9174962" y="2384403"/>
            <a:ext cx="2584624" cy="2089193"/>
            <a:chOff x="9174962" y="2089315"/>
            <a:chExt cx="2584624" cy="2089193"/>
          </a:xfrm>
        </p:grpSpPr>
        <p:sp>
          <p:nvSpPr>
            <p:cNvPr id="24" name="Rectangle 23">
              <a:extLst>
                <a:ext uri="{FF2B5EF4-FFF2-40B4-BE49-F238E27FC236}">
                  <a16:creationId xmlns:a16="http://schemas.microsoft.com/office/drawing/2014/main" id="{9BEF6A40-5389-4C6C-B179-9211A0E23BC2}"/>
                </a:ext>
              </a:extLst>
            </p:cNvPr>
            <p:cNvSpPr/>
            <p:nvPr/>
          </p:nvSpPr>
          <p:spPr>
            <a:xfrm>
              <a:off x="9174962" y="2672900"/>
              <a:ext cx="2584624" cy="1323439"/>
            </a:xfrm>
            <a:prstGeom prst="rect">
              <a:avLst/>
            </a:prstGeom>
          </p:spPr>
          <p:txBody>
            <a:bodyPr wrap="square">
              <a:spAutoFit/>
            </a:bodyPr>
            <a:lstStyle/>
            <a:p>
              <a:pPr marL="268288" indent="-268288" fontAlgn="base">
                <a:lnSpc>
                  <a:spcPct val="100000"/>
                </a:lnSpc>
                <a:spcBef>
                  <a:spcPts val="600"/>
                </a:spcBef>
                <a:spcAft>
                  <a:spcPts val="600"/>
                </a:spcAft>
                <a:buClr>
                  <a:srgbClr val="6D2371"/>
                </a:buClr>
                <a:buSzPct val="80000"/>
                <a:buFont typeface="Wingdings 2" panose="05020102010507070707" pitchFamily="18" charset="2"/>
                <a:buChar char=""/>
                <a:defRPr/>
              </a:pPr>
              <a:r>
                <a:rPr lang="fr-FR" sz="1200" b="1" dirty="0">
                  <a:cs typeface="Arial" panose="020B0604020202020204" pitchFamily="34" charset="0"/>
                </a:rPr>
                <a:t>Spécificité</a:t>
              </a:r>
            </a:p>
            <a:p>
              <a:pPr marL="268288" indent="-268288" fontAlgn="base">
                <a:lnSpc>
                  <a:spcPct val="100000"/>
                </a:lnSpc>
                <a:spcBef>
                  <a:spcPts val="600"/>
                </a:spcBef>
                <a:spcAft>
                  <a:spcPts val="600"/>
                </a:spcAft>
                <a:buClr>
                  <a:srgbClr val="6D2371"/>
                </a:buClr>
                <a:buSzPct val="80000"/>
                <a:buFont typeface="Wingdings 2" panose="05020102010507070707" pitchFamily="18" charset="2"/>
                <a:buChar char=""/>
                <a:defRPr/>
              </a:pPr>
              <a:r>
                <a:rPr lang="fr-FR" sz="1200" b="1" dirty="0">
                  <a:cs typeface="Arial" panose="020B0604020202020204" pitchFamily="34" charset="0"/>
                </a:rPr>
                <a:t>Rapidité</a:t>
              </a:r>
              <a:r>
                <a:rPr lang="fr-FR" sz="1200" dirty="0">
                  <a:cs typeface="Arial" panose="020B0604020202020204" pitchFamily="34" charset="0"/>
                </a:rPr>
                <a:t> </a:t>
              </a:r>
              <a:br>
                <a:rPr lang="fr-FR" sz="1200" dirty="0">
                  <a:cs typeface="Arial" panose="020B0604020202020204" pitchFamily="34" charset="0"/>
                </a:rPr>
              </a:br>
              <a:r>
                <a:rPr lang="fr-FR" sz="1200" dirty="0">
                  <a:cs typeface="Arial" panose="020B0604020202020204" pitchFamily="34" charset="0"/>
                </a:rPr>
                <a:t>(inférieur à 45 min)</a:t>
              </a:r>
            </a:p>
            <a:p>
              <a:pPr marL="268288" indent="-268288" fontAlgn="base">
                <a:lnSpc>
                  <a:spcPct val="100000"/>
                </a:lnSpc>
                <a:spcBef>
                  <a:spcPts val="600"/>
                </a:spcBef>
                <a:spcAft>
                  <a:spcPts val="600"/>
                </a:spcAft>
                <a:buClr>
                  <a:srgbClr val="6D2371"/>
                </a:buClr>
                <a:buSzPct val="80000"/>
                <a:buFont typeface="Wingdings 2" panose="05020102010507070707" pitchFamily="18" charset="2"/>
                <a:buChar char=""/>
                <a:defRPr/>
              </a:pPr>
              <a:r>
                <a:rPr lang="fr-FR" sz="1200" b="1" dirty="0">
                  <a:cs typeface="Arial" panose="020B0604020202020204" pitchFamily="34" charset="0"/>
                </a:rPr>
                <a:t>Autoréplication </a:t>
              </a:r>
              <a:r>
                <a:rPr lang="fr-FR" sz="1200" dirty="0">
                  <a:cs typeface="Arial" panose="020B0604020202020204" pitchFamily="34" charset="0"/>
                </a:rPr>
                <a:t>jusqu’à la dernière bactérie</a:t>
              </a:r>
            </a:p>
          </p:txBody>
        </p:sp>
        <p:sp>
          <p:nvSpPr>
            <p:cNvPr id="16" name="Rectangle: Rounded Corners 62">
              <a:extLst>
                <a:ext uri="{FF2B5EF4-FFF2-40B4-BE49-F238E27FC236}">
                  <a16:creationId xmlns:a16="http://schemas.microsoft.com/office/drawing/2014/main" id="{53A431CB-2A91-4E24-B7E0-1E8326637529}"/>
                </a:ext>
              </a:extLst>
            </p:cNvPr>
            <p:cNvSpPr/>
            <p:nvPr/>
          </p:nvSpPr>
          <p:spPr bwMode="auto">
            <a:xfrm>
              <a:off x="9174962" y="2089315"/>
              <a:ext cx="2584624" cy="432000"/>
            </a:xfrm>
            <a:prstGeom prst="round2SameRect">
              <a:avLst>
                <a:gd name="adj1" fmla="val 35041"/>
                <a:gd name="adj2" fmla="val 0"/>
              </a:avLst>
            </a:prstGeom>
            <a:solidFill>
              <a:schemeClr val="accent5"/>
            </a:solidFill>
            <a:ln w="6350" cap="flat" cmpd="sng" algn="ctr">
              <a:solidFill>
                <a:schemeClr val="accent5"/>
              </a:solidFill>
              <a:prstDash val="solid"/>
              <a:round/>
              <a:headEnd type="none" w="med" len="med"/>
              <a:tailEnd type="none" w="sm" len="sm"/>
            </a:ln>
            <a:effectLst/>
          </p:spPr>
          <p:txBody>
            <a:bodyPr rot="0" spcFirstLastPara="0" vertOverflow="overflow" horzOverflow="overflow" vert="horz" wrap="square" lIns="216000" tIns="36000" rIns="36000" bIns="36000" numCol="1" spcCol="0" rtlCol="0" fromWordArt="0" anchor="ctr" anchorCtr="0" forceAA="0" compatLnSpc="1">
              <a:prstTxWarp prst="textNoShape">
                <a:avLst/>
              </a:prstTxWarp>
              <a:noAutofit/>
            </a:bodyPr>
            <a:lstStyle/>
            <a:p>
              <a:pPr algn="ctr" eaLnBrk="0" hangingPunct="0">
                <a:spcBef>
                  <a:spcPct val="50000"/>
                </a:spcBef>
              </a:pPr>
              <a:r>
                <a:rPr lang="fr-FR" sz="1400" b="1" dirty="0">
                  <a:solidFill>
                    <a:schemeClr val="bg1"/>
                  </a:solidFill>
                </a:rPr>
                <a:t>Mode d’action unique</a:t>
              </a:r>
            </a:p>
          </p:txBody>
        </p:sp>
        <p:sp>
          <p:nvSpPr>
            <p:cNvPr id="17" name="Rectangle: Rounded Corners 76">
              <a:extLst>
                <a:ext uri="{FF2B5EF4-FFF2-40B4-BE49-F238E27FC236}">
                  <a16:creationId xmlns:a16="http://schemas.microsoft.com/office/drawing/2014/main" id="{37B6A379-762A-497F-8D8C-E83736D76E1C}"/>
                </a:ext>
              </a:extLst>
            </p:cNvPr>
            <p:cNvSpPr/>
            <p:nvPr/>
          </p:nvSpPr>
          <p:spPr bwMode="auto">
            <a:xfrm>
              <a:off x="9174962" y="2104012"/>
              <a:ext cx="2584624" cy="2074496"/>
            </a:xfrm>
            <a:prstGeom prst="roundRect">
              <a:avLst>
                <a:gd name="adj" fmla="val 5903"/>
              </a:avLst>
            </a:prstGeom>
            <a:noFill/>
            <a:ln w="19050" cap="flat" cmpd="sng" algn="ctr">
              <a:solidFill>
                <a:schemeClr val="accent5"/>
              </a:solid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noAutofit/>
            </a:bodyPr>
            <a:lstStyle/>
            <a:p>
              <a:pPr eaLnBrk="0" hangingPunct="0">
                <a:spcBef>
                  <a:spcPts val="0"/>
                </a:spcBef>
              </a:pPr>
              <a:endParaRPr lang="en-GB" dirty="0"/>
            </a:p>
          </p:txBody>
        </p:sp>
      </p:grpSp>
      <p:grpSp>
        <p:nvGrpSpPr>
          <p:cNvPr id="5" name="Groupe 4"/>
          <p:cNvGrpSpPr/>
          <p:nvPr/>
        </p:nvGrpSpPr>
        <p:grpSpPr>
          <a:xfrm>
            <a:off x="3027057" y="1261994"/>
            <a:ext cx="5585898" cy="4056196"/>
            <a:chOff x="3027057" y="1261994"/>
            <a:chExt cx="5585898" cy="4056196"/>
          </a:xfrm>
        </p:grpSpPr>
        <p:grpSp>
          <p:nvGrpSpPr>
            <p:cNvPr id="3" name="Groupe 2">
              <a:extLst>
                <a:ext uri="{FF2B5EF4-FFF2-40B4-BE49-F238E27FC236}">
                  <a16:creationId xmlns:a16="http://schemas.microsoft.com/office/drawing/2014/main" id="{B10C220C-3F2B-4D5B-ABE9-0895DF74AB77}"/>
                </a:ext>
              </a:extLst>
            </p:cNvPr>
            <p:cNvGrpSpPr/>
            <p:nvPr/>
          </p:nvGrpSpPr>
          <p:grpSpPr>
            <a:xfrm>
              <a:off x="3027057" y="1321482"/>
              <a:ext cx="5585898" cy="3996708"/>
              <a:chOff x="4105922" y="1192173"/>
              <a:chExt cx="5585898" cy="3996708"/>
            </a:xfrm>
          </p:grpSpPr>
          <p:pic>
            <p:nvPicPr>
              <p:cNvPr id="25" name="Image 24">
                <a:extLst>
                  <a:ext uri="{FF2B5EF4-FFF2-40B4-BE49-F238E27FC236}">
                    <a16:creationId xmlns:a16="http://schemas.microsoft.com/office/drawing/2014/main" id="{B258C650-4A96-4FC9-9C97-CFB089D9021B}"/>
                  </a:ext>
                </a:extLst>
              </p:cNvPr>
              <p:cNvPicPr>
                <a:picLocks noChangeAspect="1"/>
              </p:cNvPicPr>
              <p:nvPr/>
            </p:nvPicPr>
            <p:blipFill>
              <a:blip r:embed="rId4"/>
              <a:stretch>
                <a:fillRect/>
              </a:stretch>
            </p:blipFill>
            <p:spPr>
              <a:xfrm>
                <a:off x="4105922" y="1192173"/>
                <a:ext cx="5585898" cy="3996708"/>
              </a:xfrm>
              <a:prstGeom prst="rect">
                <a:avLst/>
              </a:prstGeom>
            </p:spPr>
          </p:pic>
          <p:sp>
            <p:nvSpPr>
              <p:cNvPr id="26" name="Ellipse 25">
                <a:extLst>
                  <a:ext uri="{FF2B5EF4-FFF2-40B4-BE49-F238E27FC236}">
                    <a16:creationId xmlns:a16="http://schemas.microsoft.com/office/drawing/2014/main" id="{A093F134-0248-41C7-B984-E9DE3DC72326}"/>
                  </a:ext>
                </a:extLst>
              </p:cNvPr>
              <p:cNvSpPr/>
              <p:nvPr/>
            </p:nvSpPr>
            <p:spPr bwMode="auto">
              <a:xfrm>
                <a:off x="5758607" y="1280107"/>
                <a:ext cx="360000" cy="360000"/>
              </a:xfrm>
              <a:prstGeom prst="ellipse">
                <a:avLst/>
              </a:prstGeom>
              <a:solidFill>
                <a:srgbClr val="6D2371"/>
              </a:solidFill>
              <a:ln w="6350" cap="flat" cmpd="sng" algn="ctr">
                <a:noFill/>
                <a:prstDash val="solid"/>
                <a:round/>
                <a:headEnd type="none" w="med" len="med"/>
                <a:tailEnd type="none" w="sm" len="sm"/>
              </a:ln>
              <a:effectLst/>
            </p:spPr>
            <p:txBody>
              <a:bodyPr vert="horz" wrap="square" lIns="0" tIns="0" rIns="0" bIns="0" numCol="1" rtlCol="0" anchor="ctr" anchorCtr="0" compatLnSpc="1">
                <a:prstTxWarp prst="textNoShape">
                  <a:avLst/>
                </a:prstTxWarp>
                <a:noAutofit/>
              </a:bodyPr>
              <a:lstStyle/>
              <a:p>
                <a:pPr marL="0" marR="0" lvl="0" indent="0" algn="ctr" defTabSz="914400" eaLnBrk="0" fontAlgn="base" latinLnBrk="0" hangingPunct="0">
                  <a:lnSpc>
                    <a:spcPct val="100000"/>
                  </a:lnSpc>
                  <a:spcBef>
                    <a:spcPts val="0"/>
                  </a:spcBef>
                  <a:spcAft>
                    <a:spcPct val="0"/>
                  </a:spcAft>
                  <a:buClrTx/>
                  <a:buSzTx/>
                  <a:buFontTx/>
                  <a:buNone/>
                  <a:tabLst/>
                  <a:defRPr/>
                </a:pPr>
                <a:r>
                  <a:rPr kumimoji="0" lang="fr-FR" sz="1400" b="1" i="0" u="none" strike="noStrike" kern="0" cap="none" spc="0" normalizeH="0" baseline="0" noProof="0" dirty="0">
                    <a:ln>
                      <a:noFill/>
                    </a:ln>
                    <a:solidFill>
                      <a:srgbClr val="FFFFFF"/>
                    </a:solidFill>
                    <a:effectLst/>
                    <a:uLnTx/>
                    <a:uFillTx/>
                    <a:cs typeface="Arial" charset="0"/>
                  </a:rPr>
                  <a:t>1</a:t>
                </a:r>
                <a:endParaRPr kumimoji="0" lang="en-GB" sz="1400" b="1" i="0" u="none" strike="noStrike" kern="0" cap="none" spc="0" normalizeH="0" baseline="0" noProof="0" dirty="0">
                  <a:ln>
                    <a:noFill/>
                  </a:ln>
                  <a:solidFill>
                    <a:srgbClr val="FFFFFF"/>
                  </a:solidFill>
                  <a:effectLst/>
                  <a:uLnTx/>
                  <a:uFillTx/>
                  <a:cs typeface="Arial" charset="0"/>
                </a:endParaRPr>
              </a:p>
            </p:txBody>
          </p:sp>
          <p:sp>
            <p:nvSpPr>
              <p:cNvPr id="27" name="Ellipse 26">
                <a:extLst>
                  <a:ext uri="{FF2B5EF4-FFF2-40B4-BE49-F238E27FC236}">
                    <a16:creationId xmlns:a16="http://schemas.microsoft.com/office/drawing/2014/main" id="{0B1F3334-7398-4F96-9867-6F0FD4EFE50A}"/>
                  </a:ext>
                </a:extLst>
              </p:cNvPr>
              <p:cNvSpPr/>
              <p:nvPr/>
            </p:nvSpPr>
            <p:spPr bwMode="auto">
              <a:xfrm>
                <a:off x="8031623" y="2212006"/>
                <a:ext cx="360000" cy="360000"/>
              </a:xfrm>
              <a:prstGeom prst="ellipse">
                <a:avLst/>
              </a:prstGeom>
              <a:solidFill>
                <a:srgbClr val="6D2371"/>
              </a:solidFill>
              <a:ln w="6350" cap="flat" cmpd="sng" algn="ctr">
                <a:noFill/>
                <a:prstDash val="solid"/>
                <a:round/>
                <a:headEnd type="none" w="med" len="med"/>
                <a:tailEnd type="none" w="sm" len="sm"/>
              </a:ln>
              <a:effectLst/>
            </p:spPr>
            <p:txBody>
              <a:bodyPr vert="horz" wrap="square" lIns="0" tIns="0" rIns="0" bIns="0" numCol="1" rtlCol="0" anchor="ctr" anchorCtr="0" compatLnSpc="1">
                <a:prstTxWarp prst="textNoShape">
                  <a:avLst/>
                </a:prstTxWarp>
                <a:noAutofit/>
              </a:bodyPr>
              <a:lstStyle/>
              <a:p>
                <a:pPr marL="0" marR="0" lvl="0" indent="0" algn="ctr" defTabSz="914400" eaLnBrk="0" fontAlgn="base" latinLnBrk="0" hangingPunct="0">
                  <a:lnSpc>
                    <a:spcPct val="100000"/>
                  </a:lnSpc>
                  <a:spcBef>
                    <a:spcPts val="0"/>
                  </a:spcBef>
                  <a:spcAft>
                    <a:spcPct val="0"/>
                  </a:spcAft>
                  <a:buClrTx/>
                  <a:buSzTx/>
                  <a:buFontTx/>
                  <a:buNone/>
                  <a:tabLst/>
                  <a:defRPr/>
                </a:pPr>
                <a:r>
                  <a:rPr kumimoji="0" lang="fr-FR" sz="1400" b="1" i="0" u="none" strike="noStrike" kern="0" cap="none" spc="0" normalizeH="0" baseline="0" noProof="0" dirty="0">
                    <a:ln>
                      <a:noFill/>
                    </a:ln>
                    <a:solidFill>
                      <a:srgbClr val="FFFFFF"/>
                    </a:solidFill>
                    <a:effectLst/>
                    <a:uLnTx/>
                    <a:uFillTx/>
                    <a:cs typeface="Arial" charset="0"/>
                  </a:rPr>
                  <a:t>2</a:t>
                </a:r>
                <a:endParaRPr kumimoji="0" lang="en-GB" sz="1400" b="1" i="0" u="none" strike="noStrike" kern="0" cap="none" spc="0" normalizeH="0" baseline="0" noProof="0" dirty="0">
                  <a:ln>
                    <a:noFill/>
                  </a:ln>
                  <a:solidFill>
                    <a:srgbClr val="FFFFFF"/>
                  </a:solidFill>
                  <a:effectLst/>
                  <a:uLnTx/>
                  <a:uFillTx/>
                  <a:cs typeface="Arial" charset="0"/>
                </a:endParaRPr>
              </a:p>
            </p:txBody>
          </p:sp>
          <p:sp>
            <p:nvSpPr>
              <p:cNvPr id="28" name="Ellipse 27">
                <a:extLst>
                  <a:ext uri="{FF2B5EF4-FFF2-40B4-BE49-F238E27FC236}">
                    <a16:creationId xmlns:a16="http://schemas.microsoft.com/office/drawing/2014/main" id="{9AFBE735-1F02-4CDD-973E-3A94DE2B7656}"/>
                  </a:ext>
                </a:extLst>
              </p:cNvPr>
              <p:cNvSpPr/>
              <p:nvPr/>
            </p:nvSpPr>
            <p:spPr bwMode="auto">
              <a:xfrm>
                <a:off x="8168951" y="3895833"/>
                <a:ext cx="360000" cy="360000"/>
              </a:xfrm>
              <a:prstGeom prst="ellipse">
                <a:avLst/>
              </a:prstGeom>
              <a:solidFill>
                <a:srgbClr val="6D2371"/>
              </a:solidFill>
              <a:ln w="6350" cap="flat" cmpd="sng" algn="ctr">
                <a:noFill/>
                <a:prstDash val="solid"/>
                <a:round/>
                <a:headEnd type="none" w="med" len="med"/>
                <a:tailEnd type="none" w="sm" len="sm"/>
              </a:ln>
              <a:effectLst/>
            </p:spPr>
            <p:txBody>
              <a:bodyPr vert="horz" wrap="square" lIns="0" tIns="0" rIns="0" bIns="0" numCol="1" rtlCol="0" anchor="ctr" anchorCtr="0" compatLnSpc="1">
                <a:prstTxWarp prst="textNoShape">
                  <a:avLst/>
                </a:prstTxWarp>
                <a:noAutofit/>
              </a:bodyPr>
              <a:lstStyle/>
              <a:p>
                <a:pPr marL="0" marR="0" lvl="0" indent="0" algn="ctr" defTabSz="914400" eaLnBrk="0" fontAlgn="base" latinLnBrk="0" hangingPunct="0">
                  <a:lnSpc>
                    <a:spcPct val="100000"/>
                  </a:lnSpc>
                  <a:spcBef>
                    <a:spcPts val="0"/>
                  </a:spcBef>
                  <a:spcAft>
                    <a:spcPct val="0"/>
                  </a:spcAft>
                  <a:buClrTx/>
                  <a:buSzTx/>
                  <a:buFontTx/>
                  <a:buNone/>
                  <a:tabLst/>
                  <a:defRPr/>
                </a:pPr>
                <a:r>
                  <a:rPr kumimoji="0" lang="fr-FR" sz="1400" b="1" i="0" u="none" strike="noStrike" kern="0" cap="none" spc="0" normalizeH="0" baseline="0" noProof="0" dirty="0">
                    <a:ln>
                      <a:noFill/>
                    </a:ln>
                    <a:solidFill>
                      <a:srgbClr val="FFFFFF"/>
                    </a:solidFill>
                    <a:effectLst/>
                    <a:uLnTx/>
                    <a:uFillTx/>
                    <a:cs typeface="Arial" charset="0"/>
                  </a:rPr>
                  <a:t>3</a:t>
                </a:r>
                <a:endParaRPr kumimoji="0" lang="en-GB" sz="1400" b="1" i="0" u="none" strike="noStrike" kern="0" cap="none" spc="0" normalizeH="0" baseline="0" noProof="0" dirty="0">
                  <a:ln>
                    <a:noFill/>
                  </a:ln>
                  <a:solidFill>
                    <a:srgbClr val="FFFFFF"/>
                  </a:solidFill>
                  <a:effectLst/>
                  <a:uLnTx/>
                  <a:uFillTx/>
                  <a:cs typeface="Arial" charset="0"/>
                </a:endParaRPr>
              </a:p>
            </p:txBody>
          </p:sp>
          <p:sp>
            <p:nvSpPr>
              <p:cNvPr id="30" name="Ellipse 29">
                <a:extLst>
                  <a:ext uri="{FF2B5EF4-FFF2-40B4-BE49-F238E27FC236}">
                    <a16:creationId xmlns:a16="http://schemas.microsoft.com/office/drawing/2014/main" id="{A0E44680-9A48-4A63-975B-8B7ABD207469}"/>
                  </a:ext>
                </a:extLst>
              </p:cNvPr>
              <p:cNvSpPr/>
              <p:nvPr/>
            </p:nvSpPr>
            <p:spPr bwMode="auto">
              <a:xfrm>
                <a:off x="6718871" y="4801986"/>
                <a:ext cx="360000" cy="360000"/>
              </a:xfrm>
              <a:prstGeom prst="ellipse">
                <a:avLst/>
              </a:prstGeom>
              <a:solidFill>
                <a:srgbClr val="6D2371"/>
              </a:solidFill>
              <a:ln w="6350" cap="flat" cmpd="sng" algn="ctr">
                <a:noFill/>
                <a:prstDash val="solid"/>
                <a:round/>
                <a:headEnd type="none" w="med" len="med"/>
                <a:tailEnd type="none" w="sm" len="sm"/>
              </a:ln>
              <a:effectLst/>
            </p:spPr>
            <p:txBody>
              <a:bodyPr vert="horz" wrap="square" lIns="0" tIns="0" rIns="0" bIns="0" numCol="1" rtlCol="0" anchor="ctr" anchorCtr="0" compatLnSpc="1">
                <a:prstTxWarp prst="textNoShape">
                  <a:avLst/>
                </a:prstTxWarp>
                <a:noAutofit/>
              </a:bodyPr>
              <a:lstStyle/>
              <a:p>
                <a:pPr marL="0" marR="0" lvl="0" indent="0" algn="ctr" defTabSz="914400" eaLnBrk="0" fontAlgn="base" latinLnBrk="0" hangingPunct="0">
                  <a:lnSpc>
                    <a:spcPct val="100000"/>
                  </a:lnSpc>
                  <a:spcBef>
                    <a:spcPts val="0"/>
                  </a:spcBef>
                  <a:spcAft>
                    <a:spcPct val="0"/>
                  </a:spcAft>
                  <a:buClrTx/>
                  <a:buSzTx/>
                  <a:buFontTx/>
                  <a:buNone/>
                  <a:tabLst/>
                  <a:defRPr/>
                </a:pPr>
                <a:r>
                  <a:rPr kumimoji="0" lang="fr-FR" sz="1400" b="1" i="0" u="none" strike="noStrike" kern="0" cap="none" spc="0" normalizeH="0" baseline="0" noProof="0" dirty="0">
                    <a:ln>
                      <a:noFill/>
                    </a:ln>
                    <a:solidFill>
                      <a:srgbClr val="FFFFFF"/>
                    </a:solidFill>
                    <a:effectLst/>
                    <a:uLnTx/>
                    <a:uFillTx/>
                    <a:cs typeface="Arial" charset="0"/>
                  </a:rPr>
                  <a:t>4</a:t>
                </a:r>
                <a:endParaRPr kumimoji="0" lang="en-GB" sz="1400" b="1" i="0" u="none" strike="noStrike" kern="0" cap="none" spc="0" normalizeH="0" baseline="0" noProof="0" dirty="0">
                  <a:ln>
                    <a:noFill/>
                  </a:ln>
                  <a:solidFill>
                    <a:srgbClr val="FFFFFF"/>
                  </a:solidFill>
                  <a:effectLst/>
                  <a:uLnTx/>
                  <a:uFillTx/>
                  <a:cs typeface="Arial" charset="0"/>
                </a:endParaRPr>
              </a:p>
            </p:txBody>
          </p:sp>
          <p:sp>
            <p:nvSpPr>
              <p:cNvPr id="29" name="Ellipse 28">
                <a:extLst>
                  <a:ext uri="{FF2B5EF4-FFF2-40B4-BE49-F238E27FC236}">
                    <a16:creationId xmlns:a16="http://schemas.microsoft.com/office/drawing/2014/main" id="{540B22D4-E909-4261-95B8-77E27E880467}"/>
                  </a:ext>
                </a:extLst>
              </p:cNvPr>
              <p:cNvSpPr/>
              <p:nvPr/>
            </p:nvSpPr>
            <p:spPr bwMode="auto">
              <a:xfrm>
                <a:off x="5268791" y="4003837"/>
                <a:ext cx="360000" cy="360000"/>
              </a:xfrm>
              <a:prstGeom prst="ellipse">
                <a:avLst/>
              </a:prstGeom>
              <a:solidFill>
                <a:srgbClr val="6D2371"/>
              </a:solidFill>
              <a:ln w="6350" cap="flat" cmpd="sng" algn="ctr">
                <a:noFill/>
                <a:prstDash val="solid"/>
                <a:round/>
                <a:headEnd type="none" w="med" len="med"/>
                <a:tailEnd type="none" w="sm" len="sm"/>
              </a:ln>
              <a:effectLst/>
            </p:spPr>
            <p:txBody>
              <a:bodyPr vert="horz" wrap="square" lIns="0" tIns="0" rIns="0" bIns="0" numCol="1" rtlCol="0" anchor="ctr" anchorCtr="0" compatLnSpc="1">
                <a:prstTxWarp prst="textNoShape">
                  <a:avLst/>
                </a:prstTxWarp>
                <a:noAutofit/>
              </a:bodyPr>
              <a:lstStyle/>
              <a:p>
                <a:pPr marL="0" marR="0" lvl="0" indent="0" algn="ctr" defTabSz="914400" eaLnBrk="0" fontAlgn="base" latinLnBrk="0" hangingPunct="0">
                  <a:lnSpc>
                    <a:spcPct val="100000"/>
                  </a:lnSpc>
                  <a:spcBef>
                    <a:spcPts val="0"/>
                  </a:spcBef>
                  <a:spcAft>
                    <a:spcPct val="0"/>
                  </a:spcAft>
                  <a:buClrTx/>
                  <a:buSzTx/>
                  <a:buFontTx/>
                  <a:buNone/>
                  <a:tabLst/>
                  <a:defRPr/>
                </a:pPr>
                <a:r>
                  <a:rPr kumimoji="0" lang="fr-FR" sz="1400" b="1" i="0" u="none" strike="noStrike" kern="0" cap="none" spc="0" normalizeH="0" baseline="0" noProof="0" dirty="0">
                    <a:ln>
                      <a:noFill/>
                    </a:ln>
                    <a:solidFill>
                      <a:srgbClr val="FFFFFF"/>
                    </a:solidFill>
                    <a:effectLst/>
                    <a:uLnTx/>
                    <a:uFillTx/>
                    <a:cs typeface="Arial" charset="0"/>
                  </a:rPr>
                  <a:t>5</a:t>
                </a:r>
                <a:endParaRPr kumimoji="0" lang="en-GB" sz="1400" b="1" i="0" u="none" strike="noStrike" kern="0" cap="none" spc="0" normalizeH="0" baseline="0" noProof="0" dirty="0">
                  <a:ln>
                    <a:noFill/>
                  </a:ln>
                  <a:solidFill>
                    <a:srgbClr val="FFFFFF"/>
                  </a:solidFill>
                  <a:effectLst/>
                  <a:uLnTx/>
                  <a:uFillTx/>
                  <a:cs typeface="Arial" charset="0"/>
                </a:endParaRPr>
              </a:p>
            </p:txBody>
          </p:sp>
        </p:grpSp>
        <p:sp>
          <p:nvSpPr>
            <p:cNvPr id="23" name="ZoneTexte 22">
              <a:extLst>
                <a:ext uri="{FF2B5EF4-FFF2-40B4-BE49-F238E27FC236}">
                  <a16:creationId xmlns:a16="http://schemas.microsoft.com/office/drawing/2014/main" id="{9B2DD3AF-0EFA-4948-9D5E-CB59D43083FC}"/>
                </a:ext>
              </a:extLst>
            </p:cNvPr>
            <p:cNvSpPr txBox="1"/>
            <p:nvPr/>
          </p:nvSpPr>
          <p:spPr>
            <a:xfrm>
              <a:off x="6051437" y="1375314"/>
              <a:ext cx="1024387" cy="261610"/>
            </a:xfrm>
            <a:prstGeom prst="rect">
              <a:avLst/>
            </a:prstGeom>
            <a:noFill/>
          </p:spPr>
          <p:txBody>
            <a:bodyPr wrap="square">
              <a:spAutoFit/>
            </a:bodyPr>
            <a:lstStyle/>
            <a:p>
              <a:r>
                <a:rPr lang="en-GB" sz="1100" dirty="0">
                  <a:solidFill>
                    <a:schemeClr val="tx2"/>
                  </a:solidFill>
                  <a:cs typeface="Arial" panose="020B0604020202020204" pitchFamily="34" charset="0"/>
                </a:rPr>
                <a:t>Bactérie</a:t>
              </a:r>
              <a:endParaRPr lang="en-US" sz="1100" dirty="0">
                <a:solidFill>
                  <a:schemeClr val="tx2"/>
                </a:solidFill>
              </a:endParaRPr>
            </a:p>
          </p:txBody>
        </p:sp>
        <p:sp>
          <p:nvSpPr>
            <p:cNvPr id="31" name="ZoneTexte 30">
              <a:extLst>
                <a:ext uri="{FF2B5EF4-FFF2-40B4-BE49-F238E27FC236}">
                  <a16:creationId xmlns:a16="http://schemas.microsoft.com/office/drawing/2014/main" id="{0EAF48B5-508C-40B8-AB41-A23A6157388F}"/>
                </a:ext>
              </a:extLst>
            </p:cNvPr>
            <p:cNvSpPr txBox="1"/>
            <p:nvPr/>
          </p:nvSpPr>
          <p:spPr>
            <a:xfrm>
              <a:off x="5253630" y="2051322"/>
              <a:ext cx="1492751" cy="215444"/>
            </a:xfrm>
            <a:prstGeom prst="rect">
              <a:avLst/>
            </a:prstGeom>
            <a:noFill/>
          </p:spPr>
          <p:txBody>
            <a:bodyPr wrap="square">
              <a:spAutoFit/>
            </a:bodyPr>
            <a:lstStyle/>
            <a:p>
              <a:r>
                <a:rPr lang="en-GB" sz="800" dirty="0">
                  <a:solidFill>
                    <a:schemeClr val="tx2"/>
                  </a:solidFill>
                  <a:cs typeface="Arial" panose="020B0604020202020204" pitchFamily="34" charset="0"/>
                </a:rPr>
                <a:t>ADN de la </a:t>
              </a:r>
              <a:r>
                <a:rPr lang="en-GB" sz="800" dirty="0" err="1">
                  <a:solidFill>
                    <a:schemeClr val="tx2"/>
                  </a:solidFill>
                  <a:cs typeface="Arial" panose="020B0604020202020204" pitchFamily="34" charset="0"/>
                </a:rPr>
                <a:t>bactérie</a:t>
              </a:r>
              <a:endParaRPr lang="en-US" sz="800" dirty="0">
                <a:solidFill>
                  <a:schemeClr val="tx2"/>
                </a:solidFill>
              </a:endParaRPr>
            </a:p>
          </p:txBody>
        </p:sp>
        <p:sp>
          <p:nvSpPr>
            <p:cNvPr id="32" name="ZoneTexte 31">
              <a:extLst>
                <a:ext uri="{FF2B5EF4-FFF2-40B4-BE49-F238E27FC236}">
                  <a16:creationId xmlns:a16="http://schemas.microsoft.com/office/drawing/2014/main" id="{FDBB3F20-65C7-41C7-9B80-3AB0F9AC0BA4}"/>
                </a:ext>
              </a:extLst>
            </p:cNvPr>
            <p:cNvSpPr txBox="1"/>
            <p:nvPr/>
          </p:nvSpPr>
          <p:spPr>
            <a:xfrm>
              <a:off x="5019262" y="1261994"/>
              <a:ext cx="692655" cy="261610"/>
            </a:xfrm>
            <a:prstGeom prst="rect">
              <a:avLst/>
            </a:prstGeom>
            <a:noFill/>
          </p:spPr>
          <p:txBody>
            <a:bodyPr wrap="square">
              <a:spAutoFit/>
            </a:bodyPr>
            <a:lstStyle/>
            <a:p>
              <a:r>
                <a:rPr lang="en-GB" sz="1100" dirty="0">
                  <a:solidFill>
                    <a:schemeClr val="bg2"/>
                  </a:solidFill>
                  <a:cs typeface="Arial" panose="020B0604020202020204" pitchFamily="34" charset="0"/>
                </a:rPr>
                <a:t>Phage</a:t>
              </a:r>
              <a:endParaRPr lang="en-US" sz="1100" dirty="0">
                <a:solidFill>
                  <a:schemeClr val="bg2"/>
                </a:solidFill>
              </a:endParaRPr>
            </a:p>
          </p:txBody>
        </p:sp>
      </p:grpSp>
    </p:spTree>
    <p:extLst>
      <p:ext uri="{BB962C8B-B14F-4D97-AF65-F5344CB8AC3E}">
        <p14:creationId xmlns:p14="http://schemas.microsoft.com/office/powerpoint/2010/main" val="137550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5">
            <a:extLst>
              <a:ext uri="{FF2B5EF4-FFF2-40B4-BE49-F238E27FC236}">
                <a16:creationId xmlns:a16="http://schemas.microsoft.com/office/drawing/2014/main" id="{8BA088A8-D69E-4B60-A145-166A0998B093}"/>
              </a:ext>
            </a:extLst>
          </p:cNvPr>
          <p:cNvSpPr>
            <a:spLocks noGrp="1"/>
          </p:cNvSpPr>
          <p:nvPr>
            <p:ph type="ftr" sz="quarter" idx="11"/>
          </p:nvPr>
        </p:nvSpPr>
        <p:spPr>
          <a:xfrm>
            <a:off x="212986" y="6564072"/>
            <a:ext cx="3932886" cy="293927"/>
          </a:xfrm>
        </p:spPr>
        <p:txBody>
          <a:bodyPr/>
          <a:lstStyle/>
          <a:p>
            <a:pPr marL="12700">
              <a:lnSpc>
                <a:spcPct val="100000"/>
              </a:lnSpc>
              <a:spcBef>
                <a:spcPts val="130"/>
              </a:spcBef>
            </a:pPr>
            <a:r>
              <a:rPr lang="fr-FR" sz="900" spc="-5" dirty="0" err="1">
                <a:solidFill>
                  <a:srgbClr val="7E7E7E"/>
                </a:solidFill>
                <a:latin typeface="Arial" panose="020B0604020202020204" pitchFamily="34" charset="0"/>
                <a:cs typeface="Arial" panose="020B0604020202020204" pitchFamily="34" charset="0"/>
              </a:rPr>
              <a:t>Adebiotech</a:t>
            </a:r>
            <a:r>
              <a:rPr lang="fr-FR" sz="900" spc="-5" dirty="0">
                <a:solidFill>
                  <a:srgbClr val="7E7E7E"/>
                </a:solidFill>
                <a:latin typeface="Arial" panose="020B0604020202020204" pitchFamily="34" charset="0"/>
                <a:cs typeface="Arial" panose="020B0604020202020204" pitchFamily="34" charset="0"/>
              </a:rPr>
              <a:t>:  Approches innovantes en santé humaine, animale et environnementale dans la lutte contre l’antibiorésistance-16 septembre 2021</a:t>
            </a:r>
            <a:endParaRPr lang="fr-FR" sz="900" dirty="0">
              <a:latin typeface="Arial" panose="020B0604020202020204" pitchFamily="34" charset="0"/>
              <a:cs typeface="Arial" panose="020B0604020202020204" pitchFamily="34" charset="0"/>
            </a:endParaRPr>
          </a:p>
        </p:txBody>
      </p:sp>
      <p:sp>
        <p:nvSpPr>
          <p:cNvPr id="7" name="Espace réservé du numéro de diapositive 6">
            <a:extLst>
              <a:ext uri="{FF2B5EF4-FFF2-40B4-BE49-F238E27FC236}">
                <a16:creationId xmlns:a16="http://schemas.microsoft.com/office/drawing/2014/main" id="{5C200E7E-5109-41A2-882B-3A7A9B35BFFE}"/>
              </a:ext>
            </a:extLst>
          </p:cNvPr>
          <p:cNvSpPr>
            <a:spLocks noGrp="1"/>
          </p:cNvSpPr>
          <p:nvPr>
            <p:ph type="sldNum" sz="quarter" idx="12"/>
          </p:nvPr>
        </p:nvSpPr>
        <p:spPr/>
        <p:txBody>
          <a:bodyPr/>
          <a:lstStyle/>
          <a:p>
            <a:pPr>
              <a:defRPr/>
            </a:pPr>
            <a:fld id="{D9DF8CC8-2FEE-4E40-BA58-422935C57357}" type="slidenum">
              <a:rPr lang="en-US" smtClean="0"/>
              <a:pPr>
                <a:defRPr/>
              </a:pPr>
              <a:t>6</a:t>
            </a:fld>
            <a:endParaRPr lang="en-US" dirty="0"/>
          </a:p>
        </p:txBody>
      </p:sp>
      <p:sp>
        <p:nvSpPr>
          <p:cNvPr id="12" name="Titre 11">
            <a:extLst>
              <a:ext uri="{FF2B5EF4-FFF2-40B4-BE49-F238E27FC236}">
                <a16:creationId xmlns:a16="http://schemas.microsoft.com/office/drawing/2014/main" id="{ADEDA0A2-D445-4E70-A4A3-0BB76C4829A3}"/>
              </a:ext>
            </a:extLst>
          </p:cNvPr>
          <p:cNvSpPr>
            <a:spLocks noGrp="1"/>
          </p:cNvSpPr>
          <p:nvPr>
            <p:ph type="title"/>
          </p:nvPr>
        </p:nvSpPr>
        <p:spPr/>
        <p:txBody>
          <a:bodyPr/>
          <a:lstStyle/>
          <a:p>
            <a:r>
              <a:rPr lang="fr-FR" dirty="0"/>
              <a:t>Approche innovante de Pherecydes : la </a:t>
            </a:r>
            <a:r>
              <a:rPr lang="fr-FR" dirty="0">
                <a:solidFill>
                  <a:schemeClr val="tx2"/>
                </a:solidFill>
              </a:rPr>
              <a:t>phagothérapie</a:t>
            </a:r>
            <a:r>
              <a:rPr lang="fr-FR" dirty="0"/>
              <a:t> </a:t>
            </a:r>
            <a:r>
              <a:rPr lang="fr-FR" dirty="0">
                <a:solidFill>
                  <a:schemeClr val="tx2"/>
                </a:solidFill>
              </a:rPr>
              <a:t>de précision</a:t>
            </a:r>
            <a:endParaRPr lang="en-GB" dirty="0"/>
          </a:p>
        </p:txBody>
      </p:sp>
      <p:grpSp>
        <p:nvGrpSpPr>
          <p:cNvPr id="2" name="Groupe 1">
            <a:extLst>
              <a:ext uri="{FF2B5EF4-FFF2-40B4-BE49-F238E27FC236}">
                <a16:creationId xmlns:a16="http://schemas.microsoft.com/office/drawing/2014/main" id="{BA647AC9-22DA-444F-A0F2-7E1103C221C2}"/>
              </a:ext>
            </a:extLst>
          </p:cNvPr>
          <p:cNvGrpSpPr/>
          <p:nvPr/>
        </p:nvGrpSpPr>
        <p:grpSpPr>
          <a:xfrm>
            <a:off x="212986" y="1922809"/>
            <a:ext cx="5030690" cy="1334741"/>
            <a:chOff x="212986" y="1922809"/>
            <a:chExt cx="5030690" cy="1334741"/>
          </a:xfrm>
        </p:grpSpPr>
        <p:sp>
          <p:nvSpPr>
            <p:cNvPr id="61" name="Espace réservé du texte 2">
              <a:extLst>
                <a:ext uri="{FF2B5EF4-FFF2-40B4-BE49-F238E27FC236}">
                  <a16:creationId xmlns:a16="http://schemas.microsoft.com/office/drawing/2014/main" id="{2AD948AC-0658-436C-977D-FF474102D56F}"/>
                </a:ext>
              </a:extLst>
            </p:cNvPr>
            <p:cNvSpPr txBox="1">
              <a:spLocks/>
            </p:cNvSpPr>
            <p:nvPr/>
          </p:nvSpPr>
          <p:spPr>
            <a:xfrm>
              <a:off x="960648" y="1922809"/>
              <a:ext cx="4283028" cy="1334741"/>
            </a:xfrm>
            <a:prstGeom prst="rect">
              <a:avLst/>
            </a:prstGeom>
          </p:spPr>
          <p:txBody>
            <a:bodyPr vert="horz" lIns="0" tIns="45720" rIns="0" bIns="45720" rtlCol="0" anchor="t" anchorCtr="0">
              <a:noAutofit/>
            </a:bodyPr>
            <a:lstStyle>
              <a:lvl1pPr marL="0" indent="0" algn="l" rtl="0" eaLnBrk="1" fontAlgn="base" hangingPunct="1">
                <a:spcBef>
                  <a:spcPts val="400"/>
                </a:spcBef>
                <a:spcAft>
                  <a:spcPct val="0"/>
                </a:spcAft>
                <a:defRPr lang="en-US" sz="1200" b="1" kern="1200" dirty="0" smtClean="0">
                  <a:solidFill>
                    <a:schemeClr val="tx1"/>
                  </a:solidFill>
                  <a:latin typeface="+mn-lt"/>
                  <a:ea typeface="+mn-ea"/>
                  <a:cs typeface="Arial" panose="020B0604020202020204" pitchFamily="34" charset="0"/>
                </a:defRPr>
              </a:lvl1pPr>
              <a:lvl2pPr marL="1588" indent="-1588" algn="l" rtl="0" eaLnBrk="1" fontAlgn="base" hangingPunct="1">
                <a:spcBef>
                  <a:spcPts val="400"/>
                </a:spcBef>
                <a:spcAft>
                  <a:spcPct val="0"/>
                </a:spcAft>
                <a:defRPr lang="en-US" sz="1100" b="0" kern="1200" dirty="0" smtClean="0">
                  <a:solidFill>
                    <a:schemeClr val="tx1"/>
                  </a:solidFill>
                  <a:latin typeface="+mn-lt"/>
                  <a:ea typeface="+mn-ea"/>
                  <a:cs typeface="Arial" panose="020B0604020202020204" pitchFamily="34" charset="0"/>
                </a:defRPr>
              </a:lvl2pPr>
              <a:lvl3pPr marL="190499" indent="-187324" algn="l" rtl="0" eaLnBrk="1" fontAlgn="base" hangingPunct="1">
                <a:spcBef>
                  <a:spcPts val="400"/>
                </a:spcBef>
                <a:spcAft>
                  <a:spcPct val="0"/>
                </a:spcAft>
                <a:buSzPct val="75000"/>
                <a:buFont typeface="Wingdings" pitchFamily="2" charset="2"/>
                <a:buChar char=""/>
                <a:defRPr lang="en-US" sz="1100" b="0" kern="1200" dirty="0" smtClean="0">
                  <a:solidFill>
                    <a:schemeClr val="tx1"/>
                  </a:solidFill>
                  <a:latin typeface="+mn-lt"/>
                  <a:ea typeface="+mn-ea"/>
                  <a:cs typeface="Arial" panose="020B0604020202020204" pitchFamily="34" charset="0"/>
                </a:defRPr>
              </a:lvl3pPr>
              <a:lvl4pPr marL="380998" indent="-188912" algn="l" rtl="0" eaLnBrk="1" fontAlgn="base" hangingPunct="1">
                <a:spcBef>
                  <a:spcPts val="400"/>
                </a:spcBef>
                <a:spcAft>
                  <a:spcPct val="0"/>
                </a:spcAft>
                <a:buChar char="–"/>
                <a:defRPr lang="en-US" sz="1100" b="0" kern="1200" dirty="0" smtClean="0">
                  <a:solidFill>
                    <a:schemeClr val="tx1"/>
                  </a:solidFill>
                  <a:latin typeface="+mn-lt"/>
                  <a:ea typeface="+mn-ea"/>
                  <a:cs typeface="Arial" panose="020B0604020202020204" pitchFamily="34" charset="0"/>
                </a:defRPr>
              </a:lvl4pPr>
              <a:lvl5pPr marL="571497" indent="-188912" algn="l" rtl="0" eaLnBrk="1" fontAlgn="base" hangingPunct="1">
                <a:spcBef>
                  <a:spcPts val="400"/>
                </a:spcBef>
                <a:spcAft>
                  <a:spcPct val="0"/>
                </a:spcAft>
                <a:buChar char="–"/>
                <a:defRPr lang="en-US" sz="1100" b="0" kern="1200" baseline="0" dirty="0" smtClean="0">
                  <a:solidFill>
                    <a:schemeClr val="tx1"/>
                  </a:solidFill>
                  <a:latin typeface="+mn-lt"/>
                  <a:ea typeface="+mn-ea"/>
                  <a:cs typeface="Arial" panose="020B0604020202020204" pitchFamily="34" charset="0"/>
                </a:defRPr>
              </a:lvl5pPr>
              <a:lvl6pPr marL="571497" indent="-188912" algn="l" rtl="0" eaLnBrk="1" fontAlgn="base" hangingPunct="1">
                <a:spcBef>
                  <a:spcPts val="400"/>
                </a:spcBef>
                <a:spcAft>
                  <a:spcPct val="0"/>
                </a:spcAft>
                <a:buChar char="–"/>
                <a:defRPr sz="1100" baseline="0">
                  <a:solidFill>
                    <a:schemeClr val="tx1"/>
                  </a:solidFill>
                  <a:latin typeface="+mn-lt"/>
                  <a:ea typeface="ＭＳ Ｐゴシック" pitchFamily="-112" charset="-128"/>
                </a:defRPr>
              </a:lvl6pPr>
              <a:lvl7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7pPr>
              <a:lvl8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8pPr>
              <a:lvl9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9pPr>
            </a:lstStyle>
            <a:p>
              <a:pPr marL="0" marR="0" lvl="0" indent="0" algn="l" defTabSz="914400" rtl="0" eaLnBrk="1" fontAlgn="base" latinLnBrk="0" hangingPunct="1">
                <a:lnSpc>
                  <a:spcPct val="100000"/>
                </a:lnSpc>
                <a:spcBef>
                  <a:spcPts val="400"/>
                </a:spcBef>
                <a:spcAft>
                  <a:spcPct val="0"/>
                </a:spcAft>
                <a:buClrTx/>
                <a:buSzTx/>
                <a:buFontTx/>
                <a:buNone/>
                <a:tabLst/>
                <a:defRPr/>
              </a:pPr>
              <a:r>
                <a:rPr kumimoji="0" lang="fr-FR" sz="1400" b="1" i="0" u="none" strike="noStrike" kern="1200" cap="none" spc="0" normalizeH="0" baseline="0" noProof="0" dirty="0">
                  <a:ln>
                    <a:noFill/>
                  </a:ln>
                  <a:solidFill>
                    <a:srgbClr val="6D2371"/>
                  </a:solidFill>
                  <a:effectLst/>
                  <a:uLnTx/>
                  <a:uFillTx/>
                  <a:latin typeface="Arial"/>
                  <a:ea typeface="+mn-ea"/>
                  <a:cs typeface="Arial" panose="020B0604020202020204" pitchFamily="34" charset="0"/>
                </a:rPr>
                <a:t>SÉLECTIONNER</a:t>
              </a:r>
              <a:r>
                <a:rPr lang="fr-FR" sz="1400" noProof="0" dirty="0">
                  <a:solidFill>
                    <a:srgbClr val="000000"/>
                  </a:solidFill>
                  <a:latin typeface="Arial"/>
                </a:rPr>
                <a:t> </a:t>
              </a:r>
              <a:r>
                <a:rPr kumimoji="0" lang="fr-FR"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des phages visant un maximum de souches bactériennes pour « couvrir » au mieux l’espèce bactérienne visée </a:t>
              </a:r>
            </a:p>
            <a:p>
              <a:pPr marL="180975" indent="-180975">
                <a:defRPr/>
              </a:pPr>
              <a:r>
                <a:rPr lang="fr-FR" dirty="0">
                  <a:latin typeface="Arial"/>
                  <a:sym typeface="Wingdings" panose="05000000000000000000" pitchFamily="2" charset="2"/>
                </a:rPr>
                <a:t></a:t>
              </a:r>
              <a:r>
                <a:rPr lang="fr-FR" i="1" dirty="0">
                  <a:latin typeface="Arial"/>
                  <a:sym typeface="Wingdings" panose="05000000000000000000" pitchFamily="2" charset="2"/>
                </a:rPr>
                <a:t> </a:t>
              </a:r>
              <a:r>
                <a:rPr lang="fr-FR" i="1" dirty="0">
                  <a:latin typeface="Arial"/>
                </a:rPr>
                <a:t>La technologie de Pherecydes permet de </a:t>
              </a:r>
              <a:r>
                <a:rPr lang="fr-FR" i="1" dirty="0" err="1">
                  <a:latin typeface="Arial"/>
                </a:rPr>
                <a:t>screener</a:t>
              </a:r>
              <a:r>
                <a:rPr lang="fr-FR" i="1" dirty="0">
                  <a:latin typeface="Arial"/>
                </a:rPr>
                <a:t> et caractériser de grandes quantités de phages pour n’en sélectionner que les plus performants</a:t>
              </a:r>
              <a:endParaRPr kumimoji="0" lang="fr-FR" sz="1000" i="1" u="none" strike="noStrike" kern="1200" cap="none" spc="0" normalizeH="0" baseline="0" noProof="0" dirty="0">
                <a:ln>
                  <a:noFill/>
                </a:ln>
                <a:effectLst/>
                <a:uLnTx/>
                <a:uFillTx/>
                <a:latin typeface="Arial"/>
                <a:ea typeface="+mn-ea"/>
                <a:cs typeface="Arial" panose="020B0604020202020204" pitchFamily="34" charset="0"/>
              </a:endParaRPr>
            </a:p>
          </p:txBody>
        </p:sp>
        <p:sp>
          <p:nvSpPr>
            <p:cNvPr id="62" name="Ellipse 61">
              <a:extLst>
                <a:ext uri="{FF2B5EF4-FFF2-40B4-BE49-F238E27FC236}">
                  <a16:creationId xmlns:a16="http://schemas.microsoft.com/office/drawing/2014/main" id="{851D126B-5B0B-40E9-A2EE-C48E731DB556}"/>
                </a:ext>
              </a:extLst>
            </p:cNvPr>
            <p:cNvSpPr>
              <a:spLocks noChangeAspect="1"/>
            </p:cNvSpPr>
            <p:nvPr/>
          </p:nvSpPr>
          <p:spPr bwMode="auto">
            <a:xfrm>
              <a:off x="212986" y="1922809"/>
              <a:ext cx="540000" cy="540000"/>
            </a:xfrm>
            <a:prstGeom prst="ellipse">
              <a:avLst/>
            </a:prstGeom>
            <a:solidFill>
              <a:srgbClr val="6D2371"/>
            </a:solid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2400" b="1" i="0" u="none" strike="noStrike" kern="0" cap="none" spc="0" normalizeH="0" baseline="0" noProof="0" dirty="0">
                  <a:ln>
                    <a:noFill/>
                  </a:ln>
                  <a:solidFill>
                    <a:srgbClr val="FFFFFF"/>
                  </a:solidFill>
                  <a:effectLst/>
                  <a:uLnTx/>
                  <a:uFillTx/>
                  <a:cs typeface="Arial" charset="0"/>
                </a:rPr>
                <a:t>1</a:t>
              </a:r>
              <a:endParaRPr kumimoji="0" lang="en-GB" sz="1400" b="0" i="0" u="none" strike="noStrike" kern="0" cap="none" spc="0" normalizeH="0" baseline="0" noProof="0" dirty="0">
                <a:ln>
                  <a:noFill/>
                </a:ln>
                <a:solidFill>
                  <a:srgbClr val="FFFFFF"/>
                </a:solidFill>
                <a:effectLst/>
                <a:uLnTx/>
                <a:uFillTx/>
                <a:cs typeface="Arial" charset="0"/>
              </a:endParaRPr>
            </a:p>
          </p:txBody>
        </p:sp>
      </p:grpSp>
      <p:grpSp>
        <p:nvGrpSpPr>
          <p:cNvPr id="3" name="Groupe 2">
            <a:extLst>
              <a:ext uri="{FF2B5EF4-FFF2-40B4-BE49-F238E27FC236}">
                <a16:creationId xmlns:a16="http://schemas.microsoft.com/office/drawing/2014/main" id="{2B2B3EEB-11D9-422C-BA50-6EA5E14B35DB}"/>
              </a:ext>
            </a:extLst>
          </p:cNvPr>
          <p:cNvGrpSpPr/>
          <p:nvPr/>
        </p:nvGrpSpPr>
        <p:grpSpPr>
          <a:xfrm>
            <a:off x="212986" y="3556340"/>
            <a:ext cx="5030689" cy="1134139"/>
            <a:chOff x="212986" y="3556340"/>
            <a:chExt cx="5030689" cy="1134139"/>
          </a:xfrm>
        </p:grpSpPr>
        <p:sp>
          <p:nvSpPr>
            <p:cNvPr id="64" name="Ellipse 63">
              <a:extLst>
                <a:ext uri="{FF2B5EF4-FFF2-40B4-BE49-F238E27FC236}">
                  <a16:creationId xmlns:a16="http://schemas.microsoft.com/office/drawing/2014/main" id="{00384123-C09D-4E65-9853-B4399E30EA6C}"/>
                </a:ext>
              </a:extLst>
            </p:cNvPr>
            <p:cNvSpPr>
              <a:spLocks noChangeAspect="1"/>
            </p:cNvSpPr>
            <p:nvPr/>
          </p:nvSpPr>
          <p:spPr bwMode="auto">
            <a:xfrm>
              <a:off x="212986" y="3556340"/>
              <a:ext cx="540000" cy="540000"/>
            </a:xfrm>
            <a:prstGeom prst="ellipse">
              <a:avLst/>
            </a:prstGeom>
            <a:solidFill>
              <a:srgbClr val="6D2371"/>
            </a:solid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2400" b="1" i="0" u="none" strike="noStrike" kern="0" cap="none" spc="0" normalizeH="0" baseline="0" noProof="0" dirty="0">
                  <a:ln>
                    <a:noFill/>
                  </a:ln>
                  <a:solidFill>
                    <a:srgbClr val="FFFFFF"/>
                  </a:solidFill>
                  <a:effectLst/>
                  <a:uLnTx/>
                  <a:uFillTx/>
                  <a:cs typeface="Arial" charset="0"/>
                </a:rPr>
                <a:t>2</a:t>
              </a:r>
              <a:endParaRPr kumimoji="0" lang="en-GB" sz="1400" b="0" i="0" u="none" strike="noStrike" kern="0" cap="none" spc="0" normalizeH="0" baseline="0" noProof="0" dirty="0">
                <a:ln>
                  <a:noFill/>
                </a:ln>
                <a:solidFill>
                  <a:srgbClr val="FFFFFF"/>
                </a:solidFill>
                <a:effectLst/>
                <a:uLnTx/>
                <a:uFillTx/>
                <a:cs typeface="Arial" charset="0"/>
              </a:endParaRPr>
            </a:p>
          </p:txBody>
        </p:sp>
        <p:sp>
          <p:nvSpPr>
            <p:cNvPr id="65" name="Espace réservé du texte 2">
              <a:extLst>
                <a:ext uri="{FF2B5EF4-FFF2-40B4-BE49-F238E27FC236}">
                  <a16:creationId xmlns:a16="http://schemas.microsoft.com/office/drawing/2014/main" id="{719CE859-ACF3-4C2B-8040-176DD64266A9}"/>
                </a:ext>
              </a:extLst>
            </p:cNvPr>
            <p:cNvSpPr txBox="1">
              <a:spLocks/>
            </p:cNvSpPr>
            <p:nvPr/>
          </p:nvSpPr>
          <p:spPr>
            <a:xfrm>
              <a:off x="960647" y="3556340"/>
              <a:ext cx="4283028" cy="1134139"/>
            </a:xfrm>
            <a:prstGeom prst="rect">
              <a:avLst/>
            </a:prstGeom>
          </p:spPr>
          <p:txBody>
            <a:bodyPr vert="horz" lIns="0" tIns="45720" rIns="0" bIns="45720" rtlCol="0" anchor="t" anchorCtr="0">
              <a:noAutofit/>
            </a:bodyPr>
            <a:lstStyle>
              <a:lvl1pPr marL="0" indent="0" algn="l" rtl="0" eaLnBrk="1" fontAlgn="base" hangingPunct="1">
                <a:spcBef>
                  <a:spcPts val="400"/>
                </a:spcBef>
                <a:spcAft>
                  <a:spcPct val="0"/>
                </a:spcAft>
                <a:defRPr lang="en-US" sz="1200" b="1" kern="1200" dirty="0" smtClean="0">
                  <a:solidFill>
                    <a:schemeClr val="tx1"/>
                  </a:solidFill>
                  <a:latin typeface="+mn-lt"/>
                  <a:ea typeface="+mn-ea"/>
                  <a:cs typeface="Arial" panose="020B0604020202020204" pitchFamily="34" charset="0"/>
                </a:defRPr>
              </a:lvl1pPr>
              <a:lvl2pPr marL="1588" indent="-1588" algn="l" rtl="0" eaLnBrk="1" fontAlgn="base" hangingPunct="1">
                <a:spcBef>
                  <a:spcPts val="400"/>
                </a:spcBef>
                <a:spcAft>
                  <a:spcPct val="0"/>
                </a:spcAft>
                <a:defRPr lang="en-US" sz="1100" b="0" kern="1200" dirty="0" smtClean="0">
                  <a:solidFill>
                    <a:schemeClr val="tx1"/>
                  </a:solidFill>
                  <a:latin typeface="+mn-lt"/>
                  <a:ea typeface="+mn-ea"/>
                  <a:cs typeface="Arial" panose="020B0604020202020204" pitchFamily="34" charset="0"/>
                </a:defRPr>
              </a:lvl2pPr>
              <a:lvl3pPr marL="190499" indent="-187324" algn="l" rtl="0" eaLnBrk="1" fontAlgn="base" hangingPunct="1">
                <a:spcBef>
                  <a:spcPts val="400"/>
                </a:spcBef>
                <a:spcAft>
                  <a:spcPct val="0"/>
                </a:spcAft>
                <a:buSzPct val="75000"/>
                <a:buFont typeface="Wingdings" pitchFamily="2" charset="2"/>
                <a:buChar char=""/>
                <a:defRPr lang="en-US" sz="1100" b="0" kern="1200" dirty="0" smtClean="0">
                  <a:solidFill>
                    <a:schemeClr val="tx1"/>
                  </a:solidFill>
                  <a:latin typeface="+mn-lt"/>
                  <a:ea typeface="+mn-ea"/>
                  <a:cs typeface="Arial" panose="020B0604020202020204" pitchFamily="34" charset="0"/>
                </a:defRPr>
              </a:lvl3pPr>
              <a:lvl4pPr marL="380998" indent="-188912" algn="l" rtl="0" eaLnBrk="1" fontAlgn="base" hangingPunct="1">
                <a:spcBef>
                  <a:spcPts val="400"/>
                </a:spcBef>
                <a:spcAft>
                  <a:spcPct val="0"/>
                </a:spcAft>
                <a:buChar char="–"/>
                <a:defRPr lang="en-US" sz="1100" b="0" kern="1200" dirty="0" smtClean="0">
                  <a:solidFill>
                    <a:schemeClr val="tx1"/>
                  </a:solidFill>
                  <a:latin typeface="+mn-lt"/>
                  <a:ea typeface="+mn-ea"/>
                  <a:cs typeface="Arial" panose="020B0604020202020204" pitchFamily="34" charset="0"/>
                </a:defRPr>
              </a:lvl4pPr>
              <a:lvl5pPr marL="571497" indent="-188912" algn="l" rtl="0" eaLnBrk="1" fontAlgn="base" hangingPunct="1">
                <a:spcBef>
                  <a:spcPts val="400"/>
                </a:spcBef>
                <a:spcAft>
                  <a:spcPct val="0"/>
                </a:spcAft>
                <a:buChar char="–"/>
                <a:defRPr lang="en-US" sz="1100" b="0" kern="1200" baseline="0" dirty="0" smtClean="0">
                  <a:solidFill>
                    <a:schemeClr val="tx1"/>
                  </a:solidFill>
                  <a:latin typeface="+mn-lt"/>
                  <a:ea typeface="+mn-ea"/>
                  <a:cs typeface="Arial" panose="020B0604020202020204" pitchFamily="34" charset="0"/>
                </a:defRPr>
              </a:lvl5pPr>
              <a:lvl6pPr marL="571497" indent="-188912" algn="l" rtl="0" eaLnBrk="1" fontAlgn="base" hangingPunct="1">
                <a:spcBef>
                  <a:spcPts val="400"/>
                </a:spcBef>
                <a:spcAft>
                  <a:spcPct val="0"/>
                </a:spcAft>
                <a:buChar char="–"/>
                <a:defRPr sz="1100" baseline="0">
                  <a:solidFill>
                    <a:schemeClr val="tx1"/>
                  </a:solidFill>
                  <a:latin typeface="+mn-lt"/>
                  <a:ea typeface="ＭＳ Ｐゴシック" pitchFamily="-112" charset="-128"/>
                </a:defRPr>
              </a:lvl6pPr>
              <a:lvl7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7pPr>
              <a:lvl8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8pPr>
              <a:lvl9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9pPr>
            </a:lstStyle>
            <a:p>
              <a:pPr marL="0" marR="0" lvl="0" indent="0" algn="l" defTabSz="914400" rtl="0" eaLnBrk="1" fontAlgn="base" latinLnBrk="0" hangingPunct="1">
                <a:lnSpc>
                  <a:spcPct val="100000"/>
                </a:lnSpc>
                <a:spcBef>
                  <a:spcPts val="400"/>
                </a:spcBef>
                <a:spcAft>
                  <a:spcPct val="0"/>
                </a:spcAft>
                <a:buClrTx/>
                <a:buSzTx/>
                <a:buFontTx/>
                <a:buNone/>
                <a:tabLst/>
                <a:defRPr/>
              </a:pPr>
              <a:r>
                <a:rPr kumimoji="0" lang="fr-FR" sz="1400" b="1" i="0" u="none" strike="noStrike" kern="1200" cap="none" spc="0" normalizeH="0" baseline="0" noProof="0" dirty="0">
                  <a:ln>
                    <a:noFill/>
                  </a:ln>
                  <a:solidFill>
                    <a:srgbClr val="6D2371"/>
                  </a:solidFill>
                  <a:effectLst/>
                  <a:uLnTx/>
                  <a:uFillTx/>
                  <a:latin typeface="Arial"/>
                  <a:ea typeface="+mn-ea"/>
                  <a:cs typeface="Arial" panose="020B0604020202020204" pitchFamily="34" charset="0"/>
                </a:rPr>
                <a:t>PRODUIRE </a:t>
              </a:r>
              <a:r>
                <a:rPr kumimoji="0" lang="fr-FR"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à grande échelle les phages retenus dans des conditions de pureté optimale</a:t>
              </a:r>
            </a:p>
            <a:p>
              <a:pPr marL="180975" indent="-180975">
                <a:defRPr/>
              </a:pPr>
              <a:r>
                <a:rPr lang="fr-FR" dirty="0">
                  <a:latin typeface="Arial"/>
                  <a:sym typeface="Wingdings" panose="05000000000000000000" pitchFamily="2" charset="2"/>
                </a:rPr>
                <a:t></a:t>
              </a:r>
              <a:r>
                <a:rPr lang="fr-FR" i="1" dirty="0">
                  <a:latin typeface="Arial"/>
                  <a:sym typeface="Wingdings" panose="05000000000000000000" pitchFamily="2" charset="2"/>
                </a:rPr>
                <a:t> </a:t>
              </a:r>
              <a:r>
                <a:rPr lang="fr-FR" i="1" dirty="0">
                  <a:latin typeface="Arial"/>
                </a:rPr>
                <a:t>Pherecydes dispose de partenariats industriels pour produire ses phages aux normes GMP</a:t>
              </a:r>
              <a:endParaRPr kumimoji="0" lang="fr-FR" sz="800" i="1" u="none" strike="noStrike" kern="1200" cap="none" spc="0" normalizeH="0" baseline="0" noProof="0" dirty="0">
                <a:ln>
                  <a:noFill/>
                </a:ln>
                <a:effectLst/>
                <a:uLnTx/>
                <a:uFillTx/>
                <a:latin typeface="Arial"/>
                <a:ea typeface="+mn-ea"/>
                <a:cs typeface="Arial" panose="020B0604020202020204" pitchFamily="34" charset="0"/>
              </a:endParaRPr>
            </a:p>
          </p:txBody>
        </p:sp>
      </p:grpSp>
      <p:grpSp>
        <p:nvGrpSpPr>
          <p:cNvPr id="4" name="Groupe 3">
            <a:extLst>
              <a:ext uri="{FF2B5EF4-FFF2-40B4-BE49-F238E27FC236}">
                <a16:creationId xmlns:a16="http://schemas.microsoft.com/office/drawing/2014/main" id="{FD1F3D63-A35A-46C9-A65E-1B8D09CCCB81}"/>
              </a:ext>
            </a:extLst>
          </p:cNvPr>
          <p:cNvGrpSpPr/>
          <p:nvPr/>
        </p:nvGrpSpPr>
        <p:grpSpPr>
          <a:xfrm>
            <a:off x="212986" y="4989269"/>
            <a:ext cx="5030689" cy="970853"/>
            <a:chOff x="212986" y="4989269"/>
            <a:chExt cx="5030689" cy="970853"/>
          </a:xfrm>
        </p:grpSpPr>
        <p:sp>
          <p:nvSpPr>
            <p:cNvPr id="67" name="Ellipse 66">
              <a:extLst>
                <a:ext uri="{FF2B5EF4-FFF2-40B4-BE49-F238E27FC236}">
                  <a16:creationId xmlns:a16="http://schemas.microsoft.com/office/drawing/2014/main" id="{75CE5987-18EF-4684-8FD0-22A326F08648}"/>
                </a:ext>
              </a:extLst>
            </p:cNvPr>
            <p:cNvSpPr>
              <a:spLocks noChangeAspect="1"/>
            </p:cNvSpPr>
            <p:nvPr/>
          </p:nvSpPr>
          <p:spPr bwMode="auto">
            <a:xfrm>
              <a:off x="212986" y="4989269"/>
              <a:ext cx="540000" cy="540000"/>
            </a:xfrm>
            <a:prstGeom prst="ellipse">
              <a:avLst/>
            </a:prstGeom>
            <a:solidFill>
              <a:srgbClr val="6D2371"/>
            </a:solid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2400" b="1" i="0" u="none" strike="noStrike" kern="0" cap="none" spc="0" normalizeH="0" baseline="0" noProof="0" dirty="0">
                  <a:ln>
                    <a:noFill/>
                  </a:ln>
                  <a:solidFill>
                    <a:srgbClr val="FFFFFF"/>
                  </a:solidFill>
                  <a:effectLst/>
                  <a:uLnTx/>
                  <a:uFillTx/>
                  <a:cs typeface="Arial" charset="0"/>
                </a:rPr>
                <a:t>3</a:t>
              </a:r>
              <a:endParaRPr kumimoji="0" lang="en-GB" sz="1400" b="0" i="0" u="none" strike="noStrike" kern="0" cap="none" spc="0" normalizeH="0" baseline="0" noProof="0" dirty="0">
                <a:ln>
                  <a:noFill/>
                </a:ln>
                <a:solidFill>
                  <a:srgbClr val="FFFFFF"/>
                </a:solidFill>
                <a:effectLst/>
                <a:uLnTx/>
                <a:uFillTx/>
                <a:cs typeface="Arial" charset="0"/>
              </a:endParaRPr>
            </a:p>
          </p:txBody>
        </p:sp>
        <p:sp>
          <p:nvSpPr>
            <p:cNvPr id="68" name="Espace réservé du texte 2">
              <a:extLst>
                <a:ext uri="{FF2B5EF4-FFF2-40B4-BE49-F238E27FC236}">
                  <a16:creationId xmlns:a16="http://schemas.microsoft.com/office/drawing/2014/main" id="{2143E488-853E-4C17-BB4D-8372758471BD}"/>
                </a:ext>
              </a:extLst>
            </p:cNvPr>
            <p:cNvSpPr txBox="1">
              <a:spLocks/>
            </p:cNvSpPr>
            <p:nvPr/>
          </p:nvSpPr>
          <p:spPr>
            <a:xfrm>
              <a:off x="960647" y="4989269"/>
              <a:ext cx="4283028" cy="970853"/>
            </a:xfrm>
            <a:prstGeom prst="rect">
              <a:avLst/>
            </a:prstGeom>
          </p:spPr>
          <p:txBody>
            <a:bodyPr vert="horz" lIns="0" tIns="45720" rIns="0" bIns="45720" rtlCol="0" anchor="t" anchorCtr="0">
              <a:noAutofit/>
            </a:bodyPr>
            <a:lstStyle>
              <a:lvl1pPr marL="0" indent="0" algn="l" rtl="0" eaLnBrk="1" fontAlgn="base" hangingPunct="1">
                <a:spcBef>
                  <a:spcPts val="400"/>
                </a:spcBef>
                <a:spcAft>
                  <a:spcPct val="0"/>
                </a:spcAft>
                <a:defRPr lang="en-US" sz="1200" b="1" kern="1200" dirty="0" smtClean="0">
                  <a:solidFill>
                    <a:schemeClr val="tx1"/>
                  </a:solidFill>
                  <a:latin typeface="+mn-lt"/>
                  <a:ea typeface="+mn-ea"/>
                  <a:cs typeface="Arial" panose="020B0604020202020204" pitchFamily="34" charset="0"/>
                </a:defRPr>
              </a:lvl1pPr>
              <a:lvl2pPr marL="1588" indent="-1588" algn="l" rtl="0" eaLnBrk="1" fontAlgn="base" hangingPunct="1">
                <a:spcBef>
                  <a:spcPts val="400"/>
                </a:spcBef>
                <a:spcAft>
                  <a:spcPct val="0"/>
                </a:spcAft>
                <a:defRPr lang="en-US" sz="1100" b="0" kern="1200" dirty="0" smtClean="0">
                  <a:solidFill>
                    <a:schemeClr val="tx1"/>
                  </a:solidFill>
                  <a:latin typeface="+mn-lt"/>
                  <a:ea typeface="+mn-ea"/>
                  <a:cs typeface="Arial" panose="020B0604020202020204" pitchFamily="34" charset="0"/>
                </a:defRPr>
              </a:lvl2pPr>
              <a:lvl3pPr marL="190499" indent="-187324" algn="l" rtl="0" eaLnBrk="1" fontAlgn="base" hangingPunct="1">
                <a:spcBef>
                  <a:spcPts val="400"/>
                </a:spcBef>
                <a:spcAft>
                  <a:spcPct val="0"/>
                </a:spcAft>
                <a:buSzPct val="75000"/>
                <a:buFont typeface="Wingdings" pitchFamily="2" charset="2"/>
                <a:buChar char=""/>
                <a:defRPr lang="en-US" sz="1100" b="0" kern="1200" dirty="0" smtClean="0">
                  <a:solidFill>
                    <a:schemeClr val="tx1"/>
                  </a:solidFill>
                  <a:latin typeface="+mn-lt"/>
                  <a:ea typeface="+mn-ea"/>
                  <a:cs typeface="Arial" panose="020B0604020202020204" pitchFamily="34" charset="0"/>
                </a:defRPr>
              </a:lvl3pPr>
              <a:lvl4pPr marL="380998" indent="-188912" algn="l" rtl="0" eaLnBrk="1" fontAlgn="base" hangingPunct="1">
                <a:spcBef>
                  <a:spcPts val="400"/>
                </a:spcBef>
                <a:spcAft>
                  <a:spcPct val="0"/>
                </a:spcAft>
                <a:buChar char="–"/>
                <a:defRPr lang="en-US" sz="1100" b="0" kern="1200" dirty="0" smtClean="0">
                  <a:solidFill>
                    <a:schemeClr val="tx1"/>
                  </a:solidFill>
                  <a:latin typeface="+mn-lt"/>
                  <a:ea typeface="+mn-ea"/>
                  <a:cs typeface="Arial" panose="020B0604020202020204" pitchFamily="34" charset="0"/>
                </a:defRPr>
              </a:lvl4pPr>
              <a:lvl5pPr marL="571497" indent="-188912" algn="l" rtl="0" eaLnBrk="1" fontAlgn="base" hangingPunct="1">
                <a:spcBef>
                  <a:spcPts val="400"/>
                </a:spcBef>
                <a:spcAft>
                  <a:spcPct val="0"/>
                </a:spcAft>
                <a:buChar char="–"/>
                <a:defRPr lang="en-US" sz="1100" b="0" kern="1200" baseline="0" dirty="0" smtClean="0">
                  <a:solidFill>
                    <a:schemeClr val="tx1"/>
                  </a:solidFill>
                  <a:latin typeface="+mn-lt"/>
                  <a:ea typeface="+mn-ea"/>
                  <a:cs typeface="Arial" panose="020B0604020202020204" pitchFamily="34" charset="0"/>
                </a:defRPr>
              </a:lvl5pPr>
              <a:lvl6pPr marL="571497" indent="-188912" algn="l" rtl="0" eaLnBrk="1" fontAlgn="base" hangingPunct="1">
                <a:spcBef>
                  <a:spcPts val="400"/>
                </a:spcBef>
                <a:spcAft>
                  <a:spcPct val="0"/>
                </a:spcAft>
                <a:buChar char="–"/>
                <a:defRPr sz="1100" baseline="0">
                  <a:solidFill>
                    <a:schemeClr val="tx1"/>
                  </a:solidFill>
                  <a:latin typeface="+mn-lt"/>
                  <a:ea typeface="ＭＳ Ｐゴシック" pitchFamily="-112" charset="-128"/>
                </a:defRPr>
              </a:lvl6pPr>
              <a:lvl7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7pPr>
              <a:lvl8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8pPr>
              <a:lvl9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9pPr>
            </a:lstStyle>
            <a:p>
              <a:pPr marL="0" marR="0" lvl="0" indent="0" algn="l" defTabSz="914400" rtl="0" eaLnBrk="1" fontAlgn="base" latinLnBrk="0" hangingPunct="1">
                <a:lnSpc>
                  <a:spcPct val="100000"/>
                </a:lnSpc>
                <a:spcBef>
                  <a:spcPts val="400"/>
                </a:spcBef>
                <a:spcAft>
                  <a:spcPct val="0"/>
                </a:spcAft>
                <a:buClrTx/>
                <a:buSzTx/>
                <a:buFontTx/>
                <a:buNone/>
                <a:tabLst/>
                <a:defRPr/>
              </a:pPr>
              <a:r>
                <a:rPr kumimoji="0" lang="fr-FR" sz="1400" b="1" i="0" u="none" strike="noStrike" kern="1200" cap="none" spc="0" normalizeH="0" baseline="0" noProof="0" dirty="0">
                  <a:ln>
                    <a:noFill/>
                  </a:ln>
                  <a:solidFill>
                    <a:srgbClr val="6D2371"/>
                  </a:solidFill>
                  <a:effectLst/>
                  <a:uLnTx/>
                  <a:uFillTx/>
                  <a:latin typeface="Arial"/>
                  <a:ea typeface="+mn-ea"/>
                  <a:cs typeface="Arial" panose="020B0604020202020204" pitchFamily="34" charset="0"/>
                </a:rPr>
                <a:t>RETENIR </a:t>
              </a:r>
              <a:r>
                <a:rPr kumimoji="0" lang="fr-FR"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pour chaque traitement, le(s) phage(s) actif(s) sur la souche bactérienne en cause</a:t>
              </a:r>
            </a:p>
            <a:p>
              <a:pPr marL="180975" marR="0" lvl="0" indent="-180975">
                <a:lnSpc>
                  <a:spcPct val="100000"/>
                </a:lnSpc>
                <a:buClrTx/>
                <a:buSzTx/>
                <a:buFontTx/>
                <a:buNone/>
                <a:tabLst/>
                <a:defRPr/>
              </a:pPr>
              <a:r>
                <a:rPr lang="fr-FR" dirty="0">
                  <a:latin typeface="Arial"/>
                  <a:sym typeface="Wingdings" panose="05000000000000000000" pitchFamily="2" charset="2"/>
                </a:rPr>
                <a:t></a:t>
              </a:r>
              <a:r>
                <a:rPr lang="fr-FR" i="1" dirty="0">
                  <a:latin typeface="Arial"/>
                  <a:sym typeface="Wingdings" panose="05000000000000000000" pitchFamily="2" charset="2"/>
                </a:rPr>
                <a:t> </a:t>
              </a:r>
              <a:r>
                <a:rPr lang="fr-FR" i="1" dirty="0">
                  <a:latin typeface="Arial"/>
                </a:rPr>
                <a:t>Pherecydes identifie in vitro les phages cibles les plus efficaces pour proposer un traitement sur-mesure</a:t>
              </a:r>
            </a:p>
          </p:txBody>
        </p:sp>
      </p:grpSp>
      <p:grpSp>
        <p:nvGrpSpPr>
          <p:cNvPr id="5" name="Groupe 4">
            <a:extLst>
              <a:ext uri="{FF2B5EF4-FFF2-40B4-BE49-F238E27FC236}">
                <a16:creationId xmlns:a16="http://schemas.microsoft.com/office/drawing/2014/main" id="{3ABFCACB-3C9A-4035-9965-053ADA09A3FB}"/>
              </a:ext>
            </a:extLst>
          </p:cNvPr>
          <p:cNvGrpSpPr/>
          <p:nvPr/>
        </p:nvGrpSpPr>
        <p:grpSpPr>
          <a:xfrm>
            <a:off x="5785780" y="3204730"/>
            <a:ext cx="2625861" cy="1243220"/>
            <a:chOff x="6325470" y="2832319"/>
            <a:chExt cx="2625861" cy="1243220"/>
          </a:xfrm>
        </p:grpSpPr>
        <p:sp>
          <p:nvSpPr>
            <p:cNvPr id="70" name="ZoneTexte 69">
              <a:extLst>
                <a:ext uri="{FF2B5EF4-FFF2-40B4-BE49-F238E27FC236}">
                  <a16:creationId xmlns:a16="http://schemas.microsoft.com/office/drawing/2014/main" id="{9C9FEA25-0060-49F5-A509-A164B3C575BC}"/>
                </a:ext>
              </a:extLst>
            </p:cNvPr>
            <p:cNvSpPr txBox="1"/>
            <p:nvPr/>
          </p:nvSpPr>
          <p:spPr>
            <a:xfrm>
              <a:off x="6325470" y="3552319"/>
              <a:ext cx="2625861" cy="523220"/>
            </a:xfrm>
            <a:prstGeom prst="rect">
              <a:avLst/>
            </a:prstGeom>
            <a:noFill/>
          </p:spPr>
          <p:txBody>
            <a:bodyPr wrap="square">
              <a:spAutoFit/>
            </a:bodyPr>
            <a:lstStyle/>
            <a:p>
              <a:pPr algn="ctr" fontAlgn="base">
                <a:spcBef>
                  <a:spcPct val="0"/>
                </a:spcBef>
                <a:spcAft>
                  <a:spcPct val="0"/>
                </a:spcAft>
              </a:pPr>
              <a:r>
                <a:rPr lang="fr-FR" sz="1400" b="1" dirty="0">
                  <a:solidFill>
                    <a:srgbClr val="2F8889"/>
                  </a:solidFill>
                  <a:cs typeface="Arial" panose="020B0604020202020204" pitchFamily="34" charset="0"/>
                </a:rPr>
                <a:t>Traitements individualisés </a:t>
              </a:r>
              <a:br>
                <a:rPr lang="fr-FR" sz="1400" b="1" dirty="0">
                  <a:solidFill>
                    <a:srgbClr val="2F8889"/>
                  </a:solidFill>
                  <a:cs typeface="Arial" panose="020B0604020202020204" pitchFamily="34" charset="0"/>
                </a:rPr>
              </a:br>
              <a:r>
                <a:rPr lang="fr-FR" sz="1400" b="1" dirty="0">
                  <a:solidFill>
                    <a:srgbClr val="2F8889"/>
                  </a:solidFill>
                  <a:cs typeface="Arial" panose="020B0604020202020204" pitchFamily="34" charset="0"/>
                </a:rPr>
                <a:t>et adaptés à chaque cas</a:t>
              </a:r>
            </a:p>
          </p:txBody>
        </p:sp>
        <p:pic>
          <p:nvPicPr>
            <p:cNvPr id="71" name="Graphique 70" descr="Badge Tick1">
              <a:extLst>
                <a:ext uri="{FF2B5EF4-FFF2-40B4-BE49-F238E27FC236}">
                  <a16:creationId xmlns:a16="http://schemas.microsoft.com/office/drawing/2014/main" id="{281478B7-26C7-4EA7-9072-466DD27388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78400" y="2832319"/>
              <a:ext cx="720000" cy="720000"/>
            </a:xfrm>
            <a:prstGeom prst="rect">
              <a:avLst/>
            </a:prstGeom>
          </p:spPr>
        </p:pic>
      </p:grpSp>
      <p:sp>
        <p:nvSpPr>
          <p:cNvPr id="72" name="Organigramme : Extraire 71">
            <a:extLst>
              <a:ext uri="{FF2B5EF4-FFF2-40B4-BE49-F238E27FC236}">
                <a16:creationId xmlns:a16="http://schemas.microsoft.com/office/drawing/2014/main" id="{19F2496F-DF73-4100-B07C-79605CC836F6}"/>
              </a:ext>
            </a:extLst>
          </p:cNvPr>
          <p:cNvSpPr/>
          <p:nvPr/>
        </p:nvSpPr>
        <p:spPr bwMode="auto">
          <a:xfrm rot="5400000">
            <a:off x="3603542" y="3884051"/>
            <a:ext cx="4050331" cy="182864"/>
          </a:xfrm>
          <a:prstGeom prst="flowChartExtract">
            <a:avLst/>
          </a:prstGeom>
          <a:solidFill>
            <a:srgbClr val="6D2371"/>
          </a:solidFill>
          <a:ln w="6350" cap="flat" cmpd="sng" algn="ctr">
            <a:solidFill>
              <a:srgbClr val="FFFFFF"/>
            </a:solid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fr-FR" sz="1000" b="0" i="0" u="none" strike="noStrike" kern="0" cap="none" spc="0" normalizeH="0" baseline="0" noProof="0" dirty="0">
              <a:ln>
                <a:noFill/>
              </a:ln>
              <a:solidFill>
                <a:srgbClr val="000000"/>
              </a:solidFill>
              <a:effectLst/>
              <a:uLnTx/>
              <a:uFillTx/>
              <a:cs typeface="Arial" charset="0"/>
            </a:endParaRPr>
          </a:p>
        </p:txBody>
      </p:sp>
      <p:grpSp>
        <p:nvGrpSpPr>
          <p:cNvPr id="8" name="Groupe 7">
            <a:extLst>
              <a:ext uri="{FF2B5EF4-FFF2-40B4-BE49-F238E27FC236}">
                <a16:creationId xmlns:a16="http://schemas.microsoft.com/office/drawing/2014/main" id="{E2BB40BD-25E4-450D-802C-9A6B5B65A96D}"/>
              </a:ext>
            </a:extLst>
          </p:cNvPr>
          <p:cNvGrpSpPr/>
          <p:nvPr/>
        </p:nvGrpSpPr>
        <p:grpSpPr>
          <a:xfrm>
            <a:off x="8477282" y="1633314"/>
            <a:ext cx="2889646" cy="1731994"/>
            <a:chOff x="8214157" y="1661958"/>
            <a:chExt cx="2889646" cy="1731994"/>
          </a:xfrm>
        </p:grpSpPr>
        <p:sp>
          <p:nvSpPr>
            <p:cNvPr id="75" name="Rectangle: Rounded Corners 76">
              <a:extLst>
                <a:ext uri="{FF2B5EF4-FFF2-40B4-BE49-F238E27FC236}">
                  <a16:creationId xmlns:a16="http://schemas.microsoft.com/office/drawing/2014/main" id="{FA45B1C0-FA9D-418F-A002-7784D7D01E38}"/>
                </a:ext>
              </a:extLst>
            </p:cNvPr>
            <p:cNvSpPr/>
            <p:nvPr/>
          </p:nvSpPr>
          <p:spPr bwMode="auto">
            <a:xfrm>
              <a:off x="8214157" y="1665952"/>
              <a:ext cx="2889646" cy="1728000"/>
            </a:xfrm>
            <a:prstGeom prst="roundRect">
              <a:avLst>
                <a:gd name="adj" fmla="val 5903"/>
              </a:avLst>
            </a:prstGeom>
            <a:noFill/>
            <a:ln w="19050" cap="flat" cmpd="sng" algn="ctr">
              <a:solidFill>
                <a:schemeClr val="accent5"/>
              </a:solidFill>
              <a:prstDash val="solid"/>
              <a:round/>
              <a:headEnd type="none" w="med" len="med"/>
              <a:tailEnd type="none" w="sm" len="sm"/>
            </a:ln>
            <a:effectLst/>
          </p:spPr>
          <p:txBody>
            <a:bodyPr vert="horz" wrap="square" lIns="72000" tIns="576000" rIns="72000" bIns="36000" numCol="1" rtlCol="0" anchor="ctr" anchorCtr="0" compatLnSpc="1">
              <a:prstTxWarp prst="textNoShape">
                <a:avLst/>
              </a:prstTxWarp>
              <a:noAutofit/>
            </a:bodyPr>
            <a:lstStyle/>
            <a:p>
              <a:pPr algn="ctr" fontAlgn="base">
                <a:spcBef>
                  <a:spcPts val="600"/>
                </a:spcBef>
                <a:spcAft>
                  <a:spcPts val="600"/>
                </a:spcAft>
                <a:buClr>
                  <a:srgbClr val="6D2371"/>
                </a:buClr>
                <a:buSzPct val="80000"/>
                <a:defRPr/>
              </a:pPr>
              <a:r>
                <a:rPr lang="en-GB" sz="1400" dirty="0" err="1">
                  <a:cs typeface="Arial" panose="020B0604020202020204" pitchFamily="34" charset="0"/>
                </a:rPr>
                <a:t>Traitement</a:t>
              </a:r>
              <a:r>
                <a:rPr lang="en-GB" sz="1400" dirty="0">
                  <a:cs typeface="Arial" panose="020B0604020202020204" pitchFamily="34" charset="0"/>
                </a:rPr>
                <a:t> </a:t>
              </a:r>
              <a:r>
                <a:rPr lang="en-GB" sz="1400" dirty="0" err="1">
                  <a:cs typeface="Arial" panose="020B0604020202020204" pitchFamily="34" charset="0"/>
                </a:rPr>
                <a:t>compassionnel</a:t>
              </a:r>
              <a:r>
                <a:rPr lang="en-GB" sz="1400" dirty="0">
                  <a:cs typeface="Arial" panose="020B0604020202020204" pitchFamily="34" charset="0"/>
                </a:rPr>
                <a:t> </a:t>
              </a:r>
              <a:br>
                <a:rPr lang="en-GB" sz="1400" dirty="0">
                  <a:cs typeface="Arial" panose="020B0604020202020204" pitchFamily="34" charset="0"/>
                </a:rPr>
              </a:br>
              <a:r>
                <a:rPr lang="en-GB" sz="1400" dirty="0">
                  <a:cs typeface="Arial" panose="020B0604020202020204" pitchFamily="34" charset="0"/>
                </a:rPr>
                <a:t>chez 22 patients </a:t>
              </a:r>
              <a:r>
                <a:rPr lang="en-GB" sz="1400" dirty="0" err="1">
                  <a:cs typeface="Arial" panose="020B0604020202020204" pitchFamily="34" charset="0"/>
                </a:rPr>
                <a:t>français</a:t>
              </a:r>
              <a:endParaRPr lang="en-GB" sz="1400" dirty="0">
                <a:cs typeface="Arial" panose="020B0604020202020204" pitchFamily="34" charset="0"/>
              </a:endParaRPr>
            </a:p>
          </p:txBody>
        </p:sp>
        <p:sp>
          <p:nvSpPr>
            <p:cNvPr id="76" name="Rectangle: Rounded Corners 62">
              <a:extLst>
                <a:ext uri="{FF2B5EF4-FFF2-40B4-BE49-F238E27FC236}">
                  <a16:creationId xmlns:a16="http://schemas.microsoft.com/office/drawing/2014/main" id="{AA34EE03-6C8D-46F5-B17C-DF2B355BCF8F}"/>
                </a:ext>
              </a:extLst>
            </p:cNvPr>
            <p:cNvSpPr/>
            <p:nvPr/>
          </p:nvSpPr>
          <p:spPr bwMode="auto">
            <a:xfrm>
              <a:off x="8214157" y="1661958"/>
              <a:ext cx="2889646" cy="540000"/>
            </a:xfrm>
            <a:prstGeom prst="round2SameRect">
              <a:avLst>
                <a:gd name="adj1" fmla="val 20870"/>
                <a:gd name="adj2" fmla="val 0"/>
              </a:avLst>
            </a:prstGeom>
            <a:solidFill>
              <a:schemeClr val="accent5"/>
            </a:solidFill>
            <a:ln w="6350" cap="flat" cmpd="sng" algn="ctr">
              <a:noFill/>
              <a:prstDash val="solid"/>
              <a:round/>
              <a:headEnd type="none" w="med" len="med"/>
              <a:tailEnd type="none" w="sm" len="sm"/>
            </a:ln>
            <a:effectLst/>
          </p:spPr>
          <p:txBody>
            <a:bodyPr rot="0" spcFirstLastPara="0" vertOverflow="overflow" horzOverflow="overflow" vert="horz" wrap="square" lIns="216000" tIns="36000" rIns="36000" bIns="36000" numCol="1" spcCol="0" rtlCol="0" fromWordArt="0" anchor="ctr" anchorCtr="0" forceAA="0" compatLnSpc="1">
              <a:prstTxWarp prst="textNoShape">
                <a:avLst/>
              </a:prstTxWarp>
              <a:noAutofit/>
            </a:bodyPr>
            <a:lstStyle/>
            <a:p>
              <a:pPr algn="ctr" eaLnBrk="0" hangingPunct="0">
                <a:spcBef>
                  <a:spcPct val="50000"/>
                </a:spcBef>
              </a:pPr>
              <a:r>
                <a:rPr lang="fr-FR" sz="1400" b="1" dirty="0">
                  <a:solidFill>
                    <a:schemeClr val="bg1"/>
                  </a:solidFill>
                </a:rPr>
                <a:t>Concept appliqué </a:t>
              </a:r>
              <a:br>
                <a:rPr lang="fr-FR" sz="1400" b="1" dirty="0">
                  <a:solidFill>
                    <a:schemeClr val="bg1"/>
                  </a:solidFill>
                </a:rPr>
              </a:br>
              <a:r>
                <a:rPr lang="fr-FR" sz="1400" b="1" dirty="0">
                  <a:solidFill>
                    <a:schemeClr val="bg1"/>
                  </a:solidFill>
                </a:rPr>
                <a:t>avec succès</a:t>
              </a:r>
            </a:p>
          </p:txBody>
        </p:sp>
        <p:pic>
          <p:nvPicPr>
            <p:cNvPr id="81" name="Image 80">
              <a:extLst>
                <a:ext uri="{FF2B5EF4-FFF2-40B4-BE49-F238E27FC236}">
                  <a16:creationId xmlns:a16="http://schemas.microsoft.com/office/drawing/2014/main" id="{83A2EEDF-0000-44D9-AC62-85A835436889}"/>
                </a:ext>
              </a:extLst>
            </p:cNvPr>
            <p:cNvPicPr>
              <a:picLocks noChangeAspect="1"/>
            </p:cNvPicPr>
            <p:nvPr/>
          </p:nvPicPr>
          <p:blipFill>
            <a:blip r:embed="rId4"/>
            <a:stretch>
              <a:fillRect/>
            </a:stretch>
          </p:blipFill>
          <p:spPr>
            <a:xfrm>
              <a:off x="8447800" y="1786547"/>
              <a:ext cx="164236" cy="305819"/>
            </a:xfrm>
            <a:prstGeom prst="rect">
              <a:avLst/>
            </a:prstGeom>
          </p:spPr>
        </p:pic>
      </p:grpSp>
      <p:grpSp>
        <p:nvGrpSpPr>
          <p:cNvPr id="9" name="Groupe 8">
            <a:extLst>
              <a:ext uri="{FF2B5EF4-FFF2-40B4-BE49-F238E27FC236}">
                <a16:creationId xmlns:a16="http://schemas.microsoft.com/office/drawing/2014/main" id="{68BBC6B2-65C6-4DB7-90AB-F48E5E4FEE69}"/>
              </a:ext>
            </a:extLst>
          </p:cNvPr>
          <p:cNvGrpSpPr/>
          <p:nvPr/>
        </p:nvGrpSpPr>
        <p:grpSpPr>
          <a:xfrm>
            <a:off x="8477281" y="4343963"/>
            <a:ext cx="2889647" cy="1731992"/>
            <a:chOff x="8214156" y="4116395"/>
            <a:chExt cx="2889647" cy="1731992"/>
          </a:xfrm>
        </p:grpSpPr>
        <p:sp>
          <p:nvSpPr>
            <p:cNvPr id="79" name="Rectangle: Rounded Corners 76">
              <a:extLst>
                <a:ext uri="{FF2B5EF4-FFF2-40B4-BE49-F238E27FC236}">
                  <a16:creationId xmlns:a16="http://schemas.microsoft.com/office/drawing/2014/main" id="{09E480B7-C722-4BA5-8C6F-F253633E3633}"/>
                </a:ext>
              </a:extLst>
            </p:cNvPr>
            <p:cNvSpPr/>
            <p:nvPr/>
          </p:nvSpPr>
          <p:spPr bwMode="auto">
            <a:xfrm>
              <a:off x="8214157" y="4120387"/>
              <a:ext cx="2889646" cy="1728000"/>
            </a:xfrm>
            <a:prstGeom prst="roundRect">
              <a:avLst>
                <a:gd name="adj" fmla="val 5903"/>
              </a:avLst>
            </a:prstGeom>
            <a:noFill/>
            <a:ln w="19050" cap="flat" cmpd="sng" algn="ctr">
              <a:solidFill>
                <a:schemeClr val="accent5"/>
              </a:solidFill>
              <a:prstDash val="solid"/>
              <a:round/>
              <a:headEnd type="none" w="med" len="med"/>
              <a:tailEnd type="none" w="sm" len="sm"/>
            </a:ln>
            <a:effectLst/>
          </p:spPr>
          <p:txBody>
            <a:bodyPr vert="horz" wrap="square" lIns="72000" tIns="576000" rIns="72000" bIns="36000" numCol="1" rtlCol="0" anchor="t" anchorCtr="0" compatLnSpc="1">
              <a:prstTxWarp prst="textNoShape">
                <a:avLst/>
              </a:prstTxWarp>
              <a:noAutofit/>
            </a:bodyPr>
            <a:lstStyle/>
            <a:p>
              <a:pPr algn="ctr" fontAlgn="base">
                <a:spcBef>
                  <a:spcPts val="600"/>
                </a:spcBef>
                <a:spcAft>
                  <a:spcPts val="600"/>
                </a:spcAft>
                <a:buClr>
                  <a:srgbClr val="6D2371"/>
                </a:buClr>
                <a:buSzPct val="80000"/>
              </a:pPr>
              <a:r>
                <a:rPr lang="fr-FR" sz="1400" dirty="0">
                  <a:cs typeface="Arial" panose="020B0604020202020204" pitchFamily="34" charset="0"/>
                </a:rPr>
                <a:t>Design de la prochaine étude de phase I/II en ligne avec les recommandations de l’Agence européenne des médicaments (</a:t>
              </a:r>
              <a:r>
                <a:rPr lang="fr-FR" sz="1400" dirty="0" err="1">
                  <a:cs typeface="Arial" panose="020B0604020202020204" pitchFamily="34" charset="0"/>
                </a:rPr>
                <a:t>EMA</a:t>
              </a:r>
              <a:r>
                <a:rPr lang="fr-FR" sz="1400" dirty="0">
                  <a:cs typeface="Arial" panose="020B0604020202020204" pitchFamily="34" charset="0"/>
                </a:rPr>
                <a:t>)</a:t>
              </a:r>
            </a:p>
          </p:txBody>
        </p:sp>
        <p:sp>
          <p:nvSpPr>
            <p:cNvPr id="80" name="Rectangle: Rounded Corners 62">
              <a:extLst>
                <a:ext uri="{FF2B5EF4-FFF2-40B4-BE49-F238E27FC236}">
                  <a16:creationId xmlns:a16="http://schemas.microsoft.com/office/drawing/2014/main" id="{1CBBEEB3-ECC1-4D68-A169-B8035E9995D8}"/>
                </a:ext>
              </a:extLst>
            </p:cNvPr>
            <p:cNvSpPr/>
            <p:nvPr/>
          </p:nvSpPr>
          <p:spPr bwMode="auto">
            <a:xfrm>
              <a:off x="8214156" y="4116395"/>
              <a:ext cx="2889647" cy="540000"/>
            </a:xfrm>
            <a:prstGeom prst="round2SameRect">
              <a:avLst>
                <a:gd name="adj1" fmla="val 24398"/>
                <a:gd name="adj2" fmla="val 0"/>
              </a:avLst>
            </a:prstGeom>
            <a:solidFill>
              <a:schemeClr val="accent5"/>
            </a:solidFill>
            <a:ln w="6350" cap="flat" cmpd="sng" algn="ctr">
              <a:noFill/>
              <a:prstDash val="solid"/>
              <a:round/>
              <a:headEnd type="none" w="med" len="med"/>
              <a:tailEnd type="none" w="sm" len="sm"/>
            </a:ln>
            <a:effectLst/>
          </p:spPr>
          <p:txBody>
            <a:bodyPr rot="0" spcFirstLastPara="0" vertOverflow="overflow" horzOverflow="overflow" vert="horz" wrap="square" lIns="216000" tIns="36000" rIns="36000" bIns="36000" numCol="1" spcCol="0" rtlCol="0" fromWordArt="0" anchor="ctr" anchorCtr="0" forceAA="0" compatLnSpc="1">
              <a:prstTxWarp prst="textNoShape">
                <a:avLst/>
              </a:prstTxWarp>
              <a:noAutofit/>
            </a:bodyPr>
            <a:lstStyle/>
            <a:p>
              <a:pPr algn="ctr" eaLnBrk="0" hangingPunct="0">
                <a:spcBef>
                  <a:spcPct val="50000"/>
                </a:spcBef>
              </a:pPr>
              <a:r>
                <a:rPr lang="fr-FR" sz="1400" b="1" dirty="0">
                  <a:solidFill>
                    <a:schemeClr val="bg1"/>
                  </a:solidFill>
                </a:rPr>
                <a:t>Avis réglementaire </a:t>
              </a:r>
              <a:br>
                <a:rPr lang="fr-FR" sz="1400" b="1" dirty="0">
                  <a:solidFill>
                    <a:schemeClr val="bg1"/>
                  </a:solidFill>
                </a:rPr>
              </a:br>
              <a:r>
                <a:rPr lang="fr-FR" sz="1400" b="1" dirty="0">
                  <a:solidFill>
                    <a:schemeClr val="bg1"/>
                  </a:solidFill>
                </a:rPr>
                <a:t>favorable</a:t>
              </a:r>
            </a:p>
          </p:txBody>
        </p:sp>
        <p:pic>
          <p:nvPicPr>
            <p:cNvPr id="82" name="Image 81">
              <a:extLst>
                <a:ext uri="{FF2B5EF4-FFF2-40B4-BE49-F238E27FC236}">
                  <a16:creationId xmlns:a16="http://schemas.microsoft.com/office/drawing/2014/main" id="{64018DB1-C247-4F39-AA9A-EEDA94B6CBE4}"/>
                </a:ext>
              </a:extLst>
            </p:cNvPr>
            <p:cNvPicPr>
              <a:picLocks noChangeAspect="1"/>
            </p:cNvPicPr>
            <p:nvPr/>
          </p:nvPicPr>
          <p:blipFill>
            <a:blip r:embed="rId4"/>
            <a:stretch>
              <a:fillRect/>
            </a:stretch>
          </p:blipFill>
          <p:spPr>
            <a:xfrm>
              <a:off x="8447800" y="4241115"/>
              <a:ext cx="164236" cy="305819"/>
            </a:xfrm>
            <a:prstGeom prst="rect">
              <a:avLst/>
            </a:prstGeom>
          </p:spPr>
        </p:pic>
      </p:grpSp>
    </p:spTree>
    <p:extLst>
      <p:ext uri="{BB962C8B-B14F-4D97-AF65-F5344CB8AC3E}">
        <p14:creationId xmlns:p14="http://schemas.microsoft.com/office/powerpoint/2010/main" val="3658666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582763-7C85-43AF-8F4E-9BB52A3208BC}"/>
              </a:ext>
            </a:extLst>
          </p:cNvPr>
          <p:cNvSpPr>
            <a:spLocks noGrp="1"/>
          </p:cNvSpPr>
          <p:nvPr>
            <p:ph type="title"/>
          </p:nvPr>
        </p:nvSpPr>
        <p:spPr/>
        <p:txBody>
          <a:bodyPr/>
          <a:lstStyle/>
          <a:p>
            <a:r>
              <a:rPr lang="fr-FR" dirty="0"/>
              <a:t>Des </a:t>
            </a:r>
            <a:r>
              <a:rPr lang="fr-FR" dirty="0">
                <a:solidFill>
                  <a:schemeClr val="tx2"/>
                </a:solidFill>
              </a:rPr>
              <a:t>compétences R&amp;D</a:t>
            </a:r>
            <a:r>
              <a:rPr lang="fr-FR" dirty="0"/>
              <a:t> uniques alliées à une</a:t>
            </a:r>
            <a:r>
              <a:rPr lang="fr-FR" dirty="0">
                <a:solidFill>
                  <a:srgbClr val="6D2371"/>
                </a:solidFill>
              </a:rPr>
              <a:t> politique IP indiscutable</a:t>
            </a:r>
            <a:endParaRPr lang="en-US" dirty="0"/>
          </a:p>
        </p:txBody>
      </p:sp>
      <p:sp>
        <p:nvSpPr>
          <p:cNvPr id="85" name="Espace réservé du texte 84">
            <a:extLst>
              <a:ext uri="{FF2B5EF4-FFF2-40B4-BE49-F238E27FC236}">
                <a16:creationId xmlns:a16="http://schemas.microsoft.com/office/drawing/2014/main" id="{F4F3358D-8E35-4EBA-AB25-301F205E1649}"/>
              </a:ext>
            </a:extLst>
          </p:cNvPr>
          <p:cNvSpPr>
            <a:spLocks noGrp="1"/>
          </p:cNvSpPr>
          <p:nvPr>
            <p:ph type="body" sz="quarter" idx="16"/>
          </p:nvPr>
        </p:nvSpPr>
        <p:spPr/>
        <p:txBody>
          <a:bodyPr/>
          <a:lstStyle/>
          <a:p>
            <a:r>
              <a:rPr lang="fr-FR" dirty="0"/>
              <a:t>Des fondamentaux tangibles pour un développement maitrisé</a:t>
            </a:r>
            <a:endParaRPr lang="en-US" dirty="0"/>
          </a:p>
        </p:txBody>
      </p:sp>
      <p:sp>
        <p:nvSpPr>
          <p:cNvPr id="4" name="Espace réservé du pied de page 3">
            <a:extLst>
              <a:ext uri="{FF2B5EF4-FFF2-40B4-BE49-F238E27FC236}">
                <a16:creationId xmlns:a16="http://schemas.microsoft.com/office/drawing/2014/main" id="{54D8F917-BBC8-4229-9BC6-8F38FD92F71C}"/>
              </a:ext>
            </a:extLst>
          </p:cNvPr>
          <p:cNvSpPr>
            <a:spLocks noGrp="1"/>
          </p:cNvSpPr>
          <p:nvPr>
            <p:ph type="ftr" sz="quarter" idx="11"/>
          </p:nvPr>
        </p:nvSpPr>
        <p:spPr>
          <a:xfrm>
            <a:off x="212986" y="6564073"/>
            <a:ext cx="3968397" cy="261268"/>
          </a:xfrm>
        </p:spPr>
        <p:txBody>
          <a:bodyPr/>
          <a:lstStyle/>
          <a:p>
            <a:pPr marL="12700">
              <a:lnSpc>
                <a:spcPct val="100000"/>
              </a:lnSpc>
              <a:spcBef>
                <a:spcPts val="130"/>
              </a:spcBef>
            </a:pPr>
            <a:r>
              <a:rPr lang="fr-FR" sz="900" spc="-5" dirty="0" err="1">
                <a:solidFill>
                  <a:srgbClr val="7E7E7E"/>
                </a:solidFill>
                <a:latin typeface="Arial" panose="020B0604020202020204" pitchFamily="34" charset="0"/>
                <a:cs typeface="Arial" panose="020B0604020202020204" pitchFamily="34" charset="0"/>
              </a:rPr>
              <a:t>Adebiotech</a:t>
            </a:r>
            <a:r>
              <a:rPr lang="fr-FR" sz="900" spc="-5" dirty="0">
                <a:solidFill>
                  <a:srgbClr val="7E7E7E"/>
                </a:solidFill>
                <a:latin typeface="Arial" panose="020B0604020202020204" pitchFamily="34" charset="0"/>
                <a:cs typeface="Arial" panose="020B0604020202020204" pitchFamily="34" charset="0"/>
              </a:rPr>
              <a:t>:  Approches innovantes en santé humaine, animale et environnementale dans la lutte contre l’antibiorésistance-16 septembre 2021</a:t>
            </a:r>
            <a:endParaRPr lang="fr-FR" sz="900" dirty="0">
              <a:latin typeface="Arial" panose="020B0604020202020204" pitchFamily="34" charset="0"/>
              <a:cs typeface="Arial" panose="020B0604020202020204" pitchFamily="34" charset="0"/>
            </a:endParaRPr>
          </a:p>
        </p:txBody>
      </p:sp>
      <p:sp>
        <p:nvSpPr>
          <p:cNvPr id="5" name="Espace réservé du numéro de diapositive 4">
            <a:extLst>
              <a:ext uri="{FF2B5EF4-FFF2-40B4-BE49-F238E27FC236}">
                <a16:creationId xmlns:a16="http://schemas.microsoft.com/office/drawing/2014/main" id="{731D068C-72D3-4DAE-BD03-3D5507BED3F4}"/>
              </a:ext>
            </a:extLst>
          </p:cNvPr>
          <p:cNvSpPr>
            <a:spLocks noGrp="1"/>
          </p:cNvSpPr>
          <p:nvPr>
            <p:ph type="sldNum" sz="quarter" idx="12"/>
          </p:nvPr>
        </p:nvSpPr>
        <p:spPr/>
        <p:txBody>
          <a:bodyPr/>
          <a:lstStyle/>
          <a:p>
            <a:pPr>
              <a:defRPr/>
            </a:pPr>
            <a:fld id="{D9DF8CC8-2FEE-4E40-BA58-422935C57357}" type="slidenum">
              <a:rPr lang="en-US" smtClean="0"/>
              <a:pPr>
                <a:defRPr/>
              </a:pPr>
              <a:t>7</a:t>
            </a:fld>
            <a:endParaRPr lang="en-US" dirty="0"/>
          </a:p>
        </p:txBody>
      </p:sp>
      <p:sp>
        <p:nvSpPr>
          <p:cNvPr id="46" name="Espace réservé du texte 2">
            <a:extLst>
              <a:ext uri="{FF2B5EF4-FFF2-40B4-BE49-F238E27FC236}">
                <a16:creationId xmlns:a16="http://schemas.microsoft.com/office/drawing/2014/main" id="{D4288EDF-8505-4A13-9049-EC8F76148F50}"/>
              </a:ext>
            </a:extLst>
          </p:cNvPr>
          <p:cNvSpPr txBox="1">
            <a:spLocks/>
          </p:cNvSpPr>
          <p:nvPr/>
        </p:nvSpPr>
        <p:spPr>
          <a:xfrm>
            <a:off x="966793" y="3679748"/>
            <a:ext cx="2023638" cy="1334741"/>
          </a:xfrm>
          <a:prstGeom prst="rect">
            <a:avLst/>
          </a:prstGeom>
        </p:spPr>
        <p:txBody>
          <a:bodyPr vert="horz" lIns="0" tIns="45720" rIns="0" bIns="45720" rtlCol="0" anchor="t" anchorCtr="0">
            <a:noAutofit/>
          </a:bodyPr>
          <a:lstStyle>
            <a:lvl1pPr marL="0" indent="0" algn="l" rtl="0" eaLnBrk="1" fontAlgn="base" hangingPunct="1">
              <a:spcBef>
                <a:spcPts val="400"/>
              </a:spcBef>
              <a:spcAft>
                <a:spcPct val="0"/>
              </a:spcAft>
              <a:defRPr lang="en-US" sz="1200" b="1" kern="1200" dirty="0" smtClean="0">
                <a:solidFill>
                  <a:schemeClr val="tx1"/>
                </a:solidFill>
                <a:latin typeface="+mn-lt"/>
                <a:ea typeface="+mn-ea"/>
                <a:cs typeface="Arial" panose="020B0604020202020204" pitchFamily="34" charset="0"/>
              </a:defRPr>
            </a:lvl1pPr>
            <a:lvl2pPr marL="1588" indent="-1588" algn="l" rtl="0" eaLnBrk="1" fontAlgn="base" hangingPunct="1">
              <a:spcBef>
                <a:spcPts val="400"/>
              </a:spcBef>
              <a:spcAft>
                <a:spcPct val="0"/>
              </a:spcAft>
              <a:defRPr lang="en-US" sz="1100" b="0" kern="1200" dirty="0" smtClean="0">
                <a:solidFill>
                  <a:schemeClr val="tx1"/>
                </a:solidFill>
                <a:latin typeface="+mn-lt"/>
                <a:ea typeface="+mn-ea"/>
                <a:cs typeface="Arial" panose="020B0604020202020204" pitchFamily="34" charset="0"/>
              </a:defRPr>
            </a:lvl2pPr>
            <a:lvl3pPr marL="190499" indent="-187324" algn="l" rtl="0" eaLnBrk="1" fontAlgn="base" hangingPunct="1">
              <a:spcBef>
                <a:spcPts val="400"/>
              </a:spcBef>
              <a:spcAft>
                <a:spcPct val="0"/>
              </a:spcAft>
              <a:buSzPct val="75000"/>
              <a:buFont typeface="Wingdings" pitchFamily="2" charset="2"/>
              <a:buChar char=""/>
              <a:defRPr lang="en-US" sz="1100" b="0" kern="1200" dirty="0" smtClean="0">
                <a:solidFill>
                  <a:schemeClr val="tx1"/>
                </a:solidFill>
                <a:latin typeface="+mn-lt"/>
                <a:ea typeface="+mn-ea"/>
                <a:cs typeface="Arial" panose="020B0604020202020204" pitchFamily="34" charset="0"/>
              </a:defRPr>
            </a:lvl3pPr>
            <a:lvl4pPr marL="380998" indent="-188912" algn="l" rtl="0" eaLnBrk="1" fontAlgn="base" hangingPunct="1">
              <a:spcBef>
                <a:spcPts val="400"/>
              </a:spcBef>
              <a:spcAft>
                <a:spcPct val="0"/>
              </a:spcAft>
              <a:buChar char="–"/>
              <a:defRPr lang="en-US" sz="1100" b="0" kern="1200" dirty="0" smtClean="0">
                <a:solidFill>
                  <a:schemeClr val="tx1"/>
                </a:solidFill>
                <a:latin typeface="+mn-lt"/>
                <a:ea typeface="+mn-ea"/>
                <a:cs typeface="Arial" panose="020B0604020202020204" pitchFamily="34" charset="0"/>
              </a:defRPr>
            </a:lvl4pPr>
            <a:lvl5pPr marL="571497" indent="-188912" algn="l" rtl="0" eaLnBrk="1" fontAlgn="base" hangingPunct="1">
              <a:spcBef>
                <a:spcPts val="400"/>
              </a:spcBef>
              <a:spcAft>
                <a:spcPct val="0"/>
              </a:spcAft>
              <a:buChar char="–"/>
              <a:defRPr lang="en-US" sz="1100" b="0" kern="1200" baseline="0" dirty="0" smtClean="0">
                <a:solidFill>
                  <a:schemeClr val="tx1"/>
                </a:solidFill>
                <a:latin typeface="+mn-lt"/>
                <a:ea typeface="+mn-ea"/>
                <a:cs typeface="Arial" panose="020B0604020202020204" pitchFamily="34" charset="0"/>
              </a:defRPr>
            </a:lvl5pPr>
            <a:lvl6pPr marL="571497" indent="-188912" algn="l" rtl="0" eaLnBrk="1" fontAlgn="base" hangingPunct="1">
              <a:spcBef>
                <a:spcPts val="400"/>
              </a:spcBef>
              <a:spcAft>
                <a:spcPct val="0"/>
              </a:spcAft>
              <a:buChar char="–"/>
              <a:defRPr sz="1100" baseline="0">
                <a:solidFill>
                  <a:schemeClr val="tx1"/>
                </a:solidFill>
                <a:latin typeface="+mn-lt"/>
                <a:ea typeface="ＭＳ Ｐゴシック" pitchFamily="-112" charset="-128"/>
              </a:defRPr>
            </a:lvl6pPr>
            <a:lvl7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7pPr>
            <a:lvl8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8pPr>
            <a:lvl9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9pPr>
          </a:lstStyle>
          <a:p>
            <a:pPr marL="0" marR="0" lvl="0" indent="0" algn="l" defTabSz="914400" rtl="0" eaLnBrk="1" fontAlgn="base" latinLnBrk="0" hangingPunct="1">
              <a:lnSpc>
                <a:spcPct val="100000"/>
              </a:lnSpc>
              <a:spcBef>
                <a:spcPts val="400"/>
              </a:spcBef>
              <a:spcAft>
                <a:spcPct val="0"/>
              </a:spcAft>
              <a:buClrTx/>
              <a:buSzTx/>
              <a:buFontTx/>
              <a:buNone/>
              <a:tabLst/>
              <a:defRPr/>
            </a:pPr>
            <a:r>
              <a:rPr kumimoji="0" lang="fr-FR" sz="1400" b="1" i="0" u="none" strike="noStrike" kern="1200" cap="none" spc="0" normalizeH="0" baseline="0" noProof="0" dirty="0">
                <a:ln>
                  <a:noFill/>
                </a:ln>
                <a:solidFill>
                  <a:srgbClr val="6D2371"/>
                </a:solidFill>
                <a:effectLst/>
                <a:uLnTx/>
                <a:uFillTx/>
                <a:latin typeface="Arial"/>
                <a:ea typeface="+mn-ea"/>
                <a:cs typeface="Arial" panose="020B0604020202020204" pitchFamily="34" charset="0"/>
              </a:rPr>
              <a:t>Récupération des phages naturels</a:t>
            </a:r>
            <a:endParaRPr kumimoji="0" lang="fr-FR"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a:p>
            <a:pPr>
              <a:defRPr/>
            </a:pPr>
            <a:r>
              <a:rPr lang="fr-FR" b="0" i="1" dirty="0">
                <a:latin typeface="Arial"/>
              </a:rPr>
              <a:t>Les phages sont récupérés dans leur milieu naturel (égouts,…)</a:t>
            </a:r>
            <a:endParaRPr kumimoji="0" lang="fr-FR" sz="1000" b="0" i="1" u="none" strike="noStrike" kern="1200" cap="none" spc="0" normalizeH="0" baseline="0" noProof="0" dirty="0">
              <a:ln>
                <a:noFill/>
              </a:ln>
              <a:effectLst/>
              <a:uLnTx/>
              <a:uFillTx/>
              <a:latin typeface="Arial"/>
              <a:ea typeface="+mn-ea"/>
              <a:cs typeface="Arial" panose="020B0604020202020204" pitchFamily="34" charset="0"/>
            </a:endParaRPr>
          </a:p>
        </p:txBody>
      </p:sp>
      <p:pic>
        <p:nvPicPr>
          <p:cNvPr id="47" name="Image 46">
            <a:extLst>
              <a:ext uri="{FF2B5EF4-FFF2-40B4-BE49-F238E27FC236}">
                <a16:creationId xmlns:a16="http://schemas.microsoft.com/office/drawing/2014/main" id="{1853B78A-1441-43EF-BB04-1DCAD6404891}"/>
              </a:ext>
            </a:extLst>
          </p:cNvPr>
          <p:cNvPicPr>
            <a:picLocks noChangeAspect="1"/>
          </p:cNvPicPr>
          <p:nvPr/>
        </p:nvPicPr>
        <p:blipFill rotWithShape="1">
          <a:blip r:embed="rId2"/>
          <a:srcRect r="41965"/>
          <a:stretch/>
        </p:blipFill>
        <p:spPr>
          <a:xfrm>
            <a:off x="966793" y="1968849"/>
            <a:ext cx="2268081" cy="1624051"/>
          </a:xfrm>
          <a:prstGeom prst="rect">
            <a:avLst/>
          </a:prstGeom>
        </p:spPr>
      </p:pic>
      <p:sp>
        <p:nvSpPr>
          <p:cNvPr id="54" name="Ellipse 53">
            <a:extLst>
              <a:ext uri="{FF2B5EF4-FFF2-40B4-BE49-F238E27FC236}">
                <a16:creationId xmlns:a16="http://schemas.microsoft.com/office/drawing/2014/main" id="{8FD9B5DA-6AA6-42E4-9465-6FB3B363FE1C}"/>
              </a:ext>
            </a:extLst>
          </p:cNvPr>
          <p:cNvSpPr>
            <a:spLocks noChangeAspect="1"/>
          </p:cNvSpPr>
          <p:nvPr/>
        </p:nvSpPr>
        <p:spPr>
          <a:xfrm>
            <a:off x="582796" y="1865433"/>
            <a:ext cx="792000" cy="792000"/>
          </a:xfrm>
          <a:prstGeom prst="ellipse">
            <a:avLst/>
          </a:prstGeom>
          <a:solidFill>
            <a:srgbClr val="6D2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5" name="Image 54">
            <a:extLst>
              <a:ext uri="{FF2B5EF4-FFF2-40B4-BE49-F238E27FC236}">
                <a16:creationId xmlns:a16="http://schemas.microsoft.com/office/drawing/2014/main" id="{67BC8915-367E-4F18-BDCC-C3EC0C9839B6}"/>
              </a:ext>
            </a:extLst>
          </p:cNvPr>
          <p:cNvPicPr>
            <a:picLocks noChangeAspect="1"/>
          </p:cNvPicPr>
          <p:nvPr/>
        </p:nvPicPr>
        <p:blipFill>
          <a:blip r:embed="rId3"/>
          <a:stretch>
            <a:fillRect/>
          </a:stretch>
        </p:blipFill>
        <p:spPr>
          <a:xfrm>
            <a:off x="872087" y="2062733"/>
            <a:ext cx="213418" cy="397400"/>
          </a:xfrm>
          <a:prstGeom prst="rect">
            <a:avLst/>
          </a:prstGeom>
        </p:spPr>
      </p:pic>
      <p:sp>
        <p:nvSpPr>
          <p:cNvPr id="81" name="Rectangle 80">
            <a:extLst>
              <a:ext uri="{FF2B5EF4-FFF2-40B4-BE49-F238E27FC236}">
                <a16:creationId xmlns:a16="http://schemas.microsoft.com/office/drawing/2014/main" id="{10C5DA18-F559-462F-A157-1FC5CAB45BEB}"/>
              </a:ext>
            </a:extLst>
          </p:cNvPr>
          <p:cNvSpPr/>
          <p:nvPr/>
        </p:nvSpPr>
        <p:spPr>
          <a:xfrm>
            <a:off x="889918" y="1690775"/>
            <a:ext cx="7380000" cy="0"/>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2"/>
                </a:solidFill>
              </a:rPr>
              <a:t>R&amp;D</a:t>
            </a:r>
          </a:p>
          <a:p>
            <a:pPr algn="ctr"/>
            <a:endParaRPr lang="en-US" dirty="0">
              <a:solidFill>
                <a:schemeClr val="accent5"/>
              </a:solidFill>
            </a:endParaRPr>
          </a:p>
        </p:txBody>
      </p:sp>
      <p:pic>
        <p:nvPicPr>
          <p:cNvPr id="48" name="Image 47">
            <a:extLst>
              <a:ext uri="{FF2B5EF4-FFF2-40B4-BE49-F238E27FC236}">
                <a16:creationId xmlns:a16="http://schemas.microsoft.com/office/drawing/2014/main" id="{623C3335-550B-405B-A7CF-07C8222C1054}"/>
              </a:ext>
            </a:extLst>
          </p:cNvPr>
          <p:cNvPicPr>
            <a:picLocks noChangeAspect="1"/>
          </p:cNvPicPr>
          <p:nvPr/>
        </p:nvPicPr>
        <p:blipFill rotWithShape="1">
          <a:blip r:embed="rId4"/>
          <a:srcRect r="33552"/>
          <a:stretch/>
        </p:blipFill>
        <p:spPr>
          <a:xfrm>
            <a:off x="3586489" y="1968849"/>
            <a:ext cx="2268082" cy="1625402"/>
          </a:xfrm>
          <a:prstGeom prst="rect">
            <a:avLst/>
          </a:prstGeom>
        </p:spPr>
      </p:pic>
      <p:pic>
        <p:nvPicPr>
          <p:cNvPr id="49" name="Image 48">
            <a:extLst>
              <a:ext uri="{FF2B5EF4-FFF2-40B4-BE49-F238E27FC236}">
                <a16:creationId xmlns:a16="http://schemas.microsoft.com/office/drawing/2014/main" id="{0BBD12B4-FE4A-4156-BCDB-AD43CD792BBA}"/>
              </a:ext>
            </a:extLst>
          </p:cNvPr>
          <p:cNvPicPr>
            <a:picLocks noChangeAspect="1"/>
          </p:cNvPicPr>
          <p:nvPr/>
        </p:nvPicPr>
        <p:blipFill rotWithShape="1">
          <a:blip r:embed="rId5"/>
          <a:srcRect r="32738"/>
          <a:stretch/>
        </p:blipFill>
        <p:spPr>
          <a:xfrm>
            <a:off x="6206186" y="1968848"/>
            <a:ext cx="2079118" cy="1624051"/>
          </a:xfrm>
          <a:prstGeom prst="rect">
            <a:avLst/>
          </a:prstGeom>
        </p:spPr>
      </p:pic>
      <p:sp>
        <p:nvSpPr>
          <p:cNvPr id="50" name="Espace réservé du texte 2">
            <a:extLst>
              <a:ext uri="{FF2B5EF4-FFF2-40B4-BE49-F238E27FC236}">
                <a16:creationId xmlns:a16="http://schemas.microsoft.com/office/drawing/2014/main" id="{484E9E55-FE0D-453E-9354-12DB7E253385}"/>
              </a:ext>
            </a:extLst>
          </p:cNvPr>
          <p:cNvSpPr txBox="1">
            <a:spLocks/>
          </p:cNvSpPr>
          <p:nvPr/>
        </p:nvSpPr>
        <p:spPr>
          <a:xfrm>
            <a:off x="3586489" y="3679748"/>
            <a:ext cx="2023638" cy="1334741"/>
          </a:xfrm>
          <a:prstGeom prst="rect">
            <a:avLst/>
          </a:prstGeom>
        </p:spPr>
        <p:txBody>
          <a:bodyPr vert="horz" lIns="0" tIns="45720" rIns="0" bIns="45720" rtlCol="0" anchor="t" anchorCtr="0">
            <a:noAutofit/>
          </a:bodyPr>
          <a:lstStyle>
            <a:lvl1pPr marL="0" indent="0" algn="l" rtl="0" eaLnBrk="1" fontAlgn="base" hangingPunct="1">
              <a:spcBef>
                <a:spcPts val="400"/>
              </a:spcBef>
              <a:spcAft>
                <a:spcPct val="0"/>
              </a:spcAft>
              <a:defRPr lang="en-US" sz="1200" b="1" kern="1200" dirty="0" smtClean="0">
                <a:solidFill>
                  <a:schemeClr val="tx1"/>
                </a:solidFill>
                <a:latin typeface="+mn-lt"/>
                <a:ea typeface="+mn-ea"/>
                <a:cs typeface="Arial" panose="020B0604020202020204" pitchFamily="34" charset="0"/>
              </a:defRPr>
            </a:lvl1pPr>
            <a:lvl2pPr marL="1588" indent="-1588" algn="l" rtl="0" eaLnBrk="1" fontAlgn="base" hangingPunct="1">
              <a:spcBef>
                <a:spcPts val="400"/>
              </a:spcBef>
              <a:spcAft>
                <a:spcPct val="0"/>
              </a:spcAft>
              <a:defRPr lang="en-US" sz="1100" b="0" kern="1200" dirty="0" smtClean="0">
                <a:solidFill>
                  <a:schemeClr val="tx1"/>
                </a:solidFill>
                <a:latin typeface="+mn-lt"/>
                <a:ea typeface="+mn-ea"/>
                <a:cs typeface="Arial" panose="020B0604020202020204" pitchFamily="34" charset="0"/>
              </a:defRPr>
            </a:lvl2pPr>
            <a:lvl3pPr marL="190499" indent="-187324" algn="l" rtl="0" eaLnBrk="1" fontAlgn="base" hangingPunct="1">
              <a:spcBef>
                <a:spcPts val="400"/>
              </a:spcBef>
              <a:spcAft>
                <a:spcPct val="0"/>
              </a:spcAft>
              <a:buSzPct val="75000"/>
              <a:buFont typeface="Wingdings" pitchFamily="2" charset="2"/>
              <a:buChar char=""/>
              <a:defRPr lang="en-US" sz="1100" b="0" kern="1200" dirty="0" smtClean="0">
                <a:solidFill>
                  <a:schemeClr val="tx1"/>
                </a:solidFill>
                <a:latin typeface="+mn-lt"/>
                <a:ea typeface="+mn-ea"/>
                <a:cs typeface="Arial" panose="020B0604020202020204" pitchFamily="34" charset="0"/>
              </a:defRPr>
            </a:lvl3pPr>
            <a:lvl4pPr marL="380998" indent="-188912" algn="l" rtl="0" eaLnBrk="1" fontAlgn="base" hangingPunct="1">
              <a:spcBef>
                <a:spcPts val="400"/>
              </a:spcBef>
              <a:spcAft>
                <a:spcPct val="0"/>
              </a:spcAft>
              <a:buChar char="–"/>
              <a:defRPr lang="en-US" sz="1100" b="0" kern="1200" dirty="0" smtClean="0">
                <a:solidFill>
                  <a:schemeClr val="tx1"/>
                </a:solidFill>
                <a:latin typeface="+mn-lt"/>
                <a:ea typeface="+mn-ea"/>
                <a:cs typeface="Arial" panose="020B0604020202020204" pitchFamily="34" charset="0"/>
              </a:defRPr>
            </a:lvl4pPr>
            <a:lvl5pPr marL="571497" indent="-188912" algn="l" rtl="0" eaLnBrk="1" fontAlgn="base" hangingPunct="1">
              <a:spcBef>
                <a:spcPts val="400"/>
              </a:spcBef>
              <a:spcAft>
                <a:spcPct val="0"/>
              </a:spcAft>
              <a:buChar char="–"/>
              <a:defRPr lang="en-US" sz="1100" b="0" kern="1200" baseline="0" dirty="0" smtClean="0">
                <a:solidFill>
                  <a:schemeClr val="tx1"/>
                </a:solidFill>
                <a:latin typeface="+mn-lt"/>
                <a:ea typeface="+mn-ea"/>
                <a:cs typeface="Arial" panose="020B0604020202020204" pitchFamily="34" charset="0"/>
              </a:defRPr>
            </a:lvl5pPr>
            <a:lvl6pPr marL="571497" indent="-188912" algn="l" rtl="0" eaLnBrk="1" fontAlgn="base" hangingPunct="1">
              <a:spcBef>
                <a:spcPts val="400"/>
              </a:spcBef>
              <a:spcAft>
                <a:spcPct val="0"/>
              </a:spcAft>
              <a:buChar char="–"/>
              <a:defRPr sz="1100" baseline="0">
                <a:solidFill>
                  <a:schemeClr val="tx1"/>
                </a:solidFill>
                <a:latin typeface="+mn-lt"/>
                <a:ea typeface="ＭＳ Ｐゴシック" pitchFamily="-112" charset="-128"/>
              </a:defRPr>
            </a:lvl6pPr>
            <a:lvl7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7pPr>
            <a:lvl8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8pPr>
            <a:lvl9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9pPr>
          </a:lstStyle>
          <a:p>
            <a:pPr marL="0" marR="0" lvl="0" indent="0" algn="l" defTabSz="914400" rtl="0" eaLnBrk="1" fontAlgn="base" latinLnBrk="0" hangingPunct="1">
              <a:lnSpc>
                <a:spcPct val="100000"/>
              </a:lnSpc>
              <a:spcBef>
                <a:spcPts val="400"/>
              </a:spcBef>
              <a:spcAft>
                <a:spcPct val="0"/>
              </a:spcAft>
              <a:buClrTx/>
              <a:buSzTx/>
              <a:buFontTx/>
              <a:buNone/>
              <a:tabLst/>
              <a:defRPr/>
            </a:pPr>
            <a:r>
              <a:rPr kumimoji="0" lang="fr-FR" sz="1400" b="1" i="0" u="none" strike="noStrike" kern="1200" cap="none" spc="0" normalizeH="0" baseline="0" noProof="0" dirty="0">
                <a:ln>
                  <a:noFill/>
                </a:ln>
                <a:solidFill>
                  <a:srgbClr val="6D2371"/>
                </a:solidFill>
                <a:effectLst/>
                <a:uLnTx/>
                <a:uFillTx/>
                <a:latin typeface="Arial"/>
                <a:ea typeface="+mn-ea"/>
                <a:cs typeface="Arial" panose="020B0604020202020204" pitchFamily="34" charset="0"/>
              </a:rPr>
              <a:t>Screening</a:t>
            </a:r>
            <a:endParaRPr kumimoji="0" lang="fr-FR"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a:p>
            <a:pPr>
              <a:defRPr/>
            </a:pPr>
            <a:endParaRPr lang="fr-FR" b="0" i="1" dirty="0">
              <a:latin typeface="Arial"/>
            </a:endParaRPr>
          </a:p>
          <a:p>
            <a:pPr>
              <a:defRPr/>
            </a:pPr>
            <a:r>
              <a:rPr lang="fr-FR" b="0" i="1" dirty="0">
                <a:latin typeface="Arial"/>
              </a:rPr>
              <a:t>Les équipes R&amp;D sélectionnent les phages d’intérêt</a:t>
            </a:r>
            <a:endParaRPr kumimoji="0" lang="fr-FR" sz="1000" b="0" i="1" u="none" strike="noStrike" kern="1200" cap="none" spc="0" normalizeH="0" baseline="0" noProof="0" dirty="0">
              <a:ln>
                <a:noFill/>
              </a:ln>
              <a:effectLst/>
              <a:uLnTx/>
              <a:uFillTx/>
              <a:latin typeface="Arial"/>
              <a:ea typeface="+mn-ea"/>
              <a:cs typeface="Arial" panose="020B0604020202020204" pitchFamily="34" charset="0"/>
            </a:endParaRPr>
          </a:p>
        </p:txBody>
      </p:sp>
      <p:sp>
        <p:nvSpPr>
          <p:cNvPr id="51" name="Espace réservé du texte 2">
            <a:extLst>
              <a:ext uri="{FF2B5EF4-FFF2-40B4-BE49-F238E27FC236}">
                <a16:creationId xmlns:a16="http://schemas.microsoft.com/office/drawing/2014/main" id="{F3383DBB-7C1A-4478-82BE-0632422AA82D}"/>
              </a:ext>
            </a:extLst>
          </p:cNvPr>
          <p:cNvSpPr txBox="1">
            <a:spLocks/>
          </p:cNvSpPr>
          <p:nvPr/>
        </p:nvSpPr>
        <p:spPr>
          <a:xfrm>
            <a:off x="6210258" y="3679748"/>
            <a:ext cx="2136618" cy="1334741"/>
          </a:xfrm>
          <a:prstGeom prst="rect">
            <a:avLst/>
          </a:prstGeom>
        </p:spPr>
        <p:txBody>
          <a:bodyPr vert="horz" lIns="0" tIns="45720" rIns="0" bIns="45720" rtlCol="0" anchor="t" anchorCtr="0">
            <a:noAutofit/>
          </a:bodyPr>
          <a:lstStyle>
            <a:lvl1pPr marL="0" indent="0" algn="l" rtl="0" eaLnBrk="1" fontAlgn="base" hangingPunct="1">
              <a:spcBef>
                <a:spcPts val="400"/>
              </a:spcBef>
              <a:spcAft>
                <a:spcPct val="0"/>
              </a:spcAft>
              <a:defRPr lang="en-US" sz="1200" b="1" kern="1200" dirty="0" smtClean="0">
                <a:solidFill>
                  <a:schemeClr val="tx1"/>
                </a:solidFill>
                <a:latin typeface="+mn-lt"/>
                <a:ea typeface="+mn-ea"/>
                <a:cs typeface="Arial" panose="020B0604020202020204" pitchFamily="34" charset="0"/>
              </a:defRPr>
            </a:lvl1pPr>
            <a:lvl2pPr marL="1588" indent="-1588" algn="l" rtl="0" eaLnBrk="1" fontAlgn="base" hangingPunct="1">
              <a:spcBef>
                <a:spcPts val="400"/>
              </a:spcBef>
              <a:spcAft>
                <a:spcPct val="0"/>
              </a:spcAft>
              <a:defRPr lang="en-US" sz="1100" b="0" kern="1200" dirty="0" smtClean="0">
                <a:solidFill>
                  <a:schemeClr val="tx1"/>
                </a:solidFill>
                <a:latin typeface="+mn-lt"/>
                <a:ea typeface="+mn-ea"/>
                <a:cs typeface="Arial" panose="020B0604020202020204" pitchFamily="34" charset="0"/>
              </a:defRPr>
            </a:lvl2pPr>
            <a:lvl3pPr marL="190499" indent="-187324" algn="l" rtl="0" eaLnBrk="1" fontAlgn="base" hangingPunct="1">
              <a:spcBef>
                <a:spcPts val="400"/>
              </a:spcBef>
              <a:spcAft>
                <a:spcPct val="0"/>
              </a:spcAft>
              <a:buSzPct val="75000"/>
              <a:buFont typeface="Wingdings" pitchFamily="2" charset="2"/>
              <a:buChar char=""/>
              <a:defRPr lang="en-US" sz="1100" b="0" kern="1200" dirty="0" smtClean="0">
                <a:solidFill>
                  <a:schemeClr val="tx1"/>
                </a:solidFill>
                <a:latin typeface="+mn-lt"/>
                <a:ea typeface="+mn-ea"/>
                <a:cs typeface="Arial" panose="020B0604020202020204" pitchFamily="34" charset="0"/>
              </a:defRPr>
            </a:lvl3pPr>
            <a:lvl4pPr marL="380998" indent="-188912" algn="l" rtl="0" eaLnBrk="1" fontAlgn="base" hangingPunct="1">
              <a:spcBef>
                <a:spcPts val="400"/>
              </a:spcBef>
              <a:spcAft>
                <a:spcPct val="0"/>
              </a:spcAft>
              <a:buChar char="–"/>
              <a:defRPr lang="en-US" sz="1100" b="0" kern="1200" dirty="0" smtClean="0">
                <a:solidFill>
                  <a:schemeClr val="tx1"/>
                </a:solidFill>
                <a:latin typeface="+mn-lt"/>
                <a:ea typeface="+mn-ea"/>
                <a:cs typeface="Arial" panose="020B0604020202020204" pitchFamily="34" charset="0"/>
              </a:defRPr>
            </a:lvl4pPr>
            <a:lvl5pPr marL="571497" indent="-188912" algn="l" rtl="0" eaLnBrk="1" fontAlgn="base" hangingPunct="1">
              <a:spcBef>
                <a:spcPts val="400"/>
              </a:spcBef>
              <a:spcAft>
                <a:spcPct val="0"/>
              </a:spcAft>
              <a:buChar char="–"/>
              <a:defRPr lang="en-US" sz="1100" b="0" kern="1200" baseline="0" dirty="0" smtClean="0">
                <a:solidFill>
                  <a:schemeClr val="tx1"/>
                </a:solidFill>
                <a:latin typeface="+mn-lt"/>
                <a:ea typeface="+mn-ea"/>
                <a:cs typeface="Arial" panose="020B0604020202020204" pitchFamily="34" charset="0"/>
              </a:defRPr>
            </a:lvl5pPr>
            <a:lvl6pPr marL="571497" indent="-188912" algn="l" rtl="0" eaLnBrk="1" fontAlgn="base" hangingPunct="1">
              <a:spcBef>
                <a:spcPts val="400"/>
              </a:spcBef>
              <a:spcAft>
                <a:spcPct val="0"/>
              </a:spcAft>
              <a:buChar char="–"/>
              <a:defRPr sz="1100" baseline="0">
                <a:solidFill>
                  <a:schemeClr val="tx1"/>
                </a:solidFill>
                <a:latin typeface="+mn-lt"/>
                <a:ea typeface="ＭＳ Ｐゴシック" pitchFamily="-112" charset="-128"/>
              </a:defRPr>
            </a:lvl6pPr>
            <a:lvl7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7pPr>
            <a:lvl8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8pPr>
            <a:lvl9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9pPr>
          </a:lstStyle>
          <a:p>
            <a:pPr marL="0" marR="0" lvl="0" indent="0" algn="l" defTabSz="914400" rtl="0" eaLnBrk="1" fontAlgn="base" latinLnBrk="0" hangingPunct="1">
              <a:lnSpc>
                <a:spcPct val="100000"/>
              </a:lnSpc>
              <a:spcBef>
                <a:spcPts val="400"/>
              </a:spcBef>
              <a:spcAft>
                <a:spcPct val="0"/>
              </a:spcAft>
              <a:buClrTx/>
              <a:buSzTx/>
              <a:buFontTx/>
              <a:buNone/>
              <a:tabLst/>
              <a:defRPr/>
            </a:pPr>
            <a:r>
              <a:rPr kumimoji="0" lang="fr-FR" sz="1400" b="1" i="0" u="none" strike="noStrike" kern="1200" cap="none" spc="0" normalizeH="0" baseline="0" noProof="0" dirty="0">
                <a:ln>
                  <a:noFill/>
                </a:ln>
                <a:solidFill>
                  <a:srgbClr val="6D2371"/>
                </a:solidFill>
                <a:effectLst/>
                <a:uLnTx/>
                <a:uFillTx/>
                <a:latin typeface="Arial"/>
                <a:ea typeface="+mn-ea"/>
                <a:cs typeface="Arial" panose="020B0604020202020204" pitchFamily="34" charset="0"/>
              </a:rPr>
              <a:t>Caractérisation</a:t>
            </a:r>
            <a:endParaRPr kumimoji="0" lang="fr-FR"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a:p>
            <a:pPr>
              <a:defRPr/>
            </a:pPr>
            <a:endParaRPr lang="fr-FR" b="0" i="1" dirty="0">
              <a:latin typeface="Arial"/>
            </a:endParaRPr>
          </a:p>
          <a:p>
            <a:pPr>
              <a:defRPr/>
            </a:pPr>
            <a:r>
              <a:rPr lang="fr-FR" b="0" i="1" dirty="0">
                <a:latin typeface="Arial"/>
              </a:rPr>
              <a:t>Les phages sont isolés et caractérisés par le séquençage à haut débit (NGS)</a:t>
            </a:r>
          </a:p>
        </p:txBody>
      </p:sp>
      <p:sp>
        <p:nvSpPr>
          <p:cNvPr id="52" name="Espace réservé du texte 2">
            <a:extLst>
              <a:ext uri="{FF2B5EF4-FFF2-40B4-BE49-F238E27FC236}">
                <a16:creationId xmlns:a16="http://schemas.microsoft.com/office/drawing/2014/main" id="{544CB344-0C48-443F-97BB-B281BBB7A052}"/>
              </a:ext>
            </a:extLst>
          </p:cNvPr>
          <p:cNvSpPr txBox="1">
            <a:spLocks/>
          </p:cNvSpPr>
          <p:nvPr/>
        </p:nvSpPr>
        <p:spPr>
          <a:xfrm>
            <a:off x="8581439" y="3679748"/>
            <a:ext cx="2256042" cy="1334741"/>
          </a:xfrm>
          <a:prstGeom prst="rect">
            <a:avLst/>
          </a:prstGeom>
        </p:spPr>
        <p:txBody>
          <a:bodyPr vert="horz" lIns="0" tIns="45720" rIns="0" bIns="45720" rtlCol="0" anchor="t" anchorCtr="0">
            <a:noAutofit/>
          </a:bodyPr>
          <a:lstStyle>
            <a:lvl1pPr marL="0" indent="0" algn="l" rtl="0" eaLnBrk="1" fontAlgn="base" hangingPunct="1">
              <a:spcBef>
                <a:spcPts val="400"/>
              </a:spcBef>
              <a:spcAft>
                <a:spcPct val="0"/>
              </a:spcAft>
              <a:defRPr lang="en-US" sz="1200" b="1" kern="1200" dirty="0" smtClean="0">
                <a:solidFill>
                  <a:schemeClr val="tx1"/>
                </a:solidFill>
                <a:latin typeface="+mn-lt"/>
                <a:ea typeface="+mn-ea"/>
                <a:cs typeface="Arial" panose="020B0604020202020204" pitchFamily="34" charset="0"/>
              </a:defRPr>
            </a:lvl1pPr>
            <a:lvl2pPr marL="1588" indent="-1588" algn="l" rtl="0" eaLnBrk="1" fontAlgn="base" hangingPunct="1">
              <a:spcBef>
                <a:spcPts val="400"/>
              </a:spcBef>
              <a:spcAft>
                <a:spcPct val="0"/>
              </a:spcAft>
              <a:defRPr lang="en-US" sz="1100" b="0" kern="1200" dirty="0" smtClean="0">
                <a:solidFill>
                  <a:schemeClr val="tx1"/>
                </a:solidFill>
                <a:latin typeface="+mn-lt"/>
                <a:ea typeface="+mn-ea"/>
                <a:cs typeface="Arial" panose="020B0604020202020204" pitchFamily="34" charset="0"/>
              </a:defRPr>
            </a:lvl2pPr>
            <a:lvl3pPr marL="190499" indent="-187324" algn="l" rtl="0" eaLnBrk="1" fontAlgn="base" hangingPunct="1">
              <a:spcBef>
                <a:spcPts val="400"/>
              </a:spcBef>
              <a:spcAft>
                <a:spcPct val="0"/>
              </a:spcAft>
              <a:buSzPct val="75000"/>
              <a:buFont typeface="Wingdings" pitchFamily="2" charset="2"/>
              <a:buChar char=""/>
              <a:defRPr lang="en-US" sz="1100" b="0" kern="1200" dirty="0" smtClean="0">
                <a:solidFill>
                  <a:schemeClr val="tx1"/>
                </a:solidFill>
                <a:latin typeface="+mn-lt"/>
                <a:ea typeface="+mn-ea"/>
                <a:cs typeface="Arial" panose="020B0604020202020204" pitchFamily="34" charset="0"/>
              </a:defRPr>
            </a:lvl3pPr>
            <a:lvl4pPr marL="380998" indent="-188912" algn="l" rtl="0" eaLnBrk="1" fontAlgn="base" hangingPunct="1">
              <a:spcBef>
                <a:spcPts val="400"/>
              </a:spcBef>
              <a:spcAft>
                <a:spcPct val="0"/>
              </a:spcAft>
              <a:buChar char="–"/>
              <a:defRPr lang="en-US" sz="1100" b="0" kern="1200" dirty="0" smtClean="0">
                <a:solidFill>
                  <a:schemeClr val="tx1"/>
                </a:solidFill>
                <a:latin typeface="+mn-lt"/>
                <a:ea typeface="+mn-ea"/>
                <a:cs typeface="Arial" panose="020B0604020202020204" pitchFamily="34" charset="0"/>
              </a:defRPr>
            </a:lvl4pPr>
            <a:lvl5pPr marL="571497" indent="-188912" algn="l" rtl="0" eaLnBrk="1" fontAlgn="base" hangingPunct="1">
              <a:spcBef>
                <a:spcPts val="400"/>
              </a:spcBef>
              <a:spcAft>
                <a:spcPct val="0"/>
              </a:spcAft>
              <a:buChar char="–"/>
              <a:defRPr lang="en-US" sz="1100" b="0" kern="1200" baseline="0" dirty="0" smtClean="0">
                <a:solidFill>
                  <a:schemeClr val="tx1"/>
                </a:solidFill>
                <a:latin typeface="+mn-lt"/>
                <a:ea typeface="+mn-ea"/>
                <a:cs typeface="Arial" panose="020B0604020202020204" pitchFamily="34" charset="0"/>
              </a:defRPr>
            </a:lvl5pPr>
            <a:lvl6pPr marL="571497" indent="-188912" algn="l" rtl="0" eaLnBrk="1" fontAlgn="base" hangingPunct="1">
              <a:spcBef>
                <a:spcPts val="400"/>
              </a:spcBef>
              <a:spcAft>
                <a:spcPct val="0"/>
              </a:spcAft>
              <a:buChar char="–"/>
              <a:defRPr sz="1100" baseline="0">
                <a:solidFill>
                  <a:schemeClr val="tx1"/>
                </a:solidFill>
                <a:latin typeface="+mn-lt"/>
                <a:ea typeface="ＭＳ Ｐゴシック" pitchFamily="-112" charset="-128"/>
              </a:defRPr>
            </a:lvl6pPr>
            <a:lvl7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7pPr>
            <a:lvl8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8pPr>
            <a:lvl9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9pPr>
          </a:lstStyle>
          <a:p>
            <a:pPr marL="0" marR="0" lvl="0" indent="0" algn="l" defTabSz="914400" rtl="0" eaLnBrk="1" fontAlgn="base" latinLnBrk="0" hangingPunct="1">
              <a:lnSpc>
                <a:spcPct val="100000"/>
              </a:lnSpc>
              <a:spcBef>
                <a:spcPts val="400"/>
              </a:spcBef>
              <a:spcAft>
                <a:spcPct val="0"/>
              </a:spcAft>
              <a:buClrTx/>
              <a:buSzTx/>
              <a:buFontTx/>
              <a:buNone/>
              <a:tabLst/>
              <a:defRPr/>
            </a:pPr>
            <a:r>
              <a:rPr kumimoji="0" lang="fr-FR" sz="1400" b="1" i="0" u="none" strike="noStrike" kern="1200" cap="none" spc="0" normalizeH="0" baseline="0" noProof="0" dirty="0">
                <a:ln>
                  <a:noFill/>
                </a:ln>
                <a:solidFill>
                  <a:srgbClr val="6D2371"/>
                </a:solidFill>
                <a:effectLst/>
                <a:uLnTx/>
                <a:uFillTx/>
                <a:latin typeface="Arial"/>
                <a:ea typeface="+mn-ea"/>
                <a:cs typeface="Arial" panose="020B0604020202020204" pitchFamily="34" charset="0"/>
              </a:rPr>
              <a:t>Protection</a:t>
            </a:r>
            <a:endParaRPr kumimoji="0" lang="fr-FR"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a:p>
            <a:pPr>
              <a:spcAft>
                <a:spcPts val="300"/>
              </a:spcAft>
            </a:pPr>
            <a:endParaRPr lang="fr-FR" sz="1200" b="0" dirty="0"/>
          </a:p>
          <a:p>
            <a:pPr>
              <a:spcAft>
                <a:spcPts val="300"/>
              </a:spcAft>
            </a:pPr>
            <a:r>
              <a:rPr lang="fr-FR" sz="1200" b="0" i="1" dirty="0"/>
              <a:t>Dépôt de brevets sur des phages individuels, leurs variants et leurs associations</a:t>
            </a:r>
          </a:p>
          <a:p>
            <a:pPr>
              <a:spcAft>
                <a:spcPts val="300"/>
              </a:spcAft>
            </a:pPr>
            <a:r>
              <a:rPr lang="fr-FR" b="0" i="1" dirty="0"/>
              <a:t>4 brevets sur les zones à haut potentiel</a:t>
            </a:r>
          </a:p>
        </p:txBody>
      </p:sp>
      <p:pic>
        <p:nvPicPr>
          <p:cNvPr id="53" name="Image 52">
            <a:extLst>
              <a:ext uri="{FF2B5EF4-FFF2-40B4-BE49-F238E27FC236}">
                <a16:creationId xmlns:a16="http://schemas.microsoft.com/office/drawing/2014/main" id="{46018B14-AAC8-4C30-8977-C9820EEE1070}"/>
              </a:ext>
            </a:extLst>
          </p:cNvPr>
          <p:cNvPicPr>
            <a:picLocks noChangeAspect="1"/>
          </p:cNvPicPr>
          <p:nvPr/>
        </p:nvPicPr>
        <p:blipFill rotWithShape="1">
          <a:blip r:embed="rId6"/>
          <a:srcRect l="16504" r="21789"/>
          <a:stretch/>
        </p:blipFill>
        <p:spPr>
          <a:xfrm>
            <a:off x="8631661" y="1968848"/>
            <a:ext cx="2178580" cy="1624051"/>
          </a:xfrm>
          <a:prstGeom prst="rect">
            <a:avLst/>
          </a:prstGeom>
        </p:spPr>
      </p:pic>
      <p:sp>
        <p:nvSpPr>
          <p:cNvPr id="56" name="Ellipse 55">
            <a:extLst>
              <a:ext uri="{FF2B5EF4-FFF2-40B4-BE49-F238E27FC236}">
                <a16:creationId xmlns:a16="http://schemas.microsoft.com/office/drawing/2014/main" id="{C532CBC6-3897-4AA0-ADAF-2B0ED80613D4}"/>
              </a:ext>
            </a:extLst>
          </p:cNvPr>
          <p:cNvSpPr>
            <a:spLocks noChangeAspect="1"/>
          </p:cNvSpPr>
          <p:nvPr/>
        </p:nvSpPr>
        <p:spPr>
          <a:xfrm>
            <a:off x="3070495" y="1843598"/>
            <a:ext cx="792000" cy="792000"/>
          </a:xfrm>
          <a:prstGeom prst="ellipse">
            <a:avLst/>
          </a:prstGeom>
          <a:solidFill>
            <a:srgbClr val="6D2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7" name="Graphique 56" descr="Bécher">
            <a:extLst>
              <a:ext uri="{FF2B5EF4-FFF2-40B4-BE49-F238E27FC236}">
                <a16:creationId xmlns:a16="http://schemas.microsoft.com/office/drawing/2014/main" id="{6B9EA3E3-0A07-499E-8EAA-00B4BF4C8A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35672" y="1993553"/>
            <a:ext cx="442192" cy="442192"/>
          </a:xfrm>
          <a:prstGeom prst="rect">
            <a:avLst/>
          </a:prstGeom>
        </p:spPr>
      </p:pic>
      <p:sp>
        <p:nvSpPr>
          <p:cNvPr id="70" name="Ellipse 69">
            <a:extLst>
              <a:ext uri="{FF2B5EF4-FFF2-40B4-BE49-F238E27FC236}">
                <a16:creationId xmlns:a16="http://schemas.microsoft.com/office/drawing/2014/main" id="{CDB4F652-AC2E-4722-9500-25010E41060C}"/>
              </a:ext>
            </a:extLst>
          </p:cNvPr>
          <p:cNvSpPr>
            <a:spLocks noChangeAspect="1"/>
          </p:cNvSpPr>
          <p:nvPr/>
        </p:nvSpPr>
        <p:spPr>
          <a:xfrm>
            <a:off x="5649033" y="1843598"/>
            <a:ext cx="792000" cy="792000"/>
          </a:xfrm>
          <a:prstGeom prst="ellipse">
            <a:avLst/>
          </a:prstGeom>
          <a:solidFill>
            <a:srgbClr val="6D2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1" name="Graphique 70" descr="ADN">
            <a:extLst>
              <a:ext uri="{FF2B5EF4-FFF2-40B4-BE49-F238E27FC236}">
                <a16:creationId xmlns:a16="http://schemas.microsoft.com/office/drawing/2014/main" id="{05300651-A4E9-4733-829E-25058B4A56A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211415">
            <a:off x="5874509" y="2024791"/>
            <a:ext cx="393856" cy="393856"/>
          </a:xfrm>
          <a:prstGeom prst="rect">
            <a:avLst/>
          </a:prstGeom>
        </p:spPr>
      </p:pic>
      <p:grpSp>
        <p:nvGrpSpPr>
          <p:cNvPr id="72" name="Groupe 71">
            <a:extLst>
              <a:ext uri="{FF2B5EF4-FFF2-40B4-BE49-F238E27FC236}">
                <a16:creationId xmlns:a16="http://schemas.microsoft.com/office/drawing/2014/main" id="{F17F06C4-DC50-4F2F-B2DF-5576CDBD55EE}"/>
              </a:ext>
            </a:extLst>
          </p:cNvPr>
          <p:cNvGrpSpPr/>
          <p:nvPr/>
        </p:nvGrpSpPr>
        <p:grpSpPr>
          <a:xfrm>
            <a:off x="8029963" y="1865433"/>
            <a:ext cx="792000" cy="792000"/>
            <a:chOff x="7956245" y="3132575"/>
            <a:chExt cx="792000" cy="792000"/>
          </a:xfrm>
        </p:grpSpPr>
        <p:sp>
          <p:nvSpPr>
            <p:cNvPr id="73" name="Ellipse 72">
              <a:extLst>
                <a:ext uri="{FF2B5EF4-FFF2-40B4-BE49-F238E27FC236}">
                  <a16:creationId xmlns:a16="http://schemas.microsoft.com/office/drawing/2014/main" id="{4DB5C382-752A-4731-AFFC-8E3EF89E4B3D}"/>
                </a:ext>
              </a:extLst>
            </p:cNvPr>
            <p:cNvSpPr>
              <a:spLocks noChangeAspect="1"/>
            </p:cNvSpPr>
            <p:nvPr/>
          </p:nvSpPr>
          <p:spPr>
            <a:xfrm>
              <a:off x="7956245" y="3132575"/>
              <a:ext cx="792000" cy="792000"/>
            </a:xfrm>
            <a:prstGeom prst="ellipse">
              <a:avLst/>
            </a:prstGeom>
            <a:solidFill>
              <a:srgbClr val="6D2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4" name="Graphique 73" descr="Ampoule et engrenage">
              <a:extLst>
                <a:ext uri="{FF2B5EF4-FFF2-40B4-BE49-F238E27FC236}">
                  <a16:creationId xmlns:a16="http://schemas.microsoft.com/office/drawing/2014/main" id="{BE7D90F5-7537-4C3D-BA67-69ABB1A55C7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08687" y="3285017"/>
              <a:ext cx="487116" cy="487116"/>
            </a:xfrm>
            <a:prstGeom prst="rect">
              <a:avLst/>
            </a:prstGeom>
          </p:spPr>
        </p:pic>
      </p:grpSp>
      <p:sp>
        <p:nvSpPr>
          <p:cNvPr id="82" name="Rectangle 81">
            <a:extLst>
              <a:ext uri="{FF2B5EF4-FFF2-40B4-BE49-F238E27FC236}">
                <a16:creationId xmlns:a16="http://schemas.microsoft.com/office/drawing/2014/main" id="{558055F3-8BD4-418C-8345-98B27B11F7B0}"/>
              </a:ext>
            </a:extLst>
          </p:cNvPr>
          <p:cNvSpPr/>
          <p:nvPr/>
        </p:nvSpPr>
        <p:spPr>
          <a:xfrm>
            <a:off x="8461481" y="1690775"/>
            <a:ext cx="2376000" cy="0"/>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2"/>
                </a:solidFill>
              </a:rPr>
              <a:t>IP</a:t>
            </a:r>
          </a:p>
          <a:p>
            <a:pPr algn="ctr"/>
            <a:endParaRPr lang="en-US" dirty="0">
              <a:solidFill>
                <a:schemeClr val="accent5"/>
              </a:solidFill>
            </a:endParaRPr>
          </a:p>
        </p:txBody>
      </p:sp>
      <p:pic>
        <p:nvPicPr>
          <p:cNvPr id="102" name="Picture 51">
            <a:extLst>
              <a:ext uri="{FF2B5EF4-FFF2-40B4-BE49-F238E27FC236}">
                <a16:creationId xmlns:a16="http://schemas.microsoft.com/office/drawing/2014/main" id="{7C6CC21E-D13C-478C-8671-9BE8D7A989C2}"/>
              </a:ext>
            </a:extLst>
          </p:cNvPr>
          <p:cNvPicPr>
            <a:picLocks noChangeAspect="1"/>
          </p:cNvPicPr>
          <p:nvPr/>
        </p:nvPicPr>
        <p:blipFill>
          <a:blip r:embed="rId13"/>
          <a:stretch>
            <a:fillRect/>
          </a:stretch>
        </p:blipFill>
        <p:spPr>
          <a:xfrm>
            <a:off x="8544115" y="5267189"/>
            <a:ext cx="327273" cy="327273"/>
          </a:xfrm>
          <a:prstGeom prst="rect">
            <a:avLst/>
          </a:prstGeom>
        </p:spPr>
      </p:pic>
      <p:pic>
        <p:nvPicPr>
          <p:cNvPr id="104" name="Picture 53">
            <a:extLst>
              <a:ext uri="{FF2B5EF4-FFF2-40B4-BE49-F238E27FC236}">
                <a16:creationId xmlns:a16="http://schemas.microsoft.com/office/drawing/2014/main" id="{02683D2A-A13D-4011-A5D9-6EE134E64388}"/>
              </a:ext>
            </a:extLst>
          </p:cNvPr>
          <p:cNvPicPr>
            <a:picLocks noChangeAspect="1"/>
          </p:cNvPicPr>
          <p:nvPr/>
        </p:nvPicPr>
        <p:blipFill>
          <a:blip r:embed="rId14"/>
          <a:stretch>
            <a:fillRect/>
          </a:stretch>
        </p:blipFill>
        <p:spPr>
          <a:xfrm>
            <a:off x="8874174" y="5267189"/>
            <a:ext cx="327273" cy="327273"/>
          </a:xfrm>
          <a:prstGeom prst="rect">
            <a:avLst/>
          </a:prstGeom>
        </p:spPr>
      </p:pic>
      <p:pic>
        <p:nvPicPr>
          <p:cNvPr id="105" name="Picture 54">
            <a:extLst>
              <a:ext uri="{FF2B5EF4-FFF2-40B4-BE49-F238E27FC236}">
                <a16:creationId xmlns:a16="http://schemas.microsoft.com/office/drawing/2014/main" id="{226E41CB-14DF-4F86-B94E-A51DF6D3833B}"/>
              </a:ext>
            </a:extLst>
          </p:cNvPr>
          <p:cNvPicPr>
            <a:picLocks noChangeAspect="1"/>
          </p:cNvPicPr>
          <p:nvPr/>
        </p:nvPicPr>
        <p:blipFill>
          <a:blip r:embed="rId15"/>
          <a:stretch>
            <a:fillRect/>
          </a:stretch>
        </p:blipFill>
        <p:spPr>
          <a:xfrm>
            <a:off x="9864351" y="5267189"/>
            <a:ext cx="327273" cy="327273"/>
          </a:xfrm>
          <a:prstGeom prst="rect">
            <a:avLst/>
          </a:prstGeom>
        </p:spPr>
      </p:pic>
      <p:pic>
        <p:nvPicPr>
          <p:cNvPr id="106" name="Picture 55">
            <a:extLst>
              <a:ext uri="{FF2B5EF4-FFF2-40B4-BE49-F238E27FC236}">
                <a16:creationId xmlns:a16="http://schemas.microsoft.com/office/drawing/2014/main" id="{E005A721-3E7D-4166-9475-37E21F3199C9}"/>
              </a:ext>
            </a:extLst>
          </p:cNvPr>
          <p:cNvPicPr>
            <a:picLocks noChangeAspect="1"/>
          </p:cNvPicPr>
          <p:nvPr/>
        </p:nvPicPr>
        <p:blipFill>
          <a:blip r:embed="rId16"/>
          <a:stretch>
            <a:fillRect/>
          </a:stretch>
        </p:blipFill>
        <p:spPr>
          <a:xfrm>
            <a:off x="9204233" y="5267189"/>
            <a:ext cx="327273" cy="327273"/>
          </a:xfrm>
          <a:prstGeom prst="rect">
            <a:avLst/>
          </a:prstGeom>
        </p:spPr>
      </p:pic>
      <p:pic>
        <p:nvPicPr>
          <p:cNvPr id="30" name="Picture 57">
            <a:extLst>
              <a:ext uri="{FF2B5EF4-FFF2-40B4-BE49-F238E27FC236}">
                <a16:creationId xmlns:a16="http://schemas.microsoft.com/office/drawing/2014/main" id="{1244816B-9CC5-4153-9401-0BC6FA37B78B}"/>
              </a:ext>
            </a:extLst>
          </p:cNvPr>
          <p:cNvPicPr>
            <a:picLocks noChangeAspect="1"/>
          </p:cNvPicPr>
          <p:nvPr/>
        </p:nvPicPr>
        <p:blipFill>
          <a:blip r:embed="rId17"/>
          <a:stretch>
            <a:fillRect/>
          </a:stretch>
        </p:blipFill>
        <p:spPr>
          <a:xfrm>
            <a:off x="9534292" y="5267189"/>
            <a:ext cx="327273" cy="327273"/>
          </a:xfrm>
          <a:prstGeom prst="rect">
            <a:avLst/>
          </a:prstGeom>
        </p:spPr>
      </p:pic>
      <p:pic>
        <p:nvPicPr>
          <p:cNvPr id="32" name="Picture 54">
            <a:extLst>
              <a:ext uri="{FF2B5EF4-FFF2-40B4-BE49-F238E27FC236}">
                <a16:creationId xmlns:a16="http://schemas.microsoft.com/office/drawing/2014/main" id="{D2D1BD06-8B1F-46A9-B218-242DE52A5747}"/>
              </a:ext>
            </a:extLst>
          </p:cNvPr>
          <p:cNvPicPr>
            <a:picLocks noChangeAspect="1"/>
          </p:cNvPicPr>
          <p:nvPr/>
        </p:nvPicPr>
        <p:blipFill rotWithShape="1">
          <a:blip r:embed="rId18"/>
          <a:srcRect l="10025" r="10025"/>
          <a:stretch/>
        </p:blipFill>
        <p:spPr>
          <a:xfrm>
            <a:off x="10194412" y="5267189"/>
            <a:ext cx="349224" cy="327600"/>
          </a:xfrm>
          <a:prstGeom prst="rect">
            <a:avLst/>
          </a:prstGeom>
        </p:spPr>
      </p:pic>
    </p:spTree>
    <p:extLst>
      <p:ext uri="{BB962C8B-B14F-4D97-AF65-F5344CB8AC3E}">
        <p14:creationId xmlns:p14="http://schemas.microsoft.com/office/powerpoint/2010/main" val="3227902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5E60A947-E033-4747-8FB9-D787EA222E2A}"/>
              </a:ext>
            </a:extLst>
          </p:cNvPr>
          <p:cNvSpPr>
            <a:spLocks noGrp="1"/>
          </p:cNvSpPr>
          <p:nvPr>
            <p:ph type="title"/>
          </p:nvPr>
        </p:nvSpPr>
        <p:spPr/>
        <p:txBody>
          <a:bodyPr/>
          <a:lstStyle/>
          <a:p>
            <a:r>
              <a:rPr lang="fr-FR" dirty="0"/>
              <a:t>Pherecydes Pharma, à</a:t>
            </a:r>
            <a:r>
              <a:rPr lang="fr-FR" dirty="0">
                <a:solidFill>
                  <a:schemeClr val="tx2"/>
                </a:solidFill>
              </a:rPr>
              <a:t> l’avant-garde de la phagothérapie contre les infections bactériennes les plus résistantes</a:t>
            </a:r>
          </a:p>
        </p:txBody>
      </p:sp>
      <p:sp>
        <p:nvSpPr>
          <p:cNvPr id="2" name="Espace réservé du pied de page 1">
            <a:extLst>
              <a:ext uri="{FF2B5EF4-FFF2-40B4-BE49-F238E27FC236}">
                <a16:creationId xmlns:a16="http://schemas.microsoft.com/office/drawing/2014/main" id="{EC1B9197-A322-41F5-9B7A-1CEA62BC2506}"/>
              </a:ext>
            </a:extLst>
          </p:cNvPr>
          <p:cNvSpPr>
            <a:spLocks noGrp="1"/>
          </p:cNvSpPr>
          <p:nvPr>
            <p:ph type="ftr" sz="quarter" idx="11"/>
          </p:nvPr>
        </p:nvSpPr>
        <p:spPr>
          <a:xfrm>
            <a:off x="212986" y="6564073"/>
            <a:ext cx="3932886" cy="328686"/>
          </a:xfrm>
        </p:spPr>
        <p:txBody>
          <a:bodyPr/>
          <a:lstStyle/>
          <a:p>
            <a:pPr marL="12700">
              <a:lnSpc>
                <a:spcPct val="100000"/>
              </a:lnSpc>
              <a:spcBef>
                <a:spcPts val="130"/>
              </a:spcBef>
            </a:pPr>
            <a:r>
              <a:rPr lang="fr-FR" sz="900" spc="-5" dirty="0" err="1">
                <a:solidFill>
                  <a:srgbClr val="7E7E7E"/>
                </a:solidFill>
                <a:latin typeface="Arial" panose="020B0604020202020204" pitchFamily="34" charset="0"/>
                <a:cs typeface="Arial" panose="020B0604020202020204" pitchFamily="34" charset="0"/>
              </a:rPr>
              <a:t>Adebiotech</a:t>
            </a:r>
            <a:r>
              <a:rPr lang="fr-FR" sz="900" spc="-5" dirty="0">
                <a:solidFill>
                  <a:srgbClr val="7E7E7E"/>
                </a:solidFill>
                <a:latin typeface="Arial" panose="020B0604020202020204" pitchFamily="34" charset="0"/>
                <a:cs typeface="Arial" panose="020B0604020202020204" pitchFamily="34" charset="0"/>
              </a:rPr>
              <a:t>:  Approches innovantes en santé humaine, animale et environnementale dans la lutte contre l’antibiorésistance-16 septembre 2021</a:t>
            </a:r>
            <a:endParaRPr lang="fr-FR" sz="900" dirty="0">
              <a:latin typeface="Arial" panose="020B0604020202020204" pitchFamily="34" charset="0"/>
              <a:cs typeface="Arial" panose="020B0604020202020204" pitchFamily="34" charset="0"/>
            </a:endParaRPr>
          </a:p>
        </p:txBody>
      </p:sp>
      <p:sp>
        <p:nvSpPr>
          <p:cNvPr id="3" name="Espace réservé du numéro de diapositive 2">
            <a:extLst>
              <a:ext uri="{FF2B5EF4-FFF2-40B4-BE49-F238E27FC236}">
                <a16:creationId xmlns:a16="http://schemas.microsoft.com/office/drawing/2014/main" id="{91EC7456-38CF-4D6E-84E3-399E770127CE}"/>
              </a:ext>
            </a:extLst>
          </p:cNvPr>
          <p:cNvSpPr>
            <a:spLocks noGrp="1"/>
          </p:cNvSpPr>
          <p:nvPr>
            <p:ph type="sldNum" sz="quarter" idx="12"/>
          </p:nvPr>
        </p:nvSpPr>
        <p:spPr/>
        <p:txBody>
          <a:bodyPr/>
          <a:lstStyle/>
          <a:p>
            <a:pPr>
              <a:defRPr/>
            </a:pPr>
            <a:fld id="{D9DF8CC8-2FEE-4E40-BA58-422935C57357}" type="slidenum">
              <a:rPr lang="fr-FR" smtClean="0"/>
              <a:pPr>
                <a:defRPr/>
              </a:pPr>
              <a:t>8</a:t>
            </a:fld>
            <a:endParaRPr lang="fr-FR" dirty="0"/>
          </a:p>
        </p:txBody>
      </p:sp>
      <p:sp>
        <p:nvSpPr>
          <p:cNvPr id="66" name="Espace réservé du texte 2">
            <a:extLst>
              <a:ext uri="{FF2B5EF4-FFF2-40B4-BE49-F238E27FC236}">
                <a16:creationId xmlns:a16="http://schemas.microsoft.com/office/drawing/2014/main" id="{AD05CB05-5D52-4DC3-8D5C-BD0C776C9707}"/>
              </a:ext>
            </a:extLst>
          </p:cNvPr>
          <p:cNvSpPr txBox="1">
            <a:spLocks/>
          </p:cNvSpPr>
          <p:nvPr/>
        </p:nvSpPr>
        <p:spPr>
          <a:xfrm>
            <a:off x="3157617" y="1602033"/>
            <a:ext cx="3448459" cy="516054"/>
          </a:xfrm>
          <a:prstGeom prst="rect">
            <a:avLst/>
          </a:prstGeom>
        </p:spPr>
        <p:txBody>
          <a:bodyPr vert="horz" lIns="0" tIns="45720" rIns="0" bIns="45720" rtlCol="0" anchor="ctr">
            <a:noAutofit/>
          </a:bodyPr>
          <a:lstStyle>
            <a:lvl1pPr marL="0" indent="0" algn="l" rtl="0" eaLnBrk="1" fontAlgn="base" hangingPunct="1">
              <a:spcBef>
                <a:spcPts val="400"/>
              </a:spcBef>
              <a:spcAft>
                <a:spcPct val="0"/>
              </a:spcAft>
              <a:defRPr lang="en-US" sz="1200" b="1" kern="1200" dirty="0" smtClean="0">
                <a:solidFill>
                  <a:schemeClr val="tx1"/>
                </a:solidFill>
                <a:latin typeface="+mn-lt"/>
                <a:ea typeface="+mn-ea"/>
                <a:cs typeface="Arial" panose="020B0604020202020204" pitchFamily="34" charset="0"/>
              </a:defRPr>
            </a:lvl1pPr>
            <a:lvl2pPr marL="1588" indent="-1588" algn="l" rtl="0" eaLnBrk="1" fontAlgn="base" hangingPunct="1">
              <a:spcBef>
                <a:spcPts val="400"/>
              </a:spcBef>
              <a:spcAft>
                <a:spcPct val="0"/>
              </a:spcAft>
              <a:defRPr lang="en-US" sz="1100" b="0" kern="1200" dirty="0" smtClean="0">
                <a:solidFill>
                  <a:schemeClr val="tx1"/>
                </a:solidFill>
                <a:latin typeface="+mn-lt"/>
                <a:ea typeface="+mn-ea"/>
                <a:cs typeface="Arial" panose="020B0604020202020204" pitchFamily="34" charset="0"/>
              </a:defRPr>
            </a:lvl2pPr>
            <a:lvl3pPr marL="190499" indent="-187324" algn="l" rtl="0" eaLnBrk="1" fontAlgn="base" hangingPunct="1">
              <a:spcBef>
                <a:spcPts val="400"/>
              </a:spcBef>
              <a:spcAft>
                <a:spcPct val="0"/>
              </a:spcAft>
              <a:buSzPct val="75000"/>
              <a:buFont typeface="Wingdings" pitchFamily="2" charset="2"/>
              <a:buChar char=""/>
              <a:defRPr lang="en-US" sz="1100" b="0" kern="1200" dirty="0" smtClean="0">
                <a:solidFill>
                  <a:schemeClr val="tx1"/>
                </a:solidFill>
                <a:latin typeface="+mn-lt"/>
                <a:ea typeface="+mn-ea"/>
                <a:cs typeface="Arial" panose="020B0604020202020204" pitchFamily="34" charset="0"/>
              </a:defRPr>
            </a:lvl3pPr>
            <a:lvl4pPr marL="380998" indent="-188912" algn="l" rtl="0" eaLnBrk="1" fontAlgn="base" hangingPunct="1">
              <a:spcBef>
                <a:spcPts val="400"/>
              </a:spcBef>
              <a:spcAft>
                <a:spcPct val="0"/>
              </a:spcAft>
              <a:buChar char="–"/>
              <a:defRPr lang="en-US" sz="1100" b="0" kern="1200" dirty="0" smtClean="0">
                <a:solidFill>
                  <a:schemeClr val="tx1"/>
                </a:solidFill>
                <a:latin typeface="+mn-lt"/>
                <a:ea typeface="+mn-ea"/>
                <a:cs typeface="Arial" panose="020B0604020202020204" pitchFamily="34" charset="0"/>
              </a:defRPr>
            </a:lvl4pPr>
            <a:lvl5pPr marL="571497" indent="-188912" algn="l" rtl="0" eaLnBrk="1" fontAlgn="base" hangingPunct="1">
              <a:spcBef>
                <a:spcPts val="400"/>
              </a:spcBef>
              <a:spcAft>
                <a:spcPct val="0"/>
              </a:spcAft>
              <a:buChar char="–"/>
              <a:defRPr lang="en-US" sz="1100" b="0" kern="1200" baseline="0" dirty="0" smtClean="0">
                <a:solidFill>
                  <a:schemeClr val="tx1"/>
                </a:solidFill>
                <a:latin typeface="+mn-lt"/>
                <a:ea typeface="+mn-ea"/>
                <a:cs typeface="Arial" panose="020B0604020202020204" pitchFamily="34" charset="0"/>
              </a:defRPr>
            </a:lvl5pPr>
            <a:lvl6pPr marL="571497" indent="-188912" algn="l" rtl="0" eaLnBrk="1" fontAlgn="base" hangingPunct="1">
              <a:spcBef>
                <a:spcPts val="400"/>
              </a:spcBef>
              <a:spcAft>
                <a:spcPct val="0"/>
              </a:spcAft>
              <a:buChar char="–"/>
              <a:defRPr sz="1100" baseline="0">
                <a:solidFill>
                  <a:schemeClr val="tx1"/>
                </a:solidFill>
                <a:latin typeface="+mn-lt"/>
                <a:ea typeface="ＭＳ Ｐゴシック" pitchFamily="-112" charset="-128"/>
              </a:defRPr>
            </a:lvl6pPr>
            <a:lvl7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7pPr>
            <a:lvl8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8pPr>
            <a:lvl9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9pPr>
          </a:lstStyle>
          <a:p>
            <a:pPr marL="0" marR="0" lvl="0" indent="0" defTabSz="914400" rtl="0" eaLnBrk="1" fontAlgn="base" latinLnBrk="0" hangingPunct="1">
              <a:lnSpc>
                <a:spcPct val="100000"/>
              </a:lnSpc>
              <a:spcBef>
                <a:spcPts val="400"/>
              </a:spcBef>
              <a:spcAft>
                <a:spcPct val="0"/>
              </a:spcAft>
              <a:buClrTx/>
              <a:buSzTx/>
              <a:buFontTx/>
              <a:buNone/>
              <a:tabLst/>
              <a:defRPr/>
            </a:pPr>
            <a:r>
              <a:rPr kumimoji="0" lang="fr-FR" b="0" i="0" u="none" strike="noStrike" kern="1200" cap="none" spc="0" normalizeH="0" baseline="0" dirty="0">
                <a:ln>
                  <a:noFill/>
                </a:ln>
                <a:effectLst/>
                <a:uLnTx/>
                <a:uFillTx/>
              </a:rPr>
              <a:t>adresser 3 des infections bactériennes les plus critiques selon l’OMS</a:t>
            </a:r>
          </a:p>
        </p:txBody>
      </p:sp>
      <p:sp>
        <p:nvSpPr>
          <p:cNvPr id="73" name="Espace réservé du texte 2">
            <a:extLst>
              <a:ext uri="{FF2B5EF4-FFF2-40B4-BE49-F238E27FC236}">
                <a16:creationId xmlns:a16="http://schemas.microsoft.com/office/drawing/2014/main" id="{62B23DC1-016B-4E87-B8FD-59053E51F973}"/>
              </a:ext>
            </a:extLst>
          </p:cNvPr>
          <p:cNvSpPr txBox="1">
            <a:spLocks/>
          </p:cNvSpPr>
          <p:nvPr/>
        </p:nvSpPr>
        <p:spPr>
          <a:xfrm>
            <a:off x="3157617" y="2589038"/>
            <a:ext cx="3912041" cy="567659"/>
          </a:xfrm>
          <a:prstGeom prst="rect">
            <a:avLst/>
          </a:prstGeom>
        </p:spPr>
        <p:txBody>
          <a:bodyPr vert="horz" lIns="0" tIns="45720" rIns="0" bIns="45720" rtlCol="0" anchor="ctr">
            <a:noAutofit/>
          </a:bodyPr>
          <a:lstStyle>
            <a:lvl1pPr marL="0" indent="0" algn="l" rtl="0" eaLnBrk="1" fontAlgn="base" hangingPunct="1">
              <a:spcBef>
                <a:spcPts val="400"/>
              </a:spcBef>
              <a:spcAft>
                <a:spcPct val="0"/>
              </a:spcAft>
              <a:defRPr lang="en-US" sz="1200" b="1" kern="1200" dirty="0" smtClean="0">
                <a:solidFill>
                  <a:schemeClr val="tx1"/>
                </a:solidFill>
                <a:latin typeface="+mn-lt"/>
                <a:ea typeface="+mn-ea"/>
                <a:cs typeface="Arial" panose="020B0604020202020204" pitchFamily="34" charset="0"/>
              </a:defRPr>
            </a:lvl1pPr>
            <a:lvl2pPr marL="1588" indent="-1588" algn="l" rtl="0" eaLnBrk="1" fontAlgn="base" hangingPunct="1">
              <a:spcBef>
                <a:spcPts val="400"/>
              </a:spcBef>
              <a:spcAft>
                <a:spcPct val="0"/>
              </a:spcAft>
              <a:defRPr lang="en-US" sz="1100" b="0" kern="1200" dirty="0" smtClean="0">
                <a:solidFill>
                  <a:schemeClr val="tx1"/>
                </a:solidFill>
                <a:latin typeface="+mn-lt"/>
                <a:ea typeface="+mn-ea"/>
                <a:cs typeface="Arial" panose="020B0604020202020204" pitchFamily="34" charset="0"/>
              </a:defRPr>
            </a:lvl2pPr>
            <a:lvl3pPr marL="190499" indent="-187324" algn="l" rtl="0" eaLnBrk="1" fontAlgn="base" hangingPunct="1">
              <a:spcBef>
                <a:spcPts val="400"/>
              </a:spcBef>
              <a:spcAft>
                <a:spcPct val="0"/>
              </a:spcAft>
              <a:buSzPct val="75000"/>
              <a:buFont typeface="Wingdings" pitchFamily="2" charset="2"/>
              <a:buChar char=""/>
              <a:defRPr lang="en-US" sz="1100" b="0" kern="1200" dirty="0" smtClean="0">
                <a:solidFill>
                  <a:schemeClr val="tx1"/>
                </a:solidFill>
                <a:latin typeface="+mn-lt"/>
                <a:ea typeface="+mn-ea"/>
                <a:cs typeface="Arial" panose="020B0604020202020204" pitchFamily="34" charset="0"/>
              </a:defRPr>
            </a:lvl3pPr>
            <a:lvl4pPr marL="380998" indent="-188912" algn="l" rtl="0" eaLnBrk="1" fontAlgn="base" hangingPunct="1">
              <a:spcBef>
                <a:spcPts val="400"/>
              </a:spcBef>
              <a:spcAft>
                <a:spcPct val="0"/>
              </a:spcAft>
              <a:buChar char="–"/>
              <a:defRPr lang="en-US" sz="1100" b="0" kern="1200" dirty="0" smtClean="0">
                <a:solidFill>
                  <a:schemeClr val="tx1"/>
                </a:solidFill>
                <a:latin typeface="+mn-lt"/>
                <a:ea typeface="+mn-ea"/>
                <a:cs typeface="Arial" panose="020B0604020202020204" pitchFamily="34" charset="0"/>
              </a:defRPr>
            </a:lvl4pPr>
            <a:lvl5pPr marL="571497" indent="-188912" algn="l" rtl="0" eaLnBrk="1" fontAlgn="base" hangingPunct="1">
              <a:spcBef>
                <a:spcPts val="400"/>
              </a:spcBef>
              <a:spcAft>
                <a:spcPct val="0"/>
              </a:spcAft>
              <a:buChar char="–"/>
              <a:defRPr lang="en-US" sz="1100" b="0" kern="1200" baseline="0" dirty="0" smtClean="0">
                <a:solidFill>
                  <a:schemeClr val="tx1"/>
                </a:solidFill>
                <a:latin typeface="+mn-lt"/>
                <a:ea typeface="+mn-ea"/>
                <a:cs typeface="Arial" panose="020B0604020202020204" pitchFamily="34" charset="0"/>
              </a:defRPr>
            </a:lvl5pPr>
            <a:lvl6pPr marL="571497" indent="-188912" algn="l" rtl="0" eaLnBrk="1" fontAlgn="base" hangingPunct="1">
              <a:spcBef>
                <a:spcPts val="400"/>
              </a:spcBef>
              <a:spcAft>
                <a:spcPct val="0"/>
              </a:spcAft>
              <a:buChar char="–"/>
              <a:defRPr sz="1100" baseline="0">
                <a:solidFill>
                  <a:schemeClr val="tx1"/>
                </a:solidFill>
                <a:latin typeface="+mn-lt"/>
                <a:ea typeface="ＭＳ Ｐゴシック" pitchFamily="-112" charset="-128"/>
              </a:defRPr>
            </a:lvl6pPr>
            <a:lvl7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7pPr>
            <a:lvl8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8pPr>
            <a:lvl9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9pPr>
          </a:lstStyle>
          <a:p>
            <a:pPr marL="171450" indent="-171450">
              <a:buFont typeface="Arial" panose="020B0604020202020204" pitchFamily="34" charset="0"/>
              <a:buChar char="•"/>
            </a:pPr>
            <a:r>
              <a:rPr lang="fr-FR" b="0" dirty="0"/>
              <a:t>anti-</a:t>
            </a:r>
            <a:r>
              <a:rPr lang="fr-FR" b="0" i="1" dirty="0"/>
              <a:t>Staphylococcus aureus </a:t>
            </a:r>
            <a:r>
              <a:rPr lang="fr-FR" b="0" dirty="0"/>
              <a:t>(Staphylocoque doré)</a:t>
            </a:r>
            <a:endParaRPr lang="fr-FR" b="0" i="1" dirty="0"/>
          </a:p>
          <a:p>
            <a:pPr marL="171450" indent="-171450">
              <a:buFont typeface="Arial" panose="020B0604020202020204" pitchFamily="34" charset="0"/>
              <a:buChar char="•"/>
            </a:pPr>
            <a:r>
              <a:rPr lang="fr-FR" b="0" dirty="0"/>
              <a:t>anti-</a:t>
            </a:r>
            <a:r>
              <a:rPr lang="fr-FR" b="0" i="1" dirty="0"/>
              <a:t>Pseudomonas aeruginosa</a:t>
            </a:r>
          </a:p>
          <a:p>
            <a:pPr marL="171450" indent="-171450">
              <a:buFont typeface="Arial" panose="020B0604020202020204" pitchFamily="34" charset="0"/>
              <a:buChar char="•"/>
            </a:pPr>
            <a:r>
              <a:rPr lang="fr-FR" b="0" dirty="0"/>
              <a:t>anti-</a:t>
            </a:r>
            <a:r>
              <a:rPr lang="fr-FR" b="0" i="1" dirty="0"/>
              <a:t>Escherichia coli</a:t>
            </a:r>
          </a:p>
        </p:txBody>
      </p:sp>
      <p:pic>
        <p:nvPicPr>
          <p:cNvPr id="80" name="Picture 3">
            <a:extLst>
              <a:ext uri="{FF2B5EF4-FFF2-40B4-BE49-F238E27FC236}">
                <a16:creationId xmlns:a16="http://schemas.microsoft.com/office/drawing/2014/main" id="{735C48A0-BA1E-4623-93F1-21A83F2E5EC0}"/>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4278070" y="3960653"/>
            <a:ext cx="709948" cy="303778"/>
          </a:xfrm>
          <a:prstGeom prst="rect">
            <a:avLst/>
          </a:prstGeom>
        </p:spPr>
      </p:pic>
      <p:pic>
        <p:nvPicPr>
          <p:cNvPr id="81" name="Picture 28">
            <a:extLst>
              <a:ext uri="{FF2B5EF4-FFF2-40B4-BE49-F238E27FC236}">
                <a16:creationId xmlns:a16="http://schemas.microsoft.com/office/drawing/2014/main" id="{A95C74BB-0AD6-448A-81AB-BF4408B5B592}"/>
              </a:ext>
            </a:extLst>
          </p:cNvPr>
          <p:cNvPicPr>
            <a:picLocks noChangeAspect="1"/>
          </p:cNvPicPr>
          <p:nvPr/>
        </p:nvPicPr>
        <p:blipFill rotWithShape="1">
          <a:blip r:embed="rId4"/>
          <a:srcRect l="5627" t="18072" r="5627" b="18072"/>
          <a:stretch/>
        </p:blipFill>
        <p:spPr>
          <a:xfrm>
            <a:off x="5166098" y="3958415"/>
            <a:ext cx="422187" cy="303778"/>
          </a:xfrm>
          <a:prstGeom prst="rect">
            <a:avLst/>
          </a:prstGeom>
        </p:spPr>
      </p:pic>
      <p:pic>
        <p:nvPicPr>
          <p:cNvPr id="82" name="Picture 10" descr="Résultat de recherche d'images pour &quot;la pitié salpétrière logo&quot;&quot;">
            <a:extLst>
              <a:ext uri="{FF2B5EF4-FFF2-40B4-BE49-F238E27FC236}">
                <a16:creationId xmlns:a16="http://schemas.microsoft.com/office/drawing/2014/main" id="{A2322C15-FDDD-4F41-B4CE-8B7256457C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3232" y="3918645"/>
            <a:ext cx="1120453" cy="328687"/>
          </a:xfrm>
          <a:prstGeom prst="rect">
            <a:avLst/>
          </a:prstGeom>
          <a:noFill/>
          <a:extLst>
            <a:ext uri="{909E8E84-426E-40DD-AFC4-6F175D3DCCD1}">
              <a14:hiddenFill xmlns:a14="http://schemas.microsoft.com/office/drawing/2010/main">
                <a:solidFill>
                  <a:srgbClr val="FFFFFF"/>
                </a:solidFill>
              </a14:hiddenFill>
            </a:ext>
          </a:extLst>
        </p:spPr>
      </p:pic>
      <p:pic>
        <p:nvPicPr>
          <p:cNvPr id="83" name="Image 2" descr="Groupe Hospitalier Diaconesses Croix Saint-Simon">
            <a:extLst>
              <a:ext uri="{FF2B5EF4-FFF2-40B4-BE49-F238E27FC236}">
                <a16:creationId xmlns:a16="http://schemas.microsoft.com/office/drawing/2014/main" id="{C924872F-A759-451D-9CF1-BB8C012569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568" y="4031235"/>
            <a:ext cx="1345090" cy="225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Espace réservé du texte 2">
            <a:extLst>
              <a:ext uri="{FF2B5EF4-FFF2-40B4-BE49-F238E27FC236}">
                <a16:creationId xmlns:a16="http://schemas.microsoft.com/office/drawing/2014/main" id="{1D775CCA-33D4-4B65-BB9B-0873320338E8}"/>
              </a:ext>
            </a:extLst>
          </p:cNvPr>
          <p:cNvSpPr txBox="1">
            <a:spLocks/>
          </p:cNvSpPr>
          <p:nvPr/>
        </p:nvSpPr>
        <p:spPr>
          <a:xfrm>
            <a:off x="3157617" y="3518236"/>
            <a:ext cx="3912041" cy="422686"/>
          </a:xfrm>
          <a:prstGeom prst="rect">
            <a:avLst/>
          </a:prstGeom>
        </p:spPr>
        <p:txBody>
          <a:bodyPr vert="horz" lIns="0" tIns="45720" rIns="0" bIns="45720" rtlCol="0" anchor="ctr">
            <a:noAutofit/>
          </a:bodyPr>
          <a:lstStyle>
            <a:lvl1pPr marL="0" indent="0" algn="l" rtl="0" eaLnBrk="1" fontAlgn="base" hangingPunct="1">
              <a:spcBef>
                <a:spcPts val="400"/>
              </a:spcBef>
              <a:spcAft>
                <a:spcPct val="0"/>
              </a:spcAft>
              <a:defRPr lang="en-US" sz="1200" b="1" kern="1200" dirty="0" smtClean="0">
                <a:solidFill>
                  <a:schemeClr val="tx1"/>
                </a:solidFill>
                <a:latin typeface="+mn-lt"/>
                <a:ea typeface="+mn-ea"/>
                <a:cs typeface="Arial" panose="020B0604020202020204" pitchFamily="34" charset="0"/>
              </a:defRPr>
            </a:lvl1pPr>
            <a:lvl2pPr marL="1588" indent="-1588" algn="l" rtl="0" eaLnBrk="1" fontAlgn="base" hangingPunct="1">
              <a:spcBef>
                <a:spcPts val="400"/>
              </a:spcBef>
              <a:spcAft>
                <a:spcPct val="0"/>
              </a:spcAft>
              <a:defRPr lang="en-US" sz="1100" b="0" kern="1200" dirty="0" smtClean="0">
                <a:solidFill>
                  <a:schemeClr val="tx1"/>
                </a:solidFill>
                <a:latin typeface="+mn-lt"/>
                <a:ea typeface="+mn-ea"/>
                <a:cs typeface="Arial" panose="020B0604020202020204" pitchFamily="34" charset="0"/>
              </a:defRPr>
            </a:lvl2pPr>
            <a:lvl3pPr marL="190499" indent="-187324" algn="l" rtl="0" eaLnBrk="1" fontAlgn="base" hangingPunct="1">
              <a:spcBef>
                <a:spcPts val="400"/>
              </a:spcBef>
              <a:spcAft>
                <a:spcPct val="0"/>
              </a:spcAft>
              <a:buSzPct val="75000"/>
              <a:buFont typeface="Wingdings" pitchFamily="2" charset="2"/>
              <a:buChar char=""/>
              <a:defRPr lang="en-US" sz="1100" b="0" kern="1200" dirty="0" smtClean="0">
                <a:solidFill>
                  <a:schemeClr val="tx1"/>
                </a:solidFill>
                <a:latin typeface="+mn-lt"/>
                <a:ea typeface="+mn-ea"/>
                <a:cs typeface="Arial" panose="020B0604020202020204" pitchFamily="34" charset="0"/>
              </a:defRPr>
            </a:lvl3pPr>
            <a:lvl4pPr marL="380998" indent="-188912" algn="l" rtl="0" eaLnBrk="1" fontAlgn="base" hangingPunct="1">
              <a:spcBef>
                <a:spcPts val="400"/>
              </a:spcBef>
              <a:spcAft>
                <a:spcPct val="0"/>
              </a:spcAft>
              <a:buChar char="–"/>
              <a:defRPr lang="en-US" sz="1100" b="0" kern="1200" dirty="0" smtClean="0">
                <a:solidFill>
                  <a:schemeClr val="tx1"/>
                </a:solidFill>
                <a:latin typeface="+mn-lt"/>
                <a:ea typeface="+mn-ea"/>
                <a:cs typeface="Arial" panose="020B0604020202020204" pitchFamily="34" charset="0"/>
              </a:defRPr>
            </a:lvl4pPr>
            <a:lvl5pPr marL="571497" indent="-188912" algn="l" rtl="0" eaLnBrk="1" fontAlgn="base" hangingPunct="1">
              <a:spcBef>
                <a:spcPts val="400"/>
              </a:spcBef>
              <a:spcAft>
                <a:spcPct val="0"/>
              </a:spcAft>
              <a:buChar char="–"/>
              <a:defRPr lang="en-US" sz="1100" b="0" kern="1200" baseline="0" dirty="0" smtClean="0">
                <a:solidFill>
                  <a:schemeClr val="tx1"/>
                </a:solidFill>
                <a:latin typeface="+mn-lt"/>
                <a:ea typeface="+mn-ea"/>
                <a:cs typeface="Arial" panose="020B0604020202020204" pitchFamily="34" charset="0"/>
              </a:defRPr>
            </a:lvl5pPr>
            <a:lvl6pPr marL="571497" indent="-188912" algn="l" rtl="0" eaLnBrk="1" fontAlgn="base" hangingPunct="1">
              <a:spcBef>
                <a:spcPts val="400"/>
              </a:spcBef>
              <a:spcAft>
                <a:spcPct val="0"/>
              </a:spcAft>
              <a:buChar char="–"/>
              <a:defRPr sz="1100" baseline="0">
                <a:solidFill>
                  <a:schemeClr val="tx1"/>
                </a:solidFill>
                <a:latin typeface="+mn-lt"/>
                <a:ea typeface="ＭＳ Ｐゴシック" pitchFamily="-112" charset="-128"/>
              </a:defRPr>
            </a:lvl6pPr>
            <a:lvl7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7pPr>
            <a:lvl8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8pPr>
            <a:lvl9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9pPr>
          </a:lstStyle>
          <a:p>
            <a:r>
              <a:rPr lang="fr-FR" b="0" dirty="0"/>
              <a:t>traités dans le cadre de traitements compassionnels au sein de centres hospitaliers reconnus</a:t>
            </a:r>
          </a:p>
        </p:txBody>
      </p:sp>
      <p:sp>
        <p:nvSpPr>
          <p:cNvPr id="92" name="Espace réservé du texte 2">
            <a:extLst>
              <a:ext uri="{FF2B5EF4-FFF2-40B4-BE49-F238E27FC236}">
                <a16:creationId xmlns:a16="http://schemas.microsoft.com/office/drawing/2014/main" id="{A2B4D0B4-2E02-451D-A1C2-518FCFA01290}"/>
              </a:ext>
            </a:extLst>
          </p:cNvPr>
          <p:cNvSpPr txBox="1">
            <a:spLocks/>
          </p:cNvSpPr>
          <p:nvPr/>
        </p:nvSpPr>
        <p:spPr>
          <a:xfrm>
            <a:off x="3157617" y="4640454"/>
            <a:ext cx="3448459" cy="516054"/>
          </a:xfrm>
          <a:prstGeom prst="rect">
            <a:avLst/>
          </a:prstGeom>
        </p:spPr>
        <p:txBody>
          <a:bodyPr vert="horz" lIns="0" tIns="45720" rIns="0" bIns="45720" rtlCol="0" anchor="ctr">
            <a:noAutofit/>
          </a:bodyPr>
          <a:lstStyle>
            <a:lvl1pPr marL="0" indent="0" algn="l" rtl="0" eaLnBrk="1" fontAlgn="base" hangingPunct="1">
              <a:spcBef>
                <a:spcPts val="400"/>
              </a:spcBef>
              <a:spcAft>
                <a:spcPct val="0"/>
              </a:spcAft>
              <a:defRPr lang="en-US" sz="1200" b="1" kern="1200" dirty="0" smtClean="0">
                <a:solidFill>
                  <a:schemeClr val="tx1"/>
                </a:solidFill>
                <a:latin typeface="+mn-lt"/>
                <a:ea typeface="+mn-ea"/>
                <a:cs typeface="Arial" panose="020B0604020202020204" pitchFamily="34" charset="0"/>
              </a:defRPr>
            </a:lvl1pPr>
            <a:lvl2pPr marL="1588" indent="-1588" algn="l" rtl="0" eaLnBrk="1" fontAlgn="base" hangingPunct="1">
              <a:spcBef>
                <a:spcPts val="400"/>
              </a:spcBef>
              <a:spcAft>
                <a:spcPct val="0"/>
              </a:spcAft>
              <a:defRPr lang="en-US" sz="1100" b="0" kern="1200" dirty="0" smtClean="0">
                <a:solidFill>
                  <a:schemeClr val="tx1"/>
                </a:solidFill>
                <a:latin typeface="+mn-lt"/>
                <a:ea typeface="+mn-ea"/>
                <a:cs typeface="Arial" panose="020B0604020202020204" pitchFamily="34" charset="0"/>
              </a:defRPr>
            </a:lvl2pPr>
            <a:lvl3pPr marL="190499" indent="-187324" algn="l" rtl="0" eaLnBrk="1" fontAlgn="base" hangingPunct="1">
              <a:spcBef>
                <a:spcPts val="400"/>
              </a:spcBef>
              <a:spcAft>
                <a:spcPct val="0"/>
              </a:spcAft>
              <a:buSzPct val="75000"/>
              <a:buFont typeface="Wingdings" pitchFamily="2" charset="2"/>
              <a:buChar char=""/>
              <a:defRPr lang="en-US" sz="1100" b="0" kern="1200" dirty="0" smtClean="0">
                <a:solidFill>
                  <a:schemeClr val="tx1"/>
                </a:solidFill>
                <a:latin typeface="+mn-lt"/>
                <a:ea typeface="+mn-ea"/>
                <a:cs typeface="Arial" panose="020B0604020202020204" pitchFamily="34" charset="0"/>
              </a:defRPr>
            </a:lvl3pPr>
            <a:lvl4pPr marL="380998" indent="-188912" algn="l" rtl="0" eaLnBrk="1" fontAlgn="base" hangingPunct="1">
              <a:spcBef>
                <a:spcPts val="400"/>
              </a:spcBef>
              <a:spcAft>
                <a:spcPct val="0"/>
              </a:spcAft>
              <a:buChar char="–"/>
              <a:defRPr lang="en-US" sz="1100" b="0" kern="1200" dirty="0" smtClean="0">
                <a:solidFill>
                  <a:schemeClr val="tx1"/>
                </a:solidFill>
                <a:latin typeface="+mn-lt"/>
                <a:ea typeface="+mn-ea"/>
                <a:cs typeface="Arial" panose="020B0604020202020204" pitchFamily="34" charset="0"/>
              </a:defRPr>
            </a:lvl4pPr>
            <a:lvl5pPr marL="571497" indent="-188912" algn="l" rtl="0" eaLnBrk="1" fontAlgn="base" hangingPunct="1">
              <a:spcBef>
                <a:spcPts val="400"/>
              </a:spcBef>
              <a:spcAft>
                <a:spcPct val="0"/>
              </a:spcAft>
              <a:buChar char="–"/>
              <a:defRPr lang="en-US" sz="1100" b="0" kern="1200" baseline="0" dirty="0" smtClean="0">
                <a:solidFill>
                  <a:schemeClr val="tx1"/>
                </a:solidFill>
                <a:latin typeface="+mn-lt"/>
                <a:ea typeface="+mn-ea"/>
                <a:cs typeface="Arial" panose="020B0604020202020204" pitchFamily="34" charset="0"/>
              </a:defRPr>
            </a:lvl5pPr>
            <a:lvl6pPr marL="571497" indent="-188912" algn="l" rtl="0" eaLnBrk="1" fontAlgn="base" hangingPunct="1">
              <a:spcBef>
                <a:spcPts val="400"/>
              </a:spcBef>
              <a:spcAft>
                <a:spcPct val="0"/>
              </a:spcAft>
              <a:buChar char="–"/>
              <a:defRPr sz="1100" baseline="0">
                <a:solidFill>
                  <a:schemeClr val="tx1"/>
                </a:solidFill>
                <a:latin typeface="+mn-lt"/>
                <a:ea typeface="ＭＳ Ｐゴシック" pitchFamily="-112" charset="-128"/>
              </a:defRPr>
            </a:lvl6pPr>
            <a:lvl7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7pPr>
            <a:lvl8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8pPr>
            <a:lvl9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9pPr>
          </a:lstStyle>
          <a:p>
            <a:r>
              <a:rPr lang="fr-FR" b="0" dirty="0"/>
              <a:t>dont certains délivrés aux Etats-Unis, en Europe, </a:t>
            </a:r>
            <a:br>
              <a:rPr lang="fr-FR" b="0" dirty="0"/>
            </a:br>
            <a:r>
              <a:rPr lang="fr-FR" b="0" dirty="0"/>
              <a:t>au Japon, Hong-Kong et Australie</a:t>
            </a:r>
          </a:p>
        </p:txBody>
      </p:sp>
      <p:grpSp>
        <p:nvGrpSpPr>
          <p:cNvPr id="105" name="Groupe 104">
            <a:extLst>
              <a:ext uri="{FF2B5EF4-FFF2-40B4-BE49-F238E27FC236}">
                <a16:creationId xmlns:a16="http://schemas.microsoft.com/office/drawing/2014/main" id="{79DE9FFA-9310-46C7-8860-FE92EFC13A47}"/>
              </a:ext>
            </a:extLst>
          </p:cNvPr>
          <p:cNvGrpSpPr/>
          <p:nvPr/>
        </p:nvGrpSpPr>
        <p:grpSpPr>
          <a:xfrm>
            <a:off x="7787472" y="1316551"/>
            <a:ext cx="4122527" cy="4874377"/>
            <a:chOff x="7330610" y="951998"/>
            <a:chExt cx="4506039" cy="5327832"/>
          </a:xfrm>
        </p:grpSpPr>
        <p:sp>
          <p:nvSpPr>
            <p:cNvPr id="106" name="Rectangle: Rounded Corners 76">
              <a:extLst>
                <a:ext uri="{FF2B5EF4-FFF2-40B4-BE49-F238E27FC236}">
                  <a16:creationId xmlns:a16="http://schemas.microsoft.com/office/drawing/2014/main" id="{72C475B1-2029-40A9-9C72-E9B9020156D9}"/>
                </a:ext>
              </a:extLst>
            </p:cNvPr>
            <p:cNvSpPr/>
            <p:nvPr/>
          </p:nvSpPr>
          <p:spPr bwMode="auto">
            <a:xfrm>
              <a:off x="7330610" y="951998"/>
              <a:ext cx="4506039" cy="5327832"/>
            </a:xfrm>
            <a:prstGeom prst="roundRect">
              <a:avLst>
                <a:gd name="adj" fmla="val 2764"/>
              </a:avLst>
            </a:prstGeom>
            <a:noFill/>
            <a:ln w="19050" cap="flat" cmpd="sng" algn="ctr">
              <a:solidFill>
                <a:srgbClr val="6D2371"/>
              </a:solid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noAutofit/>
            </a:bodyPr>
            <a:lstStyle/>
            <a:p>
              <a:pPr eaLnBrk="0" hangingPunct="0">
                <a:spcBef>
                  <a:spcPts val="0"/>
                </a:spcBef>
              </a:pPr>
              <a:endParaRPr lang="fr-FR" dirty="0"/>
            </a:p>
          </p:txBody>
        </p:sp>
        <p:pic>
          <p:nvPicPr>
            <p:cNvPr id="107" name="Picture 4" descr="Résultat de recherche d'images pour &quot;ansm logo&quot;">
              <a:extLst>
                <a:ext uri="{FF2B5EF4-FFF2-40B4-BE49-F238E27FC236}">
                  <a16:creationId xmlns:a16="http://schemas.microsoft.com/office/drawing/2014/main" id="{F77FD4E6-E610-429E-BF66-D5D52E82AC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4262" y="3001967"/>
              <a:ext cx="1719683" cy="401077"/>
            </a:xfrm>
            <a:prstGeom prst="rect">
              <a:avLst/>
            </a:prstGeom>
            <a:noFill/>
            <a:extLst>
              <a:ext uri="{909E8E84-426E-40DD-AFC4-6F175D3DCCD1}">
                <a14:hiddenFill xmlns:a14="http://schemas.microsoft.com/office/drawing/2010/main">
                  <a:solidFill>
                    <a:srgbClr val="FFFFFF"/>
                  </a:solidFill>
                </a14:hiddenFill>
              </a:ext>
            </a:extLst>
          </p:spPr>
        </p:pic>
        <p:grpSp>
          <p:nvGrpSpPr>
            <p:cNvPr id="108" name="Groupe 107">
              <a:extLst>
                <a:ext uri="{FF2B5EF4-FFF2-40B4-BE49-F238E27FC236}">
                  <a16:creationId xmlns:a16="http://schemas.microsoft.com/office/drawing/2014/main" id="{DA2D3BB8-D9AD-46E7-8ADE-F1E4C02ECF0D}"/>
                </a:ext>
              </a:extLst>
            </p:cNvPr>
            <p:cNvGrpSpPr/>
            <p:nvPr/>
          </p:nvGrpSpPr>
          <p:grpSpPr>
            <a:xfrm>
              <a:off x="7720842" y="1868350"/>
              <a:ext cx="3702156" cy="694272"/>
              <a:chOff x="7888068" y="967249"/>
              <a:chExt cx="3702156" cy="694272"/>
            </a:xfrm>
          </p:grpSpPr>
          <p:sp>
            <p:nvSpPr>
              <p:cNvPr id="177" name="Rectangle : coins arrondis 28">
                <a:extLst>
                  <a:ext uri="{FF2B5EF4-FFF2-40B4-BE49-F238E27FC236}">
                    <a16:creationId xmlns:a16="http://schemas.microsoft.com/office/drawing/2014/main" id="{23F44BAE-E61F-4CBB-A8B6-31AF13A53AB5}"/>
                  </a:ext>
                </a:extLst>
              </p:cNvPr>
              <p:cNvSpPr/>
              <p:nvPr/>
            </p:nvSpPr>
            <p:spPr bwMode="auto">
              <a:xfrm>
                <a:off x="7888068" y="1160097"/>
                <a:ext cx="3702156" cy="501424"/>
              </a:xfrm>
              <a:prstGeom prst="rect">
                <a:avLst/>
              </a:prstGeom>
              <a:no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fr-FR" sz="1400" i="1" u="none" strike="noStrike" kern="0" cap="none" spc="0" normalizeH="0" baseline="0" dirty="0">
                    <a:ln>
                      <a:noFill/>
                    </a:ln>
                    <a:solidFill>
                      <a:srgbClr val="0F0E57"/>
                    </a:solidFill>
                    <a:effectLst/>
                    <a:uLnTx/>
                    <a:uFillTx/>
                    <a:latin typeface="+mj-lt"/>
                    <a:cs typeface="Arial" charset="0"/>
                  </a:rPr>
                  <a:t>Développements dans un cadre réglementaire validé par des autorités de santé clés</a:t>
                </a:r>
              </a:p>
            </p:txBody>
          </p:sp>
          <p:cxnSp>
            <p:nvCxnSpPr>
              <p:cNvPr id="178" name="Connecteur droit 177">
                <a:extLst>
                  <a:ext uri="{FF2B5EF4-FFF2-40B4-BE49-F238E27FC236}">
                    <a16:creationId xmlns:a16="http://schemas.microsoft.com/office/drawing/2014/main" id="{632E70A4-A808-49AC-9FC8-C22C5CFB1E65}"/>
                  </a:ext>
                </a:extLst>
              </p:cNvPr>
              <p:cNvCxnSpPr>
                <a:cxnSpLocks/>
              </p:cNvCxnSpPr>
              <p:nvPr/>
            </p:nvCxnSpPr>
            <p:spPr>
              <a:xfrm>
                <a:off x="7910014" y="967248"/>
                <a:ext cx="1701158" cy="0"/>
              </a:xfrm>
              <a:prstGeom prst="line">
                <a:avLst/>
              </a:prstGeom>
              <a:ln w="28575">
                <a:solidFill>
                  <a:srgbClr val="0F0E57"/>
                </a:solidFill>
              </a:ln>
            </p:spPr>
            <p:style>
              <a:lnRef idx="1">
                <a:schemeClr val="accent1"/>
              </a:lnRef>
              <a:fillRef idx="0">
                <a:schemeClr val="accent1"/>
              </a:fillRef>
              <a:effectRef idx="0">
                <a:schemeClr val="accent1"/>
              </a:effectRef>
              <a:fontRef idx="minor">
                <a:schemeClr val="tx1"/>
              </a:fontRef>
            </p:style>
          </p:cxnSp>
        </p:grpSp>
        <p:grpSp>
          <p:nvGrpSpPr>
            <p:cNvPr id="109" name="Groupe 108">
              <a:extLst>
                <a:ext uri="{FF2B5EF4-FFF2-40B4-BE49-F238E27FC236}">
                  <a16:creationId xmlns:a16="http://schemas.microsoft.com/office/drawing/2014/main" id="{7852320A-AE04-409C-AC52-97C94DB9FA0C}"/>
                </a:ext>
              </a:extLst>
            </p:cNvPr>
            <p:cNvGrpSpPr/>
            <p:nvPr/>
          </p:nvGrpSpPr>
          <p:grpSpPr>
            <a:xfrm>
              <a:off x="7742788" y="4042724"/>
              <a:ext cx="3702156" cy="2015575"/>
              <a:chOff x="7910014" y="4042724"/>
              <a:chExt cx="3702156" cy="2015575"/>
            </a:xfrm>
          </p:grpSpPr>
          <p:pic>
            <p:nvPicPr>
              <p:cNvPr id="170" name="Picture 2" descr="Résultat de recherche d'images pour &quot;institut pasteur&quot;&quot;">
                <a:extLst>
                  <a:ext uri="{FF2B5EF4-FFF2-40B4-BE49-F238E27FC236}">
                    <a16:creationId xmlns:a16="http://schemas.microsoft.com/office/drawing/2014/main" id="{2B9338DF-410B-4D39-A0DF-C6E9B42FDB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34262" y="4671451"/>
                <a:ext cx="1595203" cy="610726"/>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4" descr="Résultat de recherche d'images pour &quot;Inra&quot;&quot;">
                <a:extLst>
                  <a:ext uri="{FF2B5EF4-FFF2-40B4-BE49-F238E27FC236}">
                    <a16:creationId xmlns:a16="http://schemas.microsoft.com/office/drawing/2014/main" id="{C16F2BFC-336C-4927-BE60-F96CDEB8CEDC}"/>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76594" y="5469317"/>
                <a:ext cx="1111439" cy="455619"/>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14" descr="Résultat de recherche d'images pour &quot;Bioaster logo&quot;">
                <a:extLst>
                  <a:ext uri="{FF2B5EF4-FFF2-40B4-BE49-F238E27FC236}">
                    <a16:creationId xmlns:a16="http://schemas.microsoft.com/office/drawing/2014/main" id="{A2AF5806-B9F2-442E-83BC-2E97C94F0D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70274" y="5502638"/>
                <a:ext cx="1021641" cy="555661"/>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6" descr="Résultat de recherche d'images pour &quot;crioac&quot;&quot;">
                <a:extLst>
                  <a:ext uri="{FF2B5EF4-FFF2-40B4-BE49-F238E27FC236}">
                    <a16:creationId xmlns:a16="http://schemas.microsoft.com/office/drawing/2014/main" id="{16D97A9F-9026-4CD9-AE02-AE48EF9D0D2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47766" y="4750157"/>
                <a:ext cx="766922" cy="546050"/>
              </a:xfrm>
              <a:prstGeom prst="rect">
                <a:avLst/>
              </a:prstGeom>
              <a:noFill/>
              <a:extLst>
                <a:ext uri="{909E8E84-426E-40DD-AFC4-6F175D3DCCD1}">
                  <a14:hiddenFill xmlns:a14="http://schemas.microsoft.com/office/drawing/2010/main">
                    <a:solidFill>
                      <a:srgbClr val="FFFFFF"/>
                    </a:solidFill>
                  </a14:hiddenFill>
                </a:ext>
              </a:extLst>
            </p:spPr>
          </p:pic>
          <p:grpSp>
            <p:nvGrpSpPr>
              <p:cNvPr id="174" name="Groupe 173">
                <a:extLst>
                  <a:ext uri="{FF2B5EF4-FFF2-40B4-BE49-F238E27FC236}">
                    <a16:creationId xmlns:a16="http://schemas.microsoft.com/office/drawing/2014/main" id="{AE8604AD-3510-4F68-AFA9-3A7BD508F586}"/>
                  </a:ext>
                </a:extLst>
              </p:cNvPr>
              <p:cNvGrpSpPr/>
              <p:nvPr/>
            </p:nvGrpSpPr>
            <p:grpSpPr>
              <a:xfrm>
                <a:off x="7910014" y="4042724"/>
                <a:ext cx="3702156" cy="612526"/>
                <a:chOff x="7910014" y="1139047"/>
                <a:chExt cx="3702156" cy="612526"/>
              </a:xfrm>
            </p:grpSpPr>
            <p:sp>
              <p:nvSpPr>
                <p:cNvPr id="175" name="Rectangle : coins arrondis 28">
                  <a:extLst>
                    <a:ext uri="{FF2B5EF4-FFF2-40B4-BE49-F238E27FC236}">
                      <a16:creationId xmlns:a16="http://schemas.microsoft.com/office/drawing/2014/main" id="{3A416DF5-3628-4302-A67A-53E2E35EBA8C}"/>
                    </a:ext>
                  </a:extLst>
                </p:cNvPr>
                <p:cNvSpPr/>
                <p:nvPr/>
              </p:nvSpPr>
              <p:spPr bwMode="auto">
                <a:xfrm>
                  <a:off x="7910014" y="1250149"/>
                  <a:ext cx="3702156" cy="501424"/>
                </a:xfrm>
                <a:prstGeom prst="rect">
                  <a:avLst/>
                </a:prstGeom>
                <a:no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fr-FR" sz="1400" i="1" u="none" strike="noStrike" kern="0" cap="none" spc="0" normalizeH="0" baseline="0" dirty="0">
                      <a:ln>
                        <a:noFill/>
                      </a:ln>
                      <a:solidFill>
                        <a:srgbClr val="0F0E57"/>
                      </a:solidFill>
                      <a:effectLst/>
                      <a:uLnTx/>
                      <a:uFillTx/>
                      <a:latin typeface="+mj-lt"/>
                      <a:cs typeface="Arial" charset="0"/>
                    </a:rPr>
                    <a:t>Réseau de partenaires scientifiques prestigieux</a:t>
                  </a:r>
                </a:p>
              </p:txBody>
            </p:sp>
            <p:cxnSp>
              <p:nvCxnSpPr>
                <p:cNvPr id="176" name="Connecteur droit 175">
                  <a:extLst>
                    <a:ext uri="{FF2B5EF4-FFF2-40B4-BE49-F238E27FC236}">
                      <a16:creationId xmlns:a16="http://schemas.microsoft.com/office/drawing/2014/main" id="{F6D7C27A-D56C-4E8F-8E11-9E544C3A57E2}"/>
                    </a:ext>
                  </a:extLst>
                </p:cNvPr>
                <p:cNvCxnSpPr>
                  <a:cxnSpLocks/>
                </p:cNvCxnSpPr>
                <p:nvPr/>
              </p:nvCxnSpPr>
              <p:spPr>
                <a:xfrm>
                  <a:off x="7910014" y="1139047"/>
                  <a:ext cx="1701158" cy="0"/>
                </a:xfrm>
                <a:prstGeom prst="line">
                  <a:avLst/>
                </a:prstGeom>
                <a:ln w="28575">
                  <a:solidFill>
                    <a:srgbClr val="0F0E57"/>
                  </a:solidFill>
                </a:ln>
              </p:spPr>
              <p:style>
                <a:lnRef idx="1">
                  <a:schemeClr val="accent1"/>
                </a:lnRef>
                <a:fillRef idx="0">
                  <a:schemeClr val="accent1"/>
                </a:fillRef>
                <a:effectRef idx="0">
                  <a:schemeClr val="accent1"/>
                </a:effectRef>
                <a:fontRef idx="minor">
                  <a:schemeClr val="tx1"/>
                </a:fontRef>
              </p:style>
            </p:cxnSp>
          </p:grpSp>
        </p:grpSp>
        <p:pic>
          <p:nvPicPr>
            <p:cNvPr id="150" name="Picture 2">
              <a:extLst>
                <a:ext uri="{FF2B5EF4-FFF2-40B4-BE49-F238E27FC236}">
                  <a16:creationId xmlns:a16="http://schemas.microsoft.com/office/drawing/2014/main" id="{248C2AD7-D847-4949-9D69-B4C8831AB903}"/>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710211" y="1127833"/>
              <a:ext cx="2537331" cy="429943"/>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2" descr="EMA PSUR Repository">
              <a:extLst>
                <a:ext uri="{FF2B5EF4-FFF2-40B4-BE49-F238E27FC236}">
                  <a16:creationId xmlns:a16="http://schemas.microsoft.com/office/drawing/2014/main" id="{286C9A5A-0306-4602-8C5F-18B0719FBFC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29777" y="2756196"/>
              <a:ext cx="2633089" cy="1158559"/>
            </a:xfrm>
            <a:prstGeom prst="rect">
              <a:avLst/>
            </a:prstGeom>
            <a:noFill/>
            <a:extLst>
              <a:ext uri="{909E8E84-426E-40DD-AFC4-6F175D3DCCD1}">
                <a14:hiddenFill xmlns:a14="http://schemas.microsoft.com/office/drawing/2010/main">
                  <a:solidFill>
                    <a:srgbClr val="FFFFFF"/>
                  </a:solidFill>
                </a14:hiddenFill>
              </a:ext>
            </a:extLst>
          </p:spPr>
        </p:pic>
      </p:grpSp>
      <p:sp>
        <p:nvSpPr>
          <p:cNvPr id="68" name="Rectangle : coins arrondis 67">
            <a:extLst>
              <a:ext uri="{FF2B5EF4-FFF2-40B4-BE49-F238E27FC236}">
                <a16:creationId xmlns:a16="http://schemas.microsoft.com/office/drawing/2014/main" id="{A61AB824-97F1-42BC-BEAC-DB68E01E562C}"/>
              </a:ext>
            </a:extLst>
          </p:cNvPr>
          <p:cNvSpPr/>
          <p:nvPr/>
        </p:nvSpPr>
        <p:spPr bwMode="auto">
          <a:xfrm>
            <a:off x="880937" y="1500060"/>
            <a:ext cx="1994154" cy="720000"/>
          </a:xfrm>
          <a:prstGeom prst="roundRect">
            <a:avLst>
              <a:gd name="adj" fmla="val 10122"/>
            </a:avLst>
          </a:prstGeom>
          <a:solidFill>
            <a:srgbClr val="6D2371"/>
          </a:solid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2000" b="1" i="0" u="none" strike="noStrike" kern="0" cap="none" spc="0" normalizeH="0" baseline="0" dirty="0">
                <a:ln>
                  <a:noFill/>
                </a:ln>
                <a:solidFill>
                  <a:srgbClr val="FFFFFF"/>
                </a:solidFill>
                <a:effectLst/>
                <a:uLnTx/>
                <a:uFillTx/>
                <a:cs typeface="Arial" charset="0"/>
              </a:rPr>
              <a:t>1</a:t>
            </a:r>
            <a:br>
              <a:rPr kumimoji="0" lang="fr-FR" sz="1600" b="1" i="0" u="none" strike="noStrike" kern="0" cap="none" spc="0" normalizeH="0" baseline="0" dirty="0">
                <a:ln>
                  <a:noFill/>
                </a:ln>
                <a:solidFill>
                  <a:srgbClr val="FFFFFF"/>
                </a:solidFill>
                <a:effectLst/>
                <a:uLnTx/>
                <a:uFillTx/>
                <a:cs typeface="Arial" charset="0"/>
              </a:rPr>
            </a:br>
            <a:r>
              <a:rPr kumimoji="0" lang="fr-FR" sz="1600" b="1" i="0" u="none" strike="noStrike" kern="0" cap="none" spc="0" normalizeH="0" baseline="0" dirty="0">
                <a:ln>
                  <a:noFill/>
                </a:ln>
                <a:solidFill>
                  <a:srgbClr val="FFFFFF"/>
                </a:solidFill>
                <a:effectLst/>
                <a:uLnTx/>
                <a:uFillTx/>
                <a:cs typeface="Arial" charset="0"/>
              </a:rPr>
              <a:t>priorité </a:t>
            </a:r>
            <a:r>
              <a:rPr kumimoji="0" lang="fr-FR" sz="1600" b="0" i="0" u="none" strike="noStrike" kern="0" cap="none" spc="0" normalizeH="0" baseline="0" dirty="0">
                <a:ln>
                  <a:noFill/>
                </a:ln>
                <a:solidFill>
                  <a:srgbClr val="FFFFFF"/>
                </a:solidFill>
                <a:effectLst/>
                <a:uLnTx/>
                <a:uFillTx/>
                <a:cs typeface="Arial" charset="0"/>
              </a:rPr>
              <a:t> </a:t>
            </a:r>
          </a:p>
        </p:txBody>
      </p:sp>
      <p:sp>
        <p:nvSpPr>
          <p:cNvPr id="75" name="Rectangle : coins arrondis 74">
            <a:extLst>
              <a:ext uri="{FF2B5EF4-FFF2-40B4-BE49-F238E27FC236}">
                <a16:creationId xmlns:a16="http://schemas.microsoft.com/office/drawing/2014/main" id="{2806D626-7FE6-4315-9204-46E561B26F54}"/>
              </a:ext>
            </a:extLst>
          </p:cNvPr>
          <p:cNvSpPr/>
          <p:nvPr/>
        </p:nvSpPr>
        <p:spPr bwMode="auto">
          <a:xfrm>
            <a:off x="880937" y="2512867"/>
            <a:ext cx="1994154" cy="720000"/>
          </a:xfrm>
          <a:prstGeom prst="roundRect">
            <a:avLst>
              <a:gd name="adj" fmla="val 10001"/>
            </a:avLst>
          </a:prstGeom>
          <a:solidFill>
            <a:srgbClr val="6D2371"/>
          </a:solid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2000" b="1" i="0" u="none" strike="noStrike" kern="0" cap="none" spc="0" normalizeH="0" baseline="0" dirty="0">
                <a:ln>
                  <a:noFill/>
                </a:ln>
                <a:solidFill>
                  <a:srgbClr val="FFFFFF"/>
                </a:solidFill>
                <a:effectLst/>
                <a:uLnTx/>
                <a:uFillTx/>
                <a:cs typeface="Arial" charset="0"/>
              </a:rPr>
              <a:t>3</a:t>
            </a:r>
            <a:r>
              <a:rPr kumimoji="0" lang="fr-FR" sz="1600" b="1" i="0" u="none" strike="noStrike" kern="0" cap="none" spc="0" normalizeH="0" baseline="0" dirty="0">
                <a:ln>
                  <a:noFill/>
                </a:ln>
                <a:solidFill>
                  <a:srgbClr val="FFFFFF"/>
                </a:solidFill>
                <a:effectLst/>
                <a:uLnTx/>
                <a:uFillTx/>
                <a:cs typeface="Arial" charset="0"/>
              </a:rPr>
              <a:t> </a:t>
            </a:r>
            <a:br>
              <a:rPr kumimoji="0" lang="fr-FR" sz="1600" b="1" i="0" u="none" strike="noStrike" kern="0" cap="none" spc="0" normalizeH="0" baseline="0" dirty="0">
                <a:ln>
                  <a:noFill/>
                </a:ln>
                <a:solidFill>
                  <a:srgbClr val="FFFFFF"/>
                </a:solidFill>
                <a:effectLst/>
                <a:uLnTx/>
                <a:uFillTx/>
                <a:cs typeface="Arial" charset="0"/>
              </a:rPr>
            </a:br>
            <a:r>
              <a:rPr kumimoji="0" lang="fr-FR" sz="1600" b="1" i="0" u="none" strike="noStrike" kern="0" cap="none" spc="0" normalizeH="0" baseline="0" dirty="0">
                <a:ln>
                  <a:noFill/>
                </a:ln>
                <a:solidFill>
                  <a:srgbClr val="FFFFFF"/>
                </a:solidFill>
                <a:effectLst/>
                <a:uLnTx/>
                <a:uFillTx/>
                <a:cs typeface="Arial" charset="0"/>
              </a:rPr>
              <a:t>familles de phages</a:t>
            </a:r>
            <a:endParaRPr kumimoji="0" lang="fr-FR" sz="1600" b="0" i="0" u="none" strike="noStrike" kern="0" cap="none" spc="0" normalizeH="0" baseline="0" dirty="0">
              <a:ln>
                <a:noFill/>
              </a:ln>
              <a:solidFill>
                <a:srgbClr val="FFFFFF"/>
              </a:solidFill>
              <a:effectLst/>
              <a:uLnTx/>
              <a:uFillTx/>
              <a:cs typeface="Arial" charset="0"/>
            </a:endParaRPr>
          </a:p>
        </p:txBody>
      </p:sp>
      <p:sp>
        <p:nvSpPr>
          <p:cNvPr id="87" name="Rectangle : coins arrondis 86">
            <a:extLst>
              <a:ext uri="{FF2B5EF4-FFF2-40B4-BE49-F238E27FC236}">
                <a16:creationId xmlns:a16="http://schemas.microsoft.com/office/drawing/2014/main" id="{77CEC2E6-5248-41FF-8E12-EAC7DE8D9139}"/>
              </a:ext>
            </a:extLst>
          </p:cNvPr>
          <p:cNvSpPr/>
          <p:nvPr/>
        </p:nvSpPr>
        <p:spPr bwMode="auto">
          <a:xfrm>
            <a:off x="880937" y="3525674"/>
            <a:ext cx="1994154" cy="720000"/>
          </a:xfrm>
          <a:prstGeom prst="roundRect">
            <a:avLst>
              <a:gd name="adj" fmla="val 10489"/>
            </a:avLst>
          </a:prstGeom>
          <a:solidFill>
            <a:srgbClr val="6D2371"/>
          </a:solid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2000" b="1" i="0" u="none" strike="noStrike" kern="0" cap="none" spc="0" normalizeH="0" baseline="0" dirty="0">
                <a:ln>
                  <a:noFill/>
                </a:ln>
                <a:solidFill>
                  <a:srgbClr val="FFFFFF"/>
                </a:solidFill>
                <a:effectLst/>
                <a:uLnTx/>
                <a:uFillTx/>
                <a:cs typeface="Arial" charset="0"/>
              </a:rPr>
              <a:t>26</a:t>
            </a:r>
            <a:br>
              <a:rPr kumimoji="0" lang="fr-FR" sz="1600" b="1" i="0" u="none" strike="noStrike" kern="0" cap="none" spc="0" normalizeH="0" baseline="0" dirty="0">
                <a:ln>
                  <a:noFill/>
                </a:ln>
                <a:solidFill>
                  <a:srgbClr val="FFFFFF"/>
                </a:solidFill>
                <a:effectLst/>
                <a:uLnTx/>
                <a:uFillTx/>
                <a:cs typeface="Arial" charset="0"/>
              </a:rPr>
            </a:br>
            <a:r>
              <a:rPr kumimoji="0" lang="fr-FR" sz="1600" b="1" i="0" u="none" strike="noStrike" kern="0" cap="none" spc="0" normalizeH="0" baseline="0" dirty="0">
                <a:ln>
                  <a:noFill/>
                </a:ln>
                <a:solidFill>
                  <a:srgbClr val="FFFFFF"/>
                </a:solidFill>
                <a:effectLst/>
                <a:uLnTx/>
                <a:uFillTx/>
                <a:cs typeface="Arial" charset="0"/>
              </a:rPr>
              <a:t>patients </a:t>
            </a:r>
            <a:endParaRPr kumimoji="0" lang="fr-FR" sz="1600" b="0" i="0" u="none" strike="noStrike" kern="0" cap="none" spc="0" normalizeH="0" baseline="0" dirty="0">
              <a:ln>
                <a:noFill/>
              </a:ln>
              <a:solidFill>
                <a:srgbClr val="FFFFFF"/>
              </a:solidFill>
              <a:effectLst/>
              <a:uLnTx/>
              <a:uFillTx/>
              <a:cs typeface="Arial" charset="0"/>
            </a:endParaRPr>
          </a:p>
        </p:txBody>
      </p:sp>
      <p:sp>
        <p:nvSpPr>
          <p:cNvPr id="94" name="Rectangle : coins arrondis 93">
            <a:extLst>
              <a:ext uri="{FF2B5EF4-FFF2-40B4-BE49-F238E27FC236}">
                <a16:creationId xmlns:a16="http://schemas.microsoft.com/office/drawing/2014/main" id="{E1A89E47-58E3-46BE-9D6D-F86423EF2F0A}"/>
              </a:ext>
            </a:extLst>
          </p:cNvPr>
          <p:cNvSpPr/>
          <p:nvPr/>
        </p:nvSpPr>
        <p:spPr bwMode="auto">
          <a:xfrm>
            <a:off x="880937" y="4538481"/>
            <a:ext cx="1994154" cy="720000"/>
          </a:xfrm>
          <a:prstGeom prst="roundRect">
            <a:avLst>
              <a:gd name="adj" fmla="val 7314"/>
            </a:avLst>
          </a:prstGeom>
          <a:solidFill>
            <a:srgbClr val="6D2371"/>
          </a:solid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2000" b="1" i="0" u="none" strike="noStrike" kern="0" cap="none" spc="0" normalizeH="0" baseline="0" dirty="0">
                <a:ln>
                  <a:noFill/>
                </a:ln>
                <a:solidFill>
                  <a:srgbClr val="FFFFFF"/>
                </a:solidFill>
                <a:effectLst/>
                <a:uLnTx/>
                <a:uFillTx/>
                <a:cs typeface="Arial" charset="0"/>
              </a:rPr>
              <a:t>4</a:t>
            </a:r>
            <a:r>
              <a:rPr kumimoji="0" lang="fr-FR" sz="1600" b="1" i="0" u="none" strike="noStrike" kern="0" cap="none" spc="0" normalizeH="0" baseline="0" dirty="0">
                <a:ln>
                  <a:noFill/>
                </a:ln>
                <a:solidFill>
                  <a:srgbClr val="FFFFFF"/>
                </a:solidFill>
                <a:effectLst/>
                <a:uLnTx/>
                <a:uFillTx/>
                <a:cs typeface="Arial" charset="0"/>
              </a:rPr>
              <a:t> </a:t>
            </a:r>
            <a:br>
              <a:rPr kumimoji="0" lang="fr-FR" sz="1600" b="1" i="0" u="none" strike="noStrike" kern="0" cap="none" spc="0" normalizeH="0" baseline="0" dirty="0">
                <a:ln>
                  <a:noFill/>
                </a:ln>
                <a:solidFill>
                  <a:srgbClr val="FFFFFF"/>
                </a:solidFill>
                <a:effectLst/>
                <a:uLnTx/>
                <a:uFillTx/>
                <a:cs typeface="Arial" charset="0"/>
              </a:rPr>
            </a:br>
            <a:r>
              <a:rPr kumimoji="0" lang="fr-FR" sz="1600" b="1" i="0" u="none" strike="noStrike" kern="0" cap="none" spc="0" normalizeH="0" baseline="0" dirty="0">
                <a:ln>
                  <a:noFill/>
                </a:ln>
                <a:solidFill>
                  <a:srgbClr val="FFFFFF"/>
                </a:solidFill>
                <a:effectLst/>
                <a:uLnTx/>
                <a:uFillTx/>
                <a:cs typeface="Arial" charset="0"/>
              </a:rPr>
              <a:t>brevets</a:t>
            </a:r>
            <a:endParaRPr kumimoji="0" lang="fr-FR" sz="1600" b="0" i="0" u="none" strike="noStrike" kern="0" cap="none" spc="0" normalizeH="0" baseline="0" dirty="0">
              <a:ln>
                <a:noFill/>
              </a:ln>
              <a:solidFill>
                <a:srgbClr val="FFFFFF"/>
              </a:solidFill>
              <a:effectLst/>
              <a:uLnTx/>
              <a:uFillTx/>
              <a:cs typeface="Arial" charset="0"/>
            </a:endParaRPr>
          </a:p>
        </p:txBody>
      </p:sp>
      <p:sp>
        <p:nvSpPr>
          <p:cNvPr id="99" name="Espace réservé du texte 2">
            <a:extLst>
              <a:ext uri="{FF2B5EF4-FFF2-40B4-BE49-F238E27FC236}">
                <a16:creationId xmlns:a16="http://schemas.microsoft.com/office/drawing/2014/main" id="{909546F5-3A0D-482D-80F9-85C6929B679C}"/>
              </a:ext>
            </a:extLst>
          </p:cNvPr>
          <p:cNvSpPr txBox="1">
            <a:spLocks/>
          </p:cNvSpPr>
          <p:nvPr/>
        </p:nvSpPr>
        <p:spPr>
          <a:xfrm>
            <a:off x="3138635" y="5653259"/>
            <a:ext cx="3448459" cy="516054"/>
          </a:xfrm>
          <a:prstGeom prst="rect">
            <a:avLst/>
          </a:prstGeom>
        </p:spPr>
        <p:txBody>
          <a:bodyPr vert="horz" lIns="0" tIns="45720" rIns="0" bIns="45720" rtlCol="0" anchor="ctr">
            <a:noAutofit/>
          </a:bodyPr>
          <a:lstStyle>
            <a:lvl1pPr marL="0" indent="0" algn="l" rtl="0" eaLnBrk="1" fontAlgn="base" hangingPunct="1">
              <a:spcBef>
                <a:spcPts val="400"/>
              </a:spcBef>
              <a:spcAft>
                <a:spcPct val="0"/>
              </a:spcAft>
              <a:defRPr lang="en-US" sz="1200" b="1" kern="1200" dirty="0" smtClean="0">
                <a:solidFill>
                  <a:schemeClr val="tx1"/>
                </a:solidFill>
                <a:latin typeface="+mn-lt"/>
                <a:ea typeface="+mn-ea"/>
                <a:cs typeface="Arial" panose="020B0604020202020204" pitchFamily="34" charset="0"/>
              </a:defRPr>
            </a:lvl1pPr>
            <a:lvl2pPr marL="1588" indent="-1588" algn="l" rtl="0" eaLnBrk="1" fontAlgn="base" hangingPunct="1">
              <a:spcBef>
                <a:spcPts val="400"/>
              </a:spcBef>
              <a:spcAft>
                <a:spcPct val="0"/>
              </a:spcAft>
              <a:defRPr lang="en-US" sz="1100" b="0" kern="1200" dirty="0" smtClean="0">
                <a:solidFill>
                  <a:schemeClr val="tx1"/>
                </a:solidFill>
                <a:latin typeface="+mn-lt"/>
                <a:ea typeface="+mn-ea"/>
                <a:cs typeface="Arial" panose="020B0604020202020204" pitchFamily="34" charset="0"/>
              </a:defRPr>
            </a:lvl2pPr>
            <a:lvl3pPr marL="190499" indent="-187324" algn="l" rtl="0" eaLnBrk="1" fontAlgn="base" hangingPunct="1">
              <a:spcBef>
                <a:spcPts val="400"/>
              </a:spcBef>
              <a:spcAft>
                <a:spcPct val="0"/>
              </a:spcAft>
              <a:buSzPct val="75000"/>
              <a:buFont typeface="Wingdings" pitchFamily="2" charset="2"/>
              <a:buChar char=""/>
              <a:defRPr lang="en-US" sz="1100" b="0" kern="1200" dirty="0" smtClean="0">
                <a:solidFill>
                  <a:schemeClr val="tx1"/>
                </a:solidFill>
                <a:latin typeface="+mn-lt"/>
                <a:ea typeface="+mn-ea"/>
                <a:cs typeface="Arial" panose="020B0604020202020204" pitchFamily="34" charset="0"/>
              </a:defRPr>
            </a:lvl3pPr>
            <a:lvl4pPr marL="380998" indent="-188912" algn="l" rtl="0" eaLnBrk="1" fontAlgn="base" hangingPunct="1">
              <a:spcBef>
                <a:spcPts val="400"/>
              </a:spcBef>
              <a:spcAft>
                <a:spcPct val="0"/>
              </a:spcAft>
              <a:buChar char="–"/>
              <a:defRPr lang="en-US" sz="1100" b="0" kern="1200" dirty="0" smtClean="0">
                <a:solidFill>
                  <a:schemeClr val="tx1"/>
                </a:solidFill>
                <a:latin typeface="+mn-lt"/>
                <a:ea typeface="+mn-ea"/>
                <a:cs typeface="Arial" panose="020B0604020202020204" pitchFamily="34" charset="0"/>
              </a:defRPr>
            </a:lvl4pPr>
            <a:lvl5pPr marL="571497" indent="-188912" algn="l" rtl="0" eaLnBrk="1" fontAlgn="base" hangingPunct="1">
              <a:spcBef>
                <a:spcPts val="400"/>
              </a:spcBef>
              <a:spcAft>
                <a:spcPct val="0"/>
              </a:spcAft>
              <a:buChar char="–"/>
              <a:defRPr lang="en-US" sz="1100" b="0" kern="1200" baseline="0" dirty="0" smtClean="0">
                <a:solidFill>
                  <a:schemeClr val="tx1"/>
                </a:solidFill>
                <a:latin typeface="+mn-lt"/>
                <a:ea typeface="+mn-ea"/>
                <a:cs typeface="Arial" panose="020B0604020202020204" pitchFamily="34" charset="0"/>
              </a:defRPr>
            </a:lvl5pPr>
            <a:lvl6pPr marL="571497" indent="-188912" algn="l" rtl="0" eaLnBrk="1" fontAlgn="base" hangingPunct="1">
              <a:spcBef>
                <a:spcPts val="400"/>
              </a:spcBef>
              <a:spcAft>
                <a:spcPct val="0"/>
              </a:spcAft>
              <a:buChar char="–"/>
              <a:defRPr sz="1100" baseline="0">
                <a:solidFill>
                  <a:schemeClr val="tx1"/>
                </a:solidFill>
                <a:latin typeface="+mn-lt"/>
                <a:ea typeface="ＭＳ Ｐゴシック" pitchFamily="-112" charset="-128"/>
              </a:defRPr>
            </a:lvl6pPr>
            <a:lvl7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7pPr>
            <a:lvl8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8pPr>
            <a:lvl9pPr marL="571497" indent="-188912" algn="l" rtl="0" eaLnBrk="1" fontAlgn="base" hangingPunct="1">
              <a:spcBef>
                <a:spcPts val="400"/>
              </a:spcBef>
              <a:spcAft>
                <a:spcPct val="0"/>
              </a:spcAft>
              <a:buChar char="–"/>
              <a:defRPr sz="1100">
                <a:solidFill>
                  <a:schemeClr val="tx1"/>
                </a:solidFill>
                <a:latin typeface="+mn-lt"/>
                <a:ea typeface="ＭＳ Ｐゴシック" pitchFamily="-112" charset="-128"/>
              </a:defRPr>
            </a:lvl9pPr>
          </a:lstStyle>
          <a:p>
            <a:r>
              <a:rPr lang="fr-FR" b="0" dirty="0">
                <a:cs typeface="Calibri" panose="020F0502020204030204" pitchFamily="34" charset="0"/>
              </a:rPr>
              <a:t>dont 1 MD, 2 </a:t>
            </a:r>
            <a:r>
              <a:rPr lang="fr-FR" b="0" dirty="0" err="1">
                <a:cs typeface="Calibri" panose="020F0502020204030204" pitchFamily="34" charset="0"/>
              </a:rPr>
              <a:t>Pharm</a:t>
            </a:r>
            <a:r>
              <a:rPr lang="fr-FR" b="0" dirty="0">
                <a:cs typeface="Calibri" panose="020F0502020204030204" pitchFamily="34" charset="0"/>
              </a:rPr>
              <a:t> D, 1 DVM &amp; 5 PhD</a:t>
            </a:r>
            <a:r>
              <a:rPr lang="fr-FR" b="0" dirty="0"/>
              <a:t> </a:t>
            </a:r>
          </a:p>
        </p:txBody>
      </p:sp>
      <p:sp>
        <p:nvSpPr>
          <p:cNvPr id="101" name="Rectangle : coins arrondis 100">
            <a:extLst>
              <a:ext uri="{FF2B5EF4-FFF2-40B4-BE49-F238E27FC236}">
                <a16:creationId xmlns:a16="http://schemas.microsoft.com/office/drawing/2014/main" id="{64EB7E47-93BB-4FC6-A281-E39D2A96F9B4}"/>
              </a:ext>
            </a:extLst>
          </p:cNvPr>
          <p:cNvSpPr/>
          <p:nvPr/>
        </p:nvSpPr>
        <p:spPr bwMode="auto">
          <a:xfrm>
            <a:off x="880937" y="5551286"/>
            <a:ext cx="1994154" cy="720000"/>
          </a:xfrm>
          <a:prstGeom prst="roundRect">
            <a:avLst>
              <a:gd name="adj" fmla="val 7314"/>
            </a:avLst>
          </a:prstGeom>
          <a:solidFill>
            <a:srgbClr val="6D2371"/>
          </a:solidFill>
          <a:ln w="6350" cap="flat" cmpd="sng" algn="ctr">
            <a:noFill/>
            <a:prstDash val="solid"/>
            <a:round/>
            <a:headEnd type="none" w="med" len="med"/>
            <a:tailEnd type="none" w="sm" len="sm"/>
          </a:ln>
          <a:effectLst/>
        </p:spPr>
        <p:txBody>
          <a:bodyPr vert="horz" wrap="square" lIns="36000" tIns="36000" rIns="36000" bIns="36000" numCol="1" rtlCol="0" anchor="ctr" anchorCtr="0" compatLnSpc="1">
            <a:prstTxWarp prst="textNoShape">
              <a:avLst/>
            </a:prstTxWarp>
            <a:no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fr-FR" sz="2000" b="1" i="0" u="none" strike="noStrike" kern="0" cap="none" spc="0" normalizeH="0" baseline="0" dirty="0">
                <a:ln>
                  <a:noFill/>
                </a:ln>
                <a:solidFill>
                  <a:srgbClr val="FFFFFF"/>
                </a:solidFill>
                <a:effectLst/>
                <a:uLnTx/>
                <a:uFillTx/>
                <a:cs typeface="Arial" charset="0"/>
              </a:rPr>
              <a:t>25 </a:t>
            </a:r>
            <a:r>
              <a:rPr kumimoji="0" lang="fr-FR" sz="1600" b="1" i="0" u="none" strike="noStrike" kern="0" cap="none" spc="0" normalizeH="0" baseline="0" dirty="0">
                <a:ln>
                  <a:noFill/>
                </a:ln>
                <a:solidFill>
                  <a:srgbClr val="FFFFFF"/>
                </a:solidFill>
                <a:effectLst/>
                <a:uLnTx/>
                <a:uFillTx/>
                <a:cs typeface="Arial" charset="0"/>
              </a:rPr>
              <a:t>collaborateurs expérimentés</a:t>
            </a:r>
            <a:endParaRPr kumimoji="0" lang="fr-FR" sz="1600" b="0" i="0" u="none" strike="noStrike" kern="0" cap="none" spc="0" normalizeH="0" baseline="0" dirty="0">
              <a:ln>
                <a:noFill/>
              </a:ln>
              <a:solidFill>
                <a:srgbClr val="FFFFFF"/>
              </a:solidFill>
              <a:effectLst/>
              <a:uLnTx/>
              <a:uFillTx/>
              <a:cs typeface="Arial" charset="0"/>
            </a:endParaRPr>
          </a:p>
        </p:txBody>
      </p:sp>
      <p:pic>
        <p:nvPicPr>
          <p:cNvPr id="36" name="Image 35">
            <a:extLst>
              <a:ext uri="{FF2B5EF4-FFF2-40B4-BE49-F238E27FC236}">
                <a16:creationId xmlns:a16="http://schemas.microsoft.com/office/drawing/2014/main" id="{03022543-79CA-9649-B757-AF5B05ED74A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6843" b="27689"/>
          <a:stretch/>
        </p:blipFill>
        <p:spPr>
          <a:xfrm>
            <a:off x="10795518" y="1795207"/>
            <a:ext cx="1127219" cy="350834"/>
          </a:xfrm>
          <a:prstGeom prst="rect">
            <a:avLst/>
          </a:prstGeom>
        </p:spPr>
      </p:pic>
    </p:spTree>
    <p:extLst>
      <p:ext uri="{BB962C8B-B14F-4D97-AF65-F5344CB8AC3E}">
        <p14:creationId xmlns:p14="http://schemas.microsoft.com/office/powerpoint/2010/main" val="3240757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79DEAF2D-6FB1-4529-8BBD-ADF5BCF50109}"/>
              </a:ext>
            </a:extLst>
          </p:cNvPr>
          <p:cNvSpPr>
            <a:spLocks noGrp="1"/>
          </p:cNvSpPr>
          <p:nvPr>
            <p:ph type="body" idx="15"/>
          </p:nvPr>
        </p:nvSpPr>
        <p:spPr>
          <a:xfrm>
            <a:off x="212986" y="6068785"/>
            <a:ext cx="11697014" cy="448323"/>
          </a:xfrm>
        </p:spPr>
        <p:txBody>
          <a:bodyPr/>
          <a:lstStyle/>
          <a:p>
            <a:pPr>
              <a:lnSpc>
                <a:spcPct val="90000"/>
              </a:lnSpc>
              <a:spcBef>
                <a:spcPts val="0"/>
              </a:spcBef>
            </a:pPr>
            <a:r>
              <a:rPr lang="en-US" dirty="0"/>
              <a:t>Sources : (1) </a:t>
            </a:r>
            <a:r>
              <a:rPr lang="en-US" dirty="0" err="1"/>
              <a:t>Opatowski</a:t>
            </a:r>
            <a:r>
              <a:rPr lang="en-US" dirty="0"/>
              <a:t> M - </a:t>
            </a:r>
            <a:r>
              <a:rPr lang="en-US" dirty="0" err="1"/>
              <a:t>Hospitalisations</a:t>
            </a:r>
            <a:r>
              <a:rPr lang="en-US" dirty="0"/>
              <a:t> with infections related to antimicrobial-resistant bacteria from the French nationwide hospital discharge database, 2016 ; (2) </a:t>
            </a:r>
            <a:r>
              <a:rPr lang="en-US" dirty="0" err="1"/>
              <a:t>Hôpital</a:t>
            </a:r>
            <a:r>
              <a:rPr lang="en-US" dirty="0"/>
              <a:t> et </a:t>
            </a:r>
            <a:r>
              <a:rPr lang="en-US" dirty="0" err="1"/>
              <a:t>ville</a:t>
            </a:r>
            <a:r>
              <a:rPr lang="en-US" dirty="0"/>
              <a:t> - CDC (Centers for disease Control and Prevention) – Antibiotic Resistance Threats in the US ; </a:t>
            </a:r>
          </a:p>
          <a:p>
            <a:pPr>
              <a:lnSpc>
                <a:spcPct val="90000"/>
              </a:lnSpc>
              <a:spcBef>
                <a:spcPts val="0"/>
              </a:spcBef>
            </a:pPr>
            <a:r>
              <a:rPr lang="en-US" dirty="0"/>
              <a:t>(3) https://www.ecdc.europa.eu/sites/default/files/documents/surveillance-antimicrobial-resistance-Europe-2019.pdf</a:t>
            </a:r>
          </a:p>
        </p:txBody>
      </p:sp>
      <p:sp>
        <p:nvSpPr>
          <p:cNvPr id="2" name="Titre 1">
            <a:extLst>
              <a:ext uri="{FF2B5EF4-FFF2-40B4-BE49-F238E27FC236}">
                <a16:creationId xmlns:a16="http://schemas.microsoft.com/office/drawing/2014/main" id="{DD7DB2B1-88ED-4AA9-A0EB-3A7AEA04A88E}"/>
              </a:ext>
            </a:extLst>
          </p:cNvPr>
          <p:cNvSpPr>
            <a:spLocks noGrp="1"/>
          </p:cNvSpPr>
          <p:nvPr>
            <p:ph type="title"/>
          </p:nvPr>
        </p:nvSpPr>
        <p:spPr/>
        <p:txBody>
          <a:bodyPr/>
          <a:lstStyle/>
          <a:p>
            <a:r>
              <a:rPr lang="fr-FR" dirty="0"/>
              <a:t>3 bactéries ciblées par </a:t>
            </a:r>
            <a:r>
              <a:rPr lang="fr-FR" dirty="0" err="1">
                <a:solidFill>
                  <a:schemeClr val="tx2"/>
                </a:solidFill>
              </a:rPr>
              <a:t>Phereceydes</a:t>
            </a:r>
            <a:r>
              <a:rPr lang="fr-FR" dirty="0">
                <a:solidFill>
                  <a:schemeClr val="tx2"/>
                </a:solidFill>
              </a:rPr>
              <a:t> représentant 2/3 des infections </a:t>
            </a:r>
            <a:r>
              <a:rPr lang="fr-FR" dirty="0"/>
              <a:t>nosocomiales résistantes</a:t>
            </a:r>
            <a:endParaRPr lang="en-GB" dirty="0"/>
          </a:p>
        </p:txBody>
      </p:sp>
      <p:sp>
        <p:nvSpPr>
          <p:cNvPr id="4" name="Espace réservé du texte 3">
            <a:extLst>
              <a:ext uri="{FF2B5EF4-FFF2-40B4-BE49-F238E27FC236}">
                <a16:creationId xmlns:a16="http://schemas.microsoft.com/office/drawing/2014/main" id="{E8DC5B89-C9B7-475C-B211-2CCF1ABE93A7}"/>
              </a:ext>
            </a:extLst>
          </p:cNvPr>
          <p:cNvSpPr>
            <a:spLocks noGrp="1"/>
          </p:cNvSpPr>
          <p:nvPr>
            <p:ph type="body" sz="quarter" idx="16"/>
          </p:nvPr>
        </p:nvSpPr>
        <p:spPr/>
        <p:txBody>
          <a:bodyPr/>
          <a:lstStyle/>
          <a:p>
            <a:r>
              <a:rPr lang="fr-FR" dirty="0"/>
              <a:t>Un coût de 5 Mds $ pour les systèmes de santé en Europe et aux États-Unis</a:t>
            </a:r>
          </a:p>
        </p:txBody>
      </p:sp>
      <p:sp>
        <p:nvSpPr>
          <p:cNvPr id="6" name="Espace réservé du pied de page 5">
            <a:extLst>
              <a:ext uri="{FF2B5EF4-FFF2-40B4-BE49-F238E27FC236}">
                <a16:creationId xmlns:a16="http://schemas.microsoft.com/office/drawing/2014/main" id="{610BC3FD-17F3-4CD5-9CAD-F74DDAE09557}"/>
              </a:ext>
            </a:extLst>
          </p:cNvPr>
          <p:cNvSpPr>
            <a:spLocks noGrp="1"/>
          </p:cNvSpPr>
          <p:nvPr>
            <p:ph type="ftr" sz="quarter" idx="11"/>
          </p:nvPr>
        </p:nvSpPr>
        <p:spPr>
          <a:xfrm>
            <a:off x="212986" y="6564073"/>
            <a:ext cx="3879620" cy="261268"/>
          </a:xfrm>
        </p:spPr>
        <p:txBody>
          <a:bodyPr/>
          <a:lstStyle/>
          <a:p>
            <a:pPr marL="12700">
              <a:lnSpc>
                <a:spcPct val="100000"/>
              </a:lnSpc>
              <a:spcBef>
                <a:spcPts val="130"/>
              </a:spcBef>
            </a:pPr>
            <a:r>
              <a:rPr lang="fr-FR" sz="900" spc="-5" dirty="0" err="1">
                <a:solidFill>
                  <a:srgbClr val="7E7E7E"/>
                </a:solidFill>
                <a:latin typeface="Arial" panose="020B0604020202020204" pitchFamily="34" charset="0"/>
                <a:cs typeface="Arial" panose="020B0604020202020204" pitchFamily="34" charset="0"/>
              </a:rPr>
              <a:t>Adebiotech</a:t>
            </a:r>
            <a:r>
              <a:rPr lang="fr-FR" sz="900" spc="-5" dirty="0">
                <a:solidFill>
                  <a:srgbClr val="7E7E7E"/>
                </a:solidFill>
                <a:latin typeface="Arial" panose="020B0604020202020204" pitchFamily="34" charset="0"/>
                <a:cs typeface="Arial" panose="020B0604020202020204" pitchFamily="34" charset="0"/>
              </a:rPr>
              <a:t>:  Approches innovantes en santé humaine, animale et environnementale dans la lutte contre l’antibiorésistance-16 septembre 2021</a:t>
            </a:r>
            <a:endParaRPr lang="fr-FR" sz="900" dirty="0">
              <a:latin typeface="Arial" panose="020B0604020202020204" pitchFamily="34" charset="0"/>
              <a:cs typeface="Arial" panose="020B0604020202020204" pitchFamily="34" charset="0"/>
            </a:endParaRPr>
          </a:p>
        </p:txBody>
      </p:sp>
      <p:sp>
        <p:nvSpPr>
          <p:cNvPr id="7" name="Espace réservé du numéro de diapositive 6">
            <a:extLst>
              <a:ext uri="{FF2B5EF4-FFF2-40B4-BE49-F238E27FC236}">
                <a16:creationId xmlns:a16="http://schemas.microsoft.com/office/drawing/2014/main" id="{DDF257A1-C1CE-4AE2-B3FD-2034F922B938}"/>
              </a:ext>
            </a:extLst>
          </p:cNvPr>
          <p:cNvSpPr>
            <a:spLocks noGrp="1"/>
          </p:cNvSpPr>
          <p:nvPr>
            <p:ph type="sldNum" sz="quarter" idx="12"/>
          </p:nvPr>
        </p:nvSpPr>
        <p:spPr/>
        <p:txBody>
          <a:bodyPr/>
          <a:lstStyle/>
          <a:p>
            <a:pPr>
              <a:defRPr/>
            </a:pPr>
            <a:fld id="{D9DF8CC8-2FEE-4E40-BA58-422935C57357}" type="slidenum">
              <a:rPr lang="en-US" smtClean="0"/>
              <a:pPr>
                <a:defRPr/>
              </a:pPr>
              <a:t>9</a:t>
            </a:fld>
            <a:endParaRPr lang="en-US" dirty="0"/>
          </a:p>
        </p:txBody>
      </p:sp>
      <p:grpSp>
        <p:nvGrpSpPr>
          <p:cNvPr id="9" name="Groupe 8">
            <a:extLst>
              <a:ext uri="{FF2B5EF4-FFF2-40B4-BE49-F238E27FC236}">
                <a16:creationId xmlns:a16="http://schemas.microsoft.com/office/drawing/2014/main" id="{A7B3F0B6-FB25-44FD-B583-3F8632E0A467}"/>
              </a:ext>
            </a:extLst>
          </p:cNvPr>
          <p:cNvGrpSpPr/>
          <p:nvPr/>
        </p:nvGrpSpPr>
        <p:grpSpPr>
          <a:xfrm>
            <a:off x="292589" y="1330895"/>
            <a:ext cx="5256000" cy="477571"/>
            <a:chOff x="292589" y="1864152"/>
            <a:chExt cx="3672000" cy="477571"/>
          </a:xfrm>
        </p:grpSpPr>
        <p:sp>
          <p:nvSpPr>
            <p:cNvPr id="10" name="TextBox 27">
              <a:extLst>
                <a:ext uri="{FF2B5EF4-FFF2-40B4-BE49-F238E27FC236}">
                  <a16:creationId xmlns:a16="http://schemas.microsoft.com/office/drawing/2014/main" id="{CF683859-EBFB-416B-8E7A-C1B14560727D}"/>
                </a:ext>
              </a:extLst>
            </p:cNvPr>
            <p:cNvSpPr txBox="1"/>
            <p:nvPr/>
          </p:nvSpPr>
          <p:spPr>
            <a:xfrm>
              <a:off x="309970" y="1864152"/>
              <a:ext cx="3654619" cy="468000"/>
            </a:xfrm>
            <a:prstGeom prst="rect">
              <a:avLst/>
            </a:prstGeom>
            <a:noFill/>
          </p:spPr>
          <p:txBody>
            <a:bodyPr wrap="square" lIns="72000" rtlCol="0" anchor="b" anchorCtr="0">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FR" sz="1400" b="1" i="0" u="none" strike="noStrike" kern="0" cap="none" spc="0" normalizeH="0" baseline="0" noProof="0" dirty="0">
                  <a:ln>
                    <a:noFill/>
                  </a:ln>
                  <a:solidFill>
                    <a:srgbClr val="6D2371"/>
                  </a:solidFill>
                  <a:effectLst/>
                  <a:uLnTx/>
                  <a:uFillTx/>
                  <a:cs typeface="Arial" pitchFamily="34" charset="0"/>
                </a:rPr>
                <a:t>Répartition des infections</a:t>
              </a:r>
              <a:br>
                <a:rPr kumimoji="0" lang="fr-FR" sz="1400" b="1" i="0" u="none" strike="noStrike" kern="0" cap="none" spc="0" normalizeH="0" baseline="0" noProof="0" dirty="0">
                  <a:ln>
                    <a:noFill/>
                  </a:ln>
                  <a:solidFill>
                    <a:srgbClr val="6D2371"/>
                  </a:solidFill>
                  <a:effectLst/>
                  <a:uLnTx/>
                  <a:uFillTx/>
                  <a:cs typeface="Arial" pitchFamily="34" charset="0"/>
                </a:rPr>
              </a:br>
              <a:r>
                <a:rPr kumimoji="0" lang="fr-FR" sz="1400" b="1" i="0" u="none" strike="noStrike" kern="0" cap="none" spc="0" normalizeH="0" baseline="0" noProof="0" dirty="0">
                  <a:ln>
                    <a:noFill/>
                  </a:ln>
                  <a:solidFill>
                    <a:srgbClr val="6D2371"/>
                  </a:solidFill>
                  <a:effectLst/>
                  <a:uLnTx/>
                  <a:uFillTx/>
                  <a:cs typeface="Arial" pitchFamily="34" charset="0"/>
                </a:rPr>
                <a:t>résistantes par type de bactérie</a:t>
              </a:r>
            </a:p>
          </p:txBody>
        </p:sp>
        <p:cxnSp>
          <p:nvCxnSpPr>
            <p:cNvPr id="11" name="Straight Connector 17">
              <a:extLst>
                <a:ext uri="{FF2B5EF4-FFF2-40B4-BE49-F238E27FC236}">
                  <a16:creationId xmlns:a16="http://schemas.microsoft.com/office/drawing/2014/main" id="{94A438DF-644E-4DC5-BCE5-29C32813666C}"/>
                </a:ext>
              </a:extLst>
            </p:cNvPr>
            <p:cNvCxnSpPr>
              <a:cxnSpLocks/>
            </p:cNvCxnSpPr>
            <p:nvPr/>
          </p:nvCxnSpPr>
          <p:spPr bwMode="auto">
            <a:xfrm>
              <a:off x="292589" y="2341723"/>
              <a:ext cx="3672000" cy="0"/>
            </a:xfrm>
            <a:prstGeom prst="line">
              <a:avLst/>
            </a:prstGeom>
            <a:solidFill>
              <a:srgbClr val="3B3838"/>
            </a:solidFill>
            <a:ln w="19050" cap="flat" cmpd="sng" algn="ctr">
              <a:solidFill>
                <a:srgbClr val="6D2371"/>
              </a:solidFill>
              <a:prstDash val="solid"/>
            </a:ln>
            <a:effectLst/>
          </p:spPr>
        </p:cxnSp>
      </p:grpSp>
      <p:grpSp>
        <p:nvGrpSpPr>
          <p:cNvPr id="12" name="Groupe 11">
            <a:extLst>
              <a:ext uri="{FF2B5EF4-FFF2-40B4-BE49-F238E27FC236}">
                <a16:creationId xmlns:a16="http://schemas.microsoft.com/office/drawing/2014/main" id="{89AF9241-E2EB-4C7E-BEE8-BE87BBFEDEEF}"/>
              </a:ext>
            </a:extLst>
          </p:cNvPr>
          <p:cNvGrpSpPr/>
          <p:nvPr/>
        </p:nvGrpSpPr>
        <p:grpSpPr>
          <a:xfrm>
            <a:off x="6653435" y="1330895"/>
            <a:ext cx="5256000" cy="477571"/>
            <a:chOff x="292589" y="1864152"/>
            <a:chExt cx="3672000" cy="477571"/>
          </a:xfrm>
        </p:grpSpPr>
        <p:sp>
          <p:nvSpPr>
            <p:cNvPr id="13" name="TextBox 27">
              <a:extLst>
                <a:ext uri="{FF2B5EF4-FFF2-40B4-BE49-F238E27FC236}">
                  <a16:creationId xmlns:a16="http://schemas.microsoft.com/office/drawing/2014/main" id="{FB51E3DE-73C7-4704-8622-60A65B4B7B8C}"/>
                </a:ext>
              </a:extLst>
            </p:cNvPr>
            <p:cNvSpPr txBox="1"/>
            <p:nvPr/>
          </p:nvSpPr>
          <p:spPr>
            <a:xfrm>
              <a:off x="309970" y="1864152"/>
              <a:ext cx="3654619" cy="468000"/>
            </a:xfrm>
            <a:prstGeom prst="rect">
              <a:avLst/>
            </a:prstGeom>
            <a:noFill/>
          </p:spPr>
          <p:txBody>
            <a:bodyPr wrap="square" lIns="72000" rtlCol="0" anchor="b" anchorCtr="0">
              <a:noAutofit/>
            </a:bodyPr>
            <a:lstStyle/>
            <a:p>
              <a:pPr algn="ctr" fontAlgn="base">
                <a:spcBef>
                  <a:spcPct val="0"/>
                </a:spcBef>
                <a:spcAft>
                  <a:spcPct val="0"/>
                </a:spcAft>
                <a:defRPr/>
              </a:pPr>
              <a:r>
                <a:rPr lang="en-GB" sz="1400" b="1" kern="0" dirty="0">
                  <a:solidFill>
                    <a:srgbClr val="6D2371"/>
                  </a:solidFill>
                  <a:cs typeface="Arial" pitchFamily="34" charset="0"/>
                </a:rPr>
                <a:t>Ma</a:t>
              </a:r>
              <a:r>
                <a:rPr lang="fr-FR" sz="1400" b="1" kern="0" dirty="0" err="1">
                  <a:solidFill>
                    <a:srgbClr val="6D2371"/>
                  </a:solidFill>
                  <a:cs typeface="Arial" pitchFamily="34" charset="0"/>
                </a:rPr>
                <a:t>rché</a:t>
              </a:r>
              <a:r>
                <a:rPr lang="fr-FR" sz="1400" b="1" kern="0" dirty="0">
                  <a:solidFill>
                    <a:srgbClr val="6D2371"/>
                  </a:solidFill>
                  <a:cs typeface="Arial" pitchFamily="34" charset="0"/>
                </a:rPr>
                <a:t> adressable correspondant aux infections résistantes causées par ces 3 bactéries</a:t>
              </a:r>
              <a:endParaRPr kumimoji="0" lang="fr-FR" sz="1400" b="1" i="0" u="none" strike="noStrike" kern="0" cap="none" spc="0" normalizeH="0" baseline="0" noProof="0" dirty="0">
                <a:ln>
                  <a:noFill/>
                </a:ln>
                <a:solidFill>
                  <a:srgbClr val="6D2371"/>
                </a:solidFill>
                <a:effectLst/>
                <a:uLnTx/>
                <a:uFillTx/>
                <a:cs typeface="Arial" pitchFamily="34" charset="0"/>
              </a:endParaRPr>
            </a:p>
          </p:txBody>
        </p:sp>
        <p:cxnSp>
          <p:nvCxnSpPr>
            <p:cNvPr id="14" name="Straight Connector 17">
              <a:extLst>
                <a:ext uri="{FF2B5EF4-FFF2-40B4-BE49-F238E27FC236}">
                  <a16:creationId xmlns:a16="http://schemas.microsoft.com/office/drawing/2014/main" id="{017BDD8E-AB39-42A4-869C-FE91C47AE23E}"/>
                </a:ext>
              </a:extLst>
            </p:cNvPr>
            <p:cNvCxnSpPr>
              <a:cxnSpLocks/>
            </p:cNvCxnSpPr>
            <p:nvPr/>
          </p:nvCxnSpPr>
          <p:spPr bwMode="auto">
            <a:xfrm>
              <a:off x="292589" y="2341723"/>
              <a:ext cx="3672000" cy="0"/>
            </a:xfrm>
            <a:prstGeom prst="line">
              <a:avLst/>
            </a:prstGeom>
            <a:solidFill>
              <a:srgbClr val="3B3838"/>
            </a:solidFill>
            <a:ln w="19050" cap="flat" cmpd="sng" algn="ctr">
              <a:solidFill>
                <a:srgbClr val="6D2371"/>
              </a:solidFill>
              <a:prstDash val="solid"/>
            </a:ln>
            <a:effectLst/>
          </p:spPr>
        </p:cxnSp>
      </p:grpSp>
      <p:sp>
        <p:nvSpPr>
          <p:cNvPr id="16" name="Rectangle: Rounded Corners 20">
            <a:extLst>
              <a:ext uri="{FF2B5EF4-FFF2-40B4-BE49-F238E27FC236}">
                <a16:creationId xmlns:a16="http://schemas.microsoft.com/office/drawing/2014/main" id="{1785C6F1-78B8-40D7-9961-37D6B7DF05D2}"/>
              </a:ext>
            </a:extLst>
          </p:cNvPr>
          <p:cNvSpPr/>
          <p:nvPr/>
        </p:nvSpPr>
        <p:spPr bwMode="auto">
          <a:xfrm>
            <a:off x="317468" y="1954184"/>
            <a:ext cx="5255998" cy="417620"/>
          </a:xfrm>
          <a:prstGeom prst="rect">
            <a:avLst/>
          </a:prstGeom>
          <a:noFill/>
          <a:ln w="6350" cap="flat" cmpd="sng" algn="ctr">
            <a:noFill/>
            <a:prstDash val="solid"/>
            <a:round/>
            <a:headEnd type="none" w="med" len="med"/>
            <a:tailEnd type="none" w="sm" len="sm"/>
          </a:ln>
          <a:effectLst/>
        </p:spPr>
        <p:txBody>
          <a:bodyPr vert="horz" wrap="square" lIns="0" tIns="0" rIns="0" bIns="0" numCol="1" rtlCol="0" anchor="ctr" anchorCtr="0" compatLnSpc="1">
            <a:prstTxWarp prst="textNoShape">
              <a:avLst/>
            </a:prstTxWarp>
            <a:noAutofit/>
          </a:bodyPr>
          <a:lstStyle/>
          <a:p>
            <a:pPr algn="ctr" eaLnBrk="0" fontAlgn="base" hangingPunct="0">
              <a:spcBef>
                <a:spcPct val="50000"/>
              </a:spcBef>
              <a:spcAft>
                <a:spcPct val="0"/>
              </a:spcAft>
            </a:pPr>
            <a:r>
              <a:rPr lang="fr-FR" sz="1200" b="1" dirty="0">
                <a:solidFill>
                  <a:schemeClr val="accent5"/>
                </a:solidFill>
              </a:rPr>
              <a:t>68%</a:t>
            </a:r>
            <a:r>
              <a:rPr lang="fr-FR" sz="1200" b="1" dirty="0">
                <a:solidFill>
                  <a:schemeClr val="accent5"/>
                </a:solidFill>
                <a:cs typeface="Arial" charset="0"/>
              </a:rPr>
              <a:t> </a:t>
            </a:r>
            <a:r>
              <a:rPr lang="fr-FR" sz="1200" b="1" dirty="0">
                <a:solidFill>
                  <a:srgbClr val="0F0E57"/>
                </a:solidFill>
                <a:cs typeface="Arial" charset="0"/>
              </a:rPr>
              <a:t>des infections résistantes </a:t>
            </a:r>
            <a:br>
              <a:rPr lang="fr-FR" sz="1200" b="1" dirty="0">
                <a:solidFill>
                  <a:srgbClr val="0F0E57"/>
                </a:solidFill>
                <a:cs typeface="Arial" charset="0"/>
              </a:rPr>
            </a:br>
            <a:r>
              <a:rPr lang="fr-FR" sz="1200" b="1" dirty="0">
                <a:solidFill>
                  <a:srgbClr val="0F0E57"/>
                </a:solidFill>
                <a:cs typeface="Arial" charset="0"/>
              </a:rPr>
              <a:t>sont causées par 3 les cibles Pherecydes</a:t>
            </a:r>
            <a:r>
              <a:rPr lang="fr-FR" sz="1200" b="1" baseline="30000" dirty="0">
                <a:solidFill>
                  <a:srgbClr val="0F0E57"/>
                </a:solidFill>
                <a:cs typeface="Arial" charset="0"/>
              </a:rPr>
              <a:t>1</a:t>
            </a:r>
          </a:p>
        </p:txBody>
      </p:sp>
      <p:graphicFrame>
        <p:nvGraphicFramePr>
          <p:cNvPr id="17" name="Graphique 16">
            <a:extLst>
              <a:ext uri="{FF2B5EF4-FFF2-40B4-BE49-F238E27FC236}">
                <a16:creationId xmlns:a16="http://schemas.microsoft.com/office/drawing/2014/main" id="{6851256C-4CEB-42DC-80DC-D3F7932DF3BD}"/>
              </a:ext>
            </a:extLst>
          </p:cNvPr>
          <p:cNvGraphicFramePr>
            <a:graphicFrameLocks noChangeAspect="1"/>
          </p:cNvGraphicFramePr>
          <p:nvPr>
            <p:extLst>
              <p:ext uri="{D42A27DB-BD31-4B8C-83A1-F6EECF244321}">
                <p14:modId xmlns:p14="http://schemas.microsoft.com/office/powerpoint/2010/main" val="3378684660"/>
              </p:ext>
            </p:extLst>
          </p:nvPr>
        </p:nvGraphicFramePr>
        <p:xfrm>
          <a:off x="73340" y="2342258"/>
          <a:ext cx="4597398" cy="2867356"/>
        </p:xfrm>
        <a:graphic>
          <a:graphicData uri="http://schemas.openxmlformats.org/drawingml/2006/chart">
            <c:chart xmlns:c="http://schemas.openxmlformats.org/drawingml/2006/chart" xmlns:r="http://schemas.openxmlformats.org/officeDocument/2006/relationships" r:id="rId2"/>
          </a:graphicData>
        </a:graphic>
      </p:graphicFrame>
      <p:sp>
        <p:nvSpPr>
          <p:cNvPr id="18" name="Rectangle: Rounded Corners 12">
            <a:extLst>
              <a:ext uri="{FF2B5EF4-FFF2-40B4-BE49-F238E27FC236}">
                <a16:creationId xmlns:a16="http://schemas.microsoft.com/office/drawing/2014/main" id="{18AB5224-AA89-4535-8FC1-E388C4C11452}"/>
              </a:ext>
            </a:extLst>
          </p:cNvPr>
          <p:cNvSpPr/>
          <p:nvPr/>
        </p:nvSpPr>
        <p:spPr bwMode="auto">
          <a:xfrm>
            <a:off x="2757463" y="2550809"/>
            <a:ext cx="2467754" cy="180000"/>
          </a:xfrm>
          <a:prstGeom prst="roundRect">
            <a:avLst/>
          </a:prstGeom>
          <a:noFill/>
          <a:ln w="6350" cap="flat" cmpd="sng" algn="ctr">
            <a:noFill/>
            <a:prstDash val="solid"/>
            <a:round/>
            <a:headEnd type="none" w="med" len="med"/>
            <a:tailEnd type="none" w="sm" len="sm"/>
          </a:ln>
          <a:effectLst/>
        </p:spPr>
        <p:txBody>
          <a:bodyPr vert="horz" wrap="square" lIns="33231" tIns="0" rIns="33231" bIns="0" numCol="1" rtlCol="0" anchor="ctr" anchorCtr="0" compatLnSpc="1">
            <a:prstTxWarp prst="textNoShape">
              <a:avLst/>
            </a:prstTxWarp>
            <a:noAutofit/>
          </a:bodyPr>
          <a:lstStyle/>
          <a:p>
            <a:pPr algn="r" eaLnBrk="0" fontAlgn="base" hangingPunct="0">
              <a:spcBef>
                <a:spcPct val="50000"/>
              </a:spcBef>
              <a:spcAft>
                <a:spcPct val="0"/>
              </a:spcAft>
            </a:pPr>
            <a:r>
              <a:rPr lang="en-GB" sz="1200" i="1" dirty="0">
                <a:solidFill>
                  <a:srgbClr val="6A207E"/>
                </a:solidFill>
                <a:cs typeface="Arial" charset="0"/>
              </a:rPr>
              <a:t>Staphylococcus aureus</a:t>
            </a:r>
          </a:p>
        </p:txBody>
      </p:sp>
      <p:sp>
        <p:nvSpPr>
          <p:cNvPr id="19" name="Rectangle: Rounded Corners 12">
            <a:extLst>
              <a:ext uri="{FF2B5EF4-FFF2-40B4-BE49-F238E27FC236}">
                <a16:creationId xmlns:a16="http://schemas.microsoft.com/office/drawing/2014/main" id="{17B36B29-5EB2-4DEB-9256-303413B82A10}"/>
              </a:ext>
            </a:extLst>
          </p:cNvPr>
          <p:cNvSpPr/>
          <p:nvPr/>
        </p:nvSpPr>
        <p:spPr bwMode="auto">
          <a:xfrm>
            <a:off x="2757463" y="3542947"/>
            <a:ext cx="2467754" cy="180000"/>
          </a:xfrm>
          <a:prstGeom prst="roundRect">
            <a:avLst/>
          </a:prstGeom>
          <a:noFill/>
          <a:ln w="6350" cap="flat" cmpd="sng" algn="ctr">
            <a:noFill/>
            <a:prstDash val="solid"/>
            <a:round/>
            <a:headEnd type="none" w="med" len="med"/>
            <a:tailEnd type="none" w="sm" len="sm"/>
          </a:ln>
          <a:effectLst/>
        </p:spPr>
        <p:txBody>
          <a:bodyPr vert="horz" wrap="square" lIns="33231" tIns="0" rIns="33231" bIns="0" numCol="1" rtlCol="0" anchor="ctr" anchorCtr="0" compatLnSpc="1">
            <a:prstTxWarp prst="textNoShape">
              <a:avLst/>
            </a:prstTxWarp>
            <a:noAutofit/>
          </a:bodyPr>
          <a:lstStyle/>
          <a:p>
            <a:pPr algn="r" eaLnBrk="0" fontAlgn="base" hangingPunct="0">
              <a:spcBef>
                <a:spcPct val="50000"/>
              </a:spcBef>
              <a:spcAft>
                <a:spcPct val="0"/>
              </a:spcAft>
            </a:pPr>
            <a:r>
              <a:rPr lang="en-GB" sz="1200" i="1" dirty="0">
                <a:solidFill>
                  <a:srgbClr val="1A426F"/>
                </a:solidFill>
                <a:cs typeface="Arial" charset="0"/>
              </a:rPr>
              <a:t>Escherichia coli</a:t>
            </a:r>
          </a:p>
        </p:txBody>
      </p:sp>
      <p:sp>
        <p:nvSpPr>
          <p:cNvPr id="20" name="Rectangle: Rounded Corners 12">
            <a:extLst>
              <a:ext uri="{FF2B5EF4-FFF2-40B4-BE49-F238E27FC236}">
                <a16:creationId xmlns:a16="http://schemas.microsoft.com/office/drawing/2014/main" id="{CFAAE4B8-0F54-4CC3-ABD2-0DB4E392E747}"/>
              </a:ext>
            </a:extLst>
          </p:cNvPr>
          <p:cNvSpPr/>
          <p:nvPr/>
        </p:nvSpPr>
        <p:spPr bwMode="auto">
          <a:xfrm>
            <a:off x="2757463" y="4497369"/>
            <a:ext cx="2467754" cy="180000"/>
          </a:xfrm>
          <a:prstGeom prst="roundRect">
            <a:avLst/>
          </a:prstGeom>
          <a:noFill/>
          <a:ln w="6350" cap="flat" cmpd="sng" algn="ctr">
            <a:noFill/>
            <a:prstDash val="solid"/>
            <a:round/>
            <a:headEnd type="none" w="med" len="med"/>
            <a:tailEnd type="none" w="sm" len="sm"/>
          </a:ln>
          <a:effectLst/>
        </p:spPr>
        <p:txBody>
          <a:bodyPr vert="horz" wrap="square" lIns="33231" tIns="0" rIns="33231" bIns="0" numCol="1" rtlCol="0" anchor="ctr" anchorCtr="0" compatLnSpc="1">
            <a:prstTxWarp prst="textNoShape">
              <a:avLst/>
            </a:prstTxWarp>
            <a:noAutofit/>
          </a:bodyPr>
          <a:lstStyle/>
          <a:p>
            <a:pPr algn="r" eaLnBrk="0" fontAlgn="base" hangingPunct="0">
              <a:spcBef>
                <a:spcPct val="50000"/>
              </a:spcBef>
              <a:spcAft>
                <a:spcPct val="0"/>
              </a:spcAft>
            </a:pPr>
            <a:r>
              <a:rPr lang="en-GB" sz="1200" i="1" dirty="0">
                <a:solidFill>
                  <a:srgbClr val="1CADE5"/>
                </a:solidFill>
                <a:cs typeface="Arial" charset="0"/>
              </a:rPr>
              <a:t>Pseudomonas aeruginosa</a:t>
            </a:r>
          </a:p>
        </p:txBody>
      </p:sp>
      <p:cxnSp>
        <p:nvCxnSpPr>
          <p:cNvPr id="21" name="Connecteur droit 20">
            <a:extLst>
              <a:ext uri="{FF2B5EF4-FFF2-40B4-BE49-F238E27FC236}">
                <a16:creationId xmlns:a16="http://schemas.microsoft.com/office/drawing/2014/main" id="{4439B2D8-F2B4-42D6-A2C1-963227FF93CF}"/>
              </a:ext>
            </a:extLst>
          </p:cNvPr>
          <p:cNvCxnSpPr>
            <a:cxnSpLocks/>
          </p:cNvCxnSpPr>
          <p:nvPr/>
        </p:nvCxnSpPr>
        <p:spPr bwMode="auto">
          <a:xfrm>
            <a:off x="2372039" y="2802197"/>
            <a:ext cx="2812557" cy="0"/>
          </a:xfrm>
          <a:prstGeom prst="line">
            <a:avLst/>
          </a:prstGeom>
          <a:solidFill>
            <a:schemeClr val="accent1"/>
          </a:solidFill>
          <a:ln w="6350" cap="flat" cmpd="sng" algn="ctr">
            <a:solidFill>
              <a:srgbClr val="6A207E"/>
            </a:solidFill>
            <a:prstDash val="solid"/>
            <a:round/>
            <a:headEnd type="none" w="med" len="med"/>
            <a:tailEnd type="none" w="sm" len="sm"/>
          </a:ln>
          <a:effectLst/>
        </p:spPr>
      </p:cxnSp>
      <p:cxnSp>
        <p:nvCxnSpPr>
          <p:cNvPr id="22" name="Connecteur droit 21">
            <a:extLst>
              <a:ext uri="{FF2B5EF4-FFF2-40B4-BE49-F238E27FC236}">
                <a16:creationId xmlns:a16="http://schemas.microsoft.com/office/drawing/2014/main" id="{EEBFEA49-1587-43BF-9F9C-C7D021930A12}"/>
              </a:ext>
            </a:extLst>
          </p:cNvPr>
          <p:cNvCxnSpPr>
            <a:cxnSpLocks/>
          </p:cNvCxnSpPr>
          <p:nvPr/>
        </p:nvCxnSpPr>
        <p:spPr bwMode="auto">
          <a:xfrm>
            <a:off x="3400425" y="3771120"/>
            <a:ext cx="1784171" cy="0"/>
          </a:xfrm>
          <a:prstGeom prst="line">
            <a:avLst/>
          </a:prstGeom>
          <a:solidFill>
            <a:schemeClr val="accent1"/>
          </a:solidFill>
          <a:ln w="6350" cap="flat" cmpd="sng" algn="ctr">
            <a:solidFill>
              <a:srgbClr val="1A426F"/>
            </a:solidFill>
            <a:prstDash val="solid"/>
            <a:round/>
            <a:headEnd type="none" w="med" len="med"/>
            <a:tailEnd type="none" w="sm" len="sm"/>
          </a:ln>
          <a:effectLst/>
        </p:spPr>
      </p:cxnSp>
      <p:cxnSp>
        <p:nvCxnSpPr>
          <p:cNvPr id="23" name="Connecteur droit 22">
            <a:extLst>
              <a:ext uri="{FF2B5EF4-FFF2-40B4-BE49-F238E27FC236}">
                <a16:creationId xmlns:a16="http://schemas.microsoft.com/office/drawing/2014/main" id="{A3330451-33D8-44FD-872B-674D7E686B88}"/>
              </a:ext>
            </a:extLst>
          </p:cNvPr>
          <p:cNvCxnSpPr>
            <a:cxnSpLocks/>
          </p:cNvCxnSpPr>
          <p:nvPr/>
        </p:nvCxnSpPr>
        <p:spPr bwMode="auto">
          <a:xfrm>
            <a:off x="1930191" y="4739998"/>
            <a:ext cx="3254405" cy="0"/>
          </a:xfrm>
          <a:prstGeom prst="line">
            <a:avLst/>
          </a:prstGeom>
          <a:solidFill>
            <a:schemeClr val="accent1"/>
          </a:solidFill>
          <a:ln w="6350" cap="flat" cmpd="sng" algn="ctr">
            <a:solidFill>
              <a:srgbClr val="1CADE5"/>
            </a:solidFill>
            <a:prstDash val="solid"/>
            <a:round/>
            <a:headEnd type="none" w="med" len="med"/>
            <a:tailEnd type="none" w="sm" len="sm"/>
          </a:ln>
          <a:effectLst/>
        </p:spPr>
      </p:cxnSp>
      <p:sp>
        <p:nvSpPr>
          <p:cNvPr id="24" name="Rectangle 23">
            <a:extLst>
              <a:ext uri="{FF2B5EF4-FFF2-40B4-BE49-F238E27FC236}">
                <a16:creationId xmlns:a16="http://schemas.microsoft.com/office/drawing/2014/main" id="{33D27A42-9D33-45BB-9434-598DB1C0274C}"/>
              </a:ext>
            </a:extLst>
          </p:cNvPr>
          <p:cNvSpPr/>
          <p:nvPr/>
        </p:nvSpPr>
        <p:spPr bwMode="auto">
          <a:xfrm rot="16993847">
            <a:off x="837129" y="2799759"/>
            <a:ext cx="2186124" cy="1836314"/>
          </a:xfrm>
          <a:prstGeom prst="rect">
            <a:avLst/>
          </a:prstGeom>
          <a:noFill/>
          <a:ln w="6350" cap="flat" cmpd="sng" algn="ctr">
            <a:noFill/>
            <a:prstDash val="solid"/>
            <a:round/>
            <a:headEnd type="none" w="med" len="med"/>
            <a:tailEnd type="none" w="sm" len="sm"/>
          </a:ln>
          <a:effectLst>
            <a:outerShdw blurRad="63500" sx="102000" sy="102000" algn="ctr" rotWithShape="0">
              <a:prstClr val="black">
                <a:alpha val="40000"/>
              </a:prstClr>
            </a:outerShdw>
          </a:effectLst>
        </p:spPr>
        <p:txBody>
          <a:bodyPr vert="horz" wrap="square" lIns="36000" tIns="36000" rIns="36000" bIns="36000" numCol="1" rtlCol="0" anchor="ctr" anchorCtr="0" compatLnSpc="1">
            <a:prstTxWarp prst="textArchUp">
              <a:avLst>
                <a:gd name="adj" fmla="val 9354707"/>
              </a:avLst>
            </a:prstTxWarp>
            <a:noAutofit/>
          </a:bodyPr>
          <a:lstStyle/>
          <a:p>
            <a:pPr algn="ctr" eaLnBrk="0" hangingPunct="0">
              <a:spcBef>
                <a:spcPct val="50000"/>
              </a:spcBef>
            </a:pPr>
            <a:r>
              <a:rPr lang="fr-FR" sz="1200" dirty="0">
                <a:solidFill>
                  <a:schemeClr val="tx1">
                    <a:lumMod val="75000"/>
                    <a:lumOff val="25000"/>
                  </a:schemeClr>
                </a:solidFill>
              </a:rPr>
              <a:t>Autres bactéries</a:t>
            </a:r>
            <a:endParaRPr lang="fr-FR" sz="1200" dirty="0">
              <a:solidFill>
                <a:schemeClr val="tx1">
                  <a:lumMod val="75000"/>
                  <a:lumOff val="25000"/>
                </a:schemeClr>
              </a:solidFill>
              <a:cs typeface="Arial" charset="0"/>
            </a:endParaRPr>
          </a:p>
        </p:txBody>
      </p:sp>
      <p:graphicFrame>
        <p:nvGraphicFramePr>
          <p:cNvPr id="25" name="Graphique 24">
            <a:extLst>
              <a:ext uri="{FF2B5EF4-FFF2-40B4-BE49-F238E27FC236}">
                <a16:creationId xmlns:a16="http://schemas.microsoft.com/office/drawing/2014/main" id="{B36015DB-9B6F-4924-8704-D278CC32D895}"/>
              </a:ext>
            </a:extLst>
          </p:cNvPr>
          <p:cNvGraphicFramePr/>
          <p:nvPr>
            <p:extLst>
              <p:ext uri="{D42A27DB-BD31-4B8C-83A1-F6EECF244321}">
                <p14:modId xmlns:p14="http://schemas.microsoft.com/office/powerpoint/2010/main" val="1753037343"/>
              </p:ext>
            </p:extLst>
          </p:nvPr>
        </p:nvGraphicFramePr>
        <p:xfrm>
          <a:off x="6731106" y="2500102"/>
          <a:ext cx="3049060" cy="216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Graphique 25">
            <a:extLst>
              <a:ext uri="{FF2B5EF4-FFF2-40B4-BE49-F238E27FC236}">
                <a16:creationId xmlns:a16="http://schemas.microsoft.com/office/drawing/2014/main" id="{CBF1541E-417B-46A5-8D3C-1E44BD366AB0}"/>
              </a:ext>
            </a:extLst>
          </p:cNvPr>
          <p:cNvGraphicFramePr/>
          <p:nvPr>
            <p:extLst>
              <p:ext uri="{D42A27DB-BD31-4B8C-83A1-F6EECF244321}">
                <p14:modId xmlns:p14="http://schemas.microsoft.com/office/powerpoint/2010/main" val="1630345276"/>
              </p:ext>
            </p:extLst>
          </p:nvPr>
        </p:nvGraphicFramePr>
        <p:xfrm>
          <a:off x="9318873" y="2500102"/>
          <a:ext cx="2618216" cy="2160000"/>
        </p:xfrm>
        <a:graphic>
          <a:graphicData uri="http://schemas.openxmlformats.org/drawingml/2006/chart">
            <c:chart xmlns:c="http://schemas.openxmlformats.org/drawingml/2006/chart" xmlns:r="http://schemas.openxmlformats.org/officeDocument/2006/relationships" r:id="rId4"/>
          </a:graphicData>
        </a:graphic>
      </p:graphicFrame>
      <p:sp>
        <p:nvSpPr>
          <p:cNvPr id="27" name="Rectangle: Rounded Corners 67">
            <a:extLst>
              <a:ext uri="{FF2B5EF4-FFF2-40B4-BE49-F238E27FC236}">
                <a16:creationId xmlns:a16="http://schemas.microsoft.com/office/drawing/2014/main" id="{84E2070C-5133-43CF-92CD-BA3C148D3C33}"/>
              </a:ext>
            </a:extLst>
          </p:cNvPr>
          <p:cNvSpPr/>
          <p:nvPr/>
        </p:nvSpPr>
        <p:spPr bwMode="auto">
          <a:xfrm>
            <a:off x="7237755" y="5084082"/>
            <a:ext cx="2056119" cy="336330"/>
          </a:xfrm>
          <a:prstGeom prst="roundRect">
            <a:avLst>
              <a:gd name="adj" fmla="val 16016"/>
            </a:avLst>
          </a:prstGeom>
          <a:solidFill>
            <a:schemeClr val="bg1">
              <a:lumMod val="85000"/>
            </a:schemeClr>
          </a:solidFill>
          <a:ln w="6350" cap="flat" cmpd="sng" algn="ctr">
            <a:noFill/>
            <a:prstDash val="solid"/>
            <a:round/>
            <a:headEnd type="none" w="med" len="med"/>
            <a:tailEnd type="none" w="sm" len="sm"/>
          </a:ln>
          <a:effectLst/>
        </p:spPr>
        <p:txBody>
          <a:bodyPr vert="horz" wrap="square" lIns="166154" tIns="0" rIns="33231" bIns="0" numCol="1" rtlCol="0" anchor="ctr" anchorCtr="0" compatLnSpc="1">
            <a:prstTxWarp prst="textNoShape">
              <a:avLst/>
            </a:prstTxWarp>
            <a:noAutofit/>
          </a:bodyPr>
          <a:lstStyle/>
          <a:p>
            <a:pPr algn="ctr" eaLnBrk="0" fontAlgn="base" hangingPunct="0">
              <a:spcBef>
                <a:spcPct val="50000"/>
              </a:spcBef>
              <a:spcAft>
                <a:spcPct val="0"/>
              </a:spcAft>
            </a:pPr>
            <a:r>
              <a:rPr lang="fr-FR" sz="1200" b="1">
                <a:solidFill>
                  <a:schemeClr val="tx2"/>
                </a:solidFill>
              </a:rPr>
              <a:t>Un coût de 3,7 Mds $</a:t>
            </a:r>
            <a:r>
              <a:rPr lang="fr-FR" sz="1200" b="1" baseline="30000">
                <a:solidFill>
                  <a:schemeClr val="tx2"/>
                </a:solidFill>
              </a:rPr>
              <a:t>2</a:t>
            </a:r>
          </a:p>
        </p:txBody>
      </p:sp>
      <p:sp>
        <p:nvSpPr>
          <p:cNvPr id="28" name="Rectangle: Rounded Corners 67">
            <a:extLst>
              <a:ext uri="{FF2B5EF4-FFF2-40B4-BE49-F238E27FC236}">
                <a16:creationId xmlns:a16="http://schemas.microsoft.com/office/drawing/2014/main" id="{7BF5C2F5-B405-4D6F-B8C8-AD79B5D85038}"/>
              </a:ext>
            </a:extLst>
          </p:cNvPr>
          <p:cNvSpPr/>
          <p:nvPr/>
        </p:nvSpPr>
        <p:spPr bwMode="auto">
          <a:xfrm>
            <a:off x="9711867" y="5084082"/>
            <a:ext cx="2056119" cy="336330"/>
          </a:xfrm>
          <a:prstGeom prst="roundRect">
            <a:avLst>
              <a:gd name="adj" fmla="val 7519"/>
            </a:avLst>
          </a:prstGeom>
          <a:solidFill>
            <a:schemeClr val="bg1">
              <a:lumMod val="85000"/>
            </a:schemeClr>
          </a:solidFill>
          <a:ln w="6350" cap="flat" cmpd="sng" algn="ctr">
            <a:noFill/>
            <a:prstDash val="solid"/>
            <a:round/>
            <a:headEnd type="none" w="med" len="med"/>
            <a:tailEnd type="none" w="sm" len="sm"/>
          </a:ln>
          <a:effectLst/>
        </p:spPr>
        <p:txBody>
          <a:bodyPr vert="horz" wrap="square" lIns="166154" tIns="0" rIns="33231" bIns="0" numCol="1" rtlCol="0" anchor="ctr" anchorCtr="0" compatLnSpc="1">
            <a:prstTxWarp prst="textNoShape">
              <a:avLst/>
            </a:prstTxWarp>
            <a:noAutofit/>
          </a:bodyPr>
          <a:lstStyle/>
          <a:p>
            <a:pPr algn="ctr" eaLnBrk="0" fontAlgn="base" hangingPunct="0">
              <a:spcBef>
                <a:spcPct val="50000"/>
              </a:spcBef>
              <a:spcAft>
                <a:spcPct val="0"/>
              </a:spcAft>
            </a:pPr>
            <a:r>
              <a:rPr lang="fr-FR" sz="1200" b="1" dirty="0">
                <a:solidFill>
                  <a:schemeClr val="tx2"/>
                </a:solidFill>
              </a:rPr>
              <a:t>Un coût de 1,3 Md $</a:t>
            </a:r>
            <a:r>
              <a:rPr lang="fr-FR" sz="1200" b="1" baseline="30000" dirty="0">
                <a:solidFill>
                  <a:schemeClr val="tx2"/>
                </a:solidFill>
              </a:rPr>
              <a:t>3</a:t>
            </a:r>
          </a:p>
        </p:txBody>
      </p:sp>
      <p:sp>
        <p:nvSpPr>
          <p:cNvPr id="29" name="ZoneTexte 28">
            <a:extLst>
              <a:ext uri="{FF2B5EF4-FFF2-40B4-BE49-F238E27FC236}">
                <a16:creationId xmlns:a16="http://schemas.microsoft.com/office/drawing/2014/main" id="{9DEA00DB-B66F-45A5-9262-1343E796BA08}"/>
              </a:ext>
            </a:extLst>
          </p:cNvPr>
          <p:cNvSpPr txBox="1"/>
          <p:nvPr/>
        </p:nvSpPr>
        <p:spPr>
          <a:xfrm>
            <a:off x="6998520" y="2032831"/>
            <a:ext cx="2472649" cy="276999"/>
          </a:xfrm>
          <a:prstGeom prst="rect">
            <a:avLst/>
          </a:prstGeom>
          <a:noFill/>
        </p:spPr>
        <p:txBody>
          <a:bodyPr wrap="square">
            <a:spAutoFit/>
          </a:bodyPr>
          <a:lstStyle/>
          <a:p>
            <a:pPr algn="ctr" rtl="0">
              <a:defRPr sz="1100" b="0" i="0" u="none" strike="noStrike" kern="1200" spc="0" baseline="0">
                <a:solidFill>
                  <a:srgbClr val="000000">
                    <a:lumMod val="65000"/>
                    <a:lumOff val="35000"/>
                  </a:srgbClr>
                </a:solidFill>
                <a:latin typeface="+mn-lt"/>
                <a:ea typeface="+mn-ea"/>
                <a:cs typeface="+mn-cs"/>
              </a:defRPr>
            </a:pPr>
            <a:r>
              <a:rPr lang="en-US" sz="1200" b="1" dirty="0">
                <a:solidFill>
                  <a:srgbClr val="0F0E57"/>
                </a:solidFill>
                <a:cs typeface="Arial" charset="0"/>
              </a:rPr>
              <a:t>Nb. </a:t>
            </a:r>
            <a:r>
              <a:rPr lang="en-US" sz="1200" b="1" dirty="0" err="1">
                <a:solidFill>
                  <a:srgbClr val="0F0E57"/>
                </a:solidFill>
                <a:cs typeface="Arial" charset="0"/>
              </a:rPr>
              <a:t>d’infections</a:t>
            </a:r>
            <a:r>
              <a:rPr lang="en-US" sz="1200" b="1" dirty="0">
                <a:solidFill>
                  <a:srgbClr val="0F0E57"/>
                </a:solidFill>
                <a:cs typeface="Arial" charset="0"/>
              </a:rPr>
              <a:t> </a:t>
            </a:r>
            <a:r>
              <a:rPr lang="en-US" sz="1200" b="1" dirty="0" err="1">
                <a:solidFill>
                  <a:srgbClr val="0F0E57"/>
                </a:solidFill>
                <a:cs typeface="Arial" charset="0"/>
              </a:rPr>
              <a:t>résistantes</a:t>
            </a:r>
            <a:r>
              <a:rPr lang="en-GB" sz="1200" b="1" baseline="30000" dirty="0">
                <a:solidFill>
                  <a:srgbClr val="0F0E57"/>
                </a:solidFill>
                <a:cs typeface="Arial" charset="0"/>
              </a:rPr>
              <a:t>2</a:t>
            </a:r>
            <a:endParaRPr lang="en-US" sz="1200" b="1" baseline="30000" dirty="0">
              <a:solidFill>
                <a:srgbClr val="0F0E57"/>
              </a:solidFill>
              <a:cs typeface="Arial" charset="0"/>
            </a:endParaRPr>
          </a:p>
        </p:txBody>
      </p:sp>
      <p:sp>
        <p:nvSpPr>
          <p:cNvPr id="30" name="ZoneTexte 29">
            <a:extLst>
              <a:ext uri="{FF2B5EF4-FFF2-40B4-BE49-F238E27FC236}">
                <a16:creationId xmlns:a16="http://schemas.microsoft.com/office/drawing/2014/main" id="{0DE7F306-2C15-4F1E-8AD0-BF3BCDAE6067}"/>
              </a:ext>
            </a:extLst>
          </p:cNvPr>
          <p:cNvSpPr txBox="1"/>
          <p:nvPr/>
        </p:nvSpPr>
        <p:spPr>
          <a:xfrm>
            <a:off x="9439989" y="2032831"/>
            <a:ext cx="2290901" cy="461665"/>
          </a:xfrm>
          <a:prstGeom prst="rect">
            <a:avLst/>
          </a:prstGeom>
          <a:noFill/>
        </p:spPr>
        <p:txBody>
          <a:bodyPr wrap="square">
            <a:spAutoFit/>
          </a:bodyPr>
          <a:lstStyle/>
          <a:p>
            <a:pPr algn="ctr" rtl="0">
              <a:defRPr sz="1100" b="0" i="0" u="none" strike="noStrike" kern="1200" spc="0" baseline="0">
                <a:solidFill>
                  <a:srgbClr val="000000">
                    <a:lumMod val="65000"/>
                    <a:lumOff val="35000"/>
                  </a:srgbClr>
                </a:solidFill>
                <a:latin typeface="+mn-lt"/>
                <a:ea typeface="+mn-ea"/>
                <a:cs typeface="+mn-cs"/>
              </a:defRPr>
            </a:pPr>
            <a:r>
              <a:rPr lang="fr-FR" sz="1200" b="1" dirty="0">
                <a:solidFill>
                  <a:srgbClr val="0F0E57"/>
                </a:solidFill>
                <a:cs typeface="Arial" charset="0"/>
              </a:rPr>
              <a:t>Nb. d’infections résistantes </a:t>
            </a:r>
            <a:br>
              <a:rPr lang="fr-FR" sz="1200" b="1" dirty="0">
                <a:solidFill>
                  <a:srgbClr val="0F0E57"/>
                </a:solidFill>
                <a:cs typeface="Arial" charset="0"/>
              </a:rPr>
            </a:br>
            <a:r>
              <a:rPr lang="fr-FR" sz="1200" b="1" dirty="0">
                <a:solidFill>
                  <a:srgbClr val="0F0E57"/>
                </a:solidFill>
                <a:cs typeface="Arial" charset="0"/>
              </a:rPr>
              <a:t>en milieu hospitalier</a:t>
            </a:r>
            <a:r>
              <a:rPr lang="fr-FR" sz="1200" b="1" baseline="30000" dirty="0">
                <a:solidFill>
                  <a:srgbClr val="0F0E57"/>
                </a:solidFill>
                <a:cs typeface="Arial" charset="0"/>
              </a:rPr>
              <a:t>3</a:t>
            </a:r>
          </a:p>
        </p:txBody>
      </p:sp>
      <p:grpSp>
        <p:nvGrpSpPr>
          <p:cNvPr id="31" name="Groupe 30">
            <a:extLst>
              <a:ext uri="{FF2B5EF4-FFF2-40B4-BE49-F238E27FC236}">
                <a16:creationId xmlns:a16="http://schemas.microsoft.com/office/drawing/2014/main" id="{3FAE86A8-03D5-4739-ABB5-BB1E1A337093}"/>
              </a:ext>
            </a:extLst>
          </p:cNvPr>
          <p:cNvGrpSpPr/>
          <p:nvPr/>
        </p:nvGrpSpPr>
        <p:grpSpPr>
          <a:xfrm>
            <a:off x="8915463" y="4471472"/>
            <a:ext cx="1001045" cy="180000"/>
            <a:chOff x="6519755" y="4326174"/>
            <a:chExt cx="1001045" cy="180000"/>
          </a:xfrm>
        </p:grpSpPr>
        <p:sp>
          <p:nvSpPr>
            <p:cNvPr id="32" name="Rectangle: Rounded Corners 11">
              <a:extLst>
                <a:ext uri="{FF2B5EF4-FFF2-40B4-BE49-F238E27FC236}">
                  <a16:creationId xmlns:a16="http://schemas.microsoft.com/office/drawing/2014/main" id="{11862882-C1AA-46AC-ABA0-4B0B9540AC12}"/>
                </a:ext>
              </a:extLst>
            </p:cNvPr>
            <p:cNvSpPr>
              <a:spLocks noChangeAspect="1"/>
            </p:cNvSpPr>
            <p:nvPr/>
          </p:nvSpPr>
          <p:spPr bwMode="auto">
            <a:xfrm>
              <a:off x="6519755" y="4380174"/>
              <a:ext cx="71972" cy="72000"/>
            </a:xfrm>
            <a:prstGeom prst="rect">
              <a:avLst/>
            </a:prstGeom>
            <a:solidFill>
              <a:srgbClr val="1A426F"/>
            </a:solidFill>
            <a:ln w="6350" cap="flat" cmpd="sng" algn="ctr">
              <a:noFill/>
              <a:prstDash val="solid"/>
              <a:round/>
              <a:headEnd type="none" w="med" len="med"/>
              <a:tailEnd type="none" w="sm" len="sm"/>
            </a:ln>
            <a:effectLst/>
          </p:spPr>
          <p:txBody>
            <a:bodyPr vert="horz" wrap="square" lIns="33231" tIns="0" rIns="33231" bIns="0" numCol="1" rtlCol="0" anchor="ctr" anchorCtr="0" compatLnSpc="1">
              <a:prstTxWarp prst="textNoShape">
                <a:avLst/>
              </a:prstTxWarp>
              <a:noAutofit/>
            </a:bodyPr>
            <a:lstStyle/>
            <a:p>
              <a:pPr eaLnBrk="0" fontAlgn="base" hangingPunct="0">
                <a:spcBef>
                  <a:spcPct val="50000"/>
                </a:spcBef>
                <a:spcAft>
                  <a:spcPct val="0"/>
                </a:spcAft>
              </a:pPr>
              <a:endParaRPr lang="en-GB" sz="1400" i="1" dirty="0">
                <a:solidFill>
                  <a:srgbClr val="000000"/>
                </a:solidFill>
                <a:cs typeface="Arial" charset="0"/>
              </a:endParaRPr>
            </a:p>
          </p:txBody>
        </p:sp>
        <p:sp>
          <p:nvSpPr>
            <p:cNvPr id="33" name="Rectangle: Rounded Corners 11">
              <a:extLst>
                <a:ext uri="{FF2B5EF4-FFF2-40B4-BE49-F238E27FC236}">
                  <a16:creationId xmlns:a16="http://schemas.microsoft.com/office/drawing/2014/main" id="{60BAD48D-CF51-4B37-8E6F-23925601D3FC}"/>
                </a:ext>
              </a:extLst>
            </p:cNvPr>
            <p:cNvSpPr/>
            <p:nvPr/>
          </p:nvSpPr>
          <p:spPr bwMode="auto">
            <a:xfrm>
              <a:off x="6599556" y="4326174"/>
              <a:ext cx="921244" cy="180000"/>
            </a:xfrm>
            <a:prstGeom prst="roundRect">
              <a:avLst/>
            </a:prstGeom>
            <a:noFill/>
            <a:ln w="6350" cap="flat" cmpd="sng" algn="ctr">
              <a:noFill/>
              <a:prstDash val="solid"/>
              <a:round/>
              <a:headEnd type="none" w="med" len="med"/>
              <a:tailEnd type="none" w="sm" len="sm"/>
            </a:ln>
            <a:effectLst/>
          </p:spPr>
          <p:txBody>
            <a:bodyPr vert="horz" wrap="square" lIns="33231" tIns="0" rIns="33231" bIns="0" numCol="1" rtlCol="0" anchor="ctr" anchorCtr="0" compatLnSpc="1">
              <a:prstTxWarp prst="textNoShape">
                <a:avLst/>
              </a:prstTxWarp>
              <a:noAutofit/>
            </a:bodyPr>
            <a:lstStyle/>
            <a:p>
              <a:pPr eaLnBrk="0" fontAlgn="base" hangingPunct="0">
                <a:spcBef>
                  <a:spcPct val="50000"/>
                </a:spcBef>
                <a:spcAft>
                  <a:spcPct val="0"/>
                </a:spcAft>
              </a:pPr>
              <a:r>
                <a:rPr lang="en-GB" sz="900" i="1" dirty="0">
                  <a:solidFill>
                    <a:srgbClr val="000000"/>
                  </a:solidFill>
                  <a:cs typeface="Arial" charset="0"/>
                </a:rPr>
                <a:t>Escherichia coli</a:t>
              </a:r>
            </a:p>
          </p:txBody>
        </p:sp>
      </p:grpSp>
      <p:grpSp>
        <p:nvGrpSpPr>
          <p:cNvPr id="40" name="Groupe 39">
            <a:extLst>
              <a:ext uri="{FF2B5EF4-FFF2-40B4-BE49-F238E27FC236}">
                <a16:creationId xmlns:a16="http://schemas.microsoft.com/office/drawing/2014/main" id="{3D4B738B-CAB9-400C-B58B-242CD7875840}"/>
              </a:ext>
            </a:extLst>
          </p:cNvPr>
          <p:cNvGrpSpPr/>
          <p:nvPr/>
        </p:nvGrpSpPr>
        <p:grpSpPr>
          <a:xfrm>
            <a:off x="7368954" y="4471472"/>
            <a:ext cx="1362655" cy="180000"/>
            <a:chOff x="7368954" y="4609492"/>
            <a:chExt cx="1362655" cy="180000"/>
          </a:xfrm>
        </p:grpSpPr>
        <p:sp>
          <p:nvSpPr>
            <p:cNvPr id="35" name="Rectangle: Rounded Corners 12">
              <a:extLst>
                <a:ext uri="{FF2B5EF4-FFF2-40B4-BE49-F238E27FC236}">
                  <a16:creationId xmlns:a16="http://schemas.microsoft.com/office/drawing/2014/main" id="{0EB64E87-A99C-4E2D-A472-BCBDA06D95EC}"/>
                </a:ext>
              </a:extLst>
            </p:cNvPr>
            <p:cNvSpPr>
              <a:spLocks noChangeAspect="1"/>
            </p:cNvSpPr>
            <p:nvPr/>
          </p:nvSpPr>
          <p:spPr bwMode="auto">
            <a:xfrm>
              <a:off x="7368954" y="4663492"/>
              <a:ext cx="71971" cy="72000"/>
            </a:xfrm>
            <a:prstGeom prst="rect">
              <a:avLst/>
            </a:prstGeom>
            <a:solidFill>
              <a:srgbClr val="6A207E"/>
            </a:solidFill>
            <a:ln w="6350" cap="flat" cmpd="sng" algn="ctr">
              <a:noFill/>
              <a:prstDash val="solid"/>
              <a:round/>
              <a:headEnd type="none" w="med" len="med"/>
              <a:tailEnd type="none" w="sm" len="sm"/>
            </a:ln>
            <a:effectLst/>
          </p:spPr>
          <p:txBody>
            <a:bodyPr vert="horz" wrap="square" lIns="33231" tIns="0" rIns="33231" bIns="0" numCol="1" rtlCol="0" anchor="ctr" anchorCtr="0" compatLnSpc="1">
              <a:prstTxWarp prst="textNoShape">
                <a:avLst/>
              </a:prstTxWarp>
              <a:noAutofit/>
            </a:bodyPr>
            <a:lstStyle/>
            <a:p>
              <a:pPr eaLnBrk="0" fontAlgn="base" hangingPunct="0">
                <a:spcBef>
                  <a:spcPct val="50000"/>
                </a:spcBef>
                <a:spcAft>
                  <a:spcPct val="0"/>
                </a:spcAft>
              </a:pPr>
              <a:endParaRPr lang="en-GB" sz="1400" i="1" dirty="0">
                <a:solidFill>
                  <a:srgbClr val="000000"/>
                </a:solidFill>
                <a:cs typeface="Arial" charset="0"/>
              </a:endParaRPr>
            </a:p>
          </p:txBody>
        </p:sp>
        <p:sp>
          <p:nvSpPr>
            <p:cNvPr id="36" name="Rectangle: Rounded Corners 12">
              <a:extLst>
                <a:ext uri="{FF2B5EF4-FFF2-40B4-BE49-F238E27FC236}">
                  <a16:creationId xmlns:a16="http://schemas.microsoft.com/office/drawing/2014/main" id="{F3FB15FC-094E-428A-A758-1D1855C658A0}"/>
                </a:ext>
              </a:extLst>
            </p:cNvPr>
            <p:cNvSpPr/>
            <p:nvPr/>
          </p:nvSpPr>
          <p:spPr bwMode="auto">
            <a:xfrm>
              <a:off x="7448754" y="4609492"/>
              <a:ext cx="1282855" cy="180000"/>
            </a:xfrm>
            <a:prstGeom prst="roundRect">
              <a:avLst/>
            </a:prstGeom>
            <a:noFill/>
            <a:ln w="6350" cap="flat" cmpd="sng" algn="ctr">
              <a:noFill/>
              <a:prstDash val="solid"/>
              <a:round/>
              <a:headEnd type="none" w="med" len="med"/>
              <a:tailEnd type="none" w="sm" len="sm"/>
            </a:ln>
            <a:effectLst/>
          </p:spPr>
          <p:txBody>
            <a:bodyPr vert="horz" wrap="square" lIns="33231" tIns="0" rIns="33231" bIns="0" numCol="1" rtlCol="0" anchor="ctr" anchorCtr="0" compatLnSpc="1">
              <a:prstTxWarp prst="textNoShape">
                <a:avLst/>
              </a:prstTxWarp>
              <a:noAutofit/>
            </a:bodyPr>
            <a:lstStyle/>
            <a:p>
              <a:pPr eaLnBrk="0" fontAlgn="base" hangingPunct="0">
                <a:spcBef>
                  <a:spcPct val="50000"/>
                </a:spcBef>
                <a:spcAft>
                  <a:spcPct val="0"/>
                </a:spcAft>
              </a:pPr>
              <a:r>
                <a:rPr lang="en-GB" sz="900" i="1" dirty="0">
                  <a:solidFill>
                    <a:srgbClr val="000000"/>
                  </a:solidFill>
                  <a:cs typeface="Arial" charset="0"/>
                </a:rPr>
                <a:t>Staphylococcus aureus</a:t>
              </a:r>
            </a:p>
          </p:txBody>
        </p:sp>
      </p:grpSp>
      <p:sp>
        <p:nvSpPr>
          <p:cNvPr id="3" name="Arc 2">
            <a:extLst>
              <a:ext uri="{FF2B5EF4-FFF2-40B4-BE49-F238E27FC236}">
                <a16:creationId xmlns:a16="http://schemas.microsoft.com/office/drawing/2014/main" id="{8241CCC4-EBF6-4035-8019-157BE744C5DD}"/>
              </a:ext>
            </a:extLst>
          </p:cNvPr>
          <p:cNvSpPr>
            <a:spLocks noChangeAspect="1"/>
          </p:cNvSpPr>
          <p:nvPr/>
        </p:nvSpPr>
        <p:spPr>
          <a:xfrm>
            <a:off x="1163442" y="2571509"/>
            <a:ext cx="2448000" cy="2448000"/>
          </a:xfrm>
          <a:prstGeom prst="arc">
            <a:avLst>
              <a:gd name="adj1" fmla="val 14808511"/>
              <a:gd name="adj2" fmla="val 7850099"/>
            </a:avLst>
          </a:prstGeom>
          <a:ln w="60325" cmpd="sng">
            <a:solidFill>
              <a:schemeClr val="accent5"/>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Rectangle: Rounded Corners 11">
            <a:extLst>
              <a:ext uri="{FF2B5EF4-FFF2-40B4-BE49-F238E27FC236}">
                <a16:creationId xmlns:a16="http://schemas.microsoft.com/office/drawing/2014/main" id="{F7248DFE-47D2-4833-A035-F40874052A80}"/>
              </a:ext>
            </a:extLst>
          </p:cNvPr>
          <p:cNvSpPr>
            <a:spLocks/>
          </p:cNvSpPr>
          <p:nvPr/>
        </p:nvSpPr>
        <p:spPr bwMode="auto">
          <a:xfrm>
            <a:off x="9967080" y="4534096"/>
            <a:ext cx="72000" cy="72000"/>
          </a:xfrm>
          <a:prstGeom prst="rect">
            <a:avLst/>
          </a:prstGeom>
          <a:solidFill>
            <a:srgbClr val="00B0F0"/>
          </a:solidFill>
          <a:ln w="6350" cap="flat" cmpd="sng" algn="ctr">
            <a:noFill/>
            <a:prstDash val="solid"/>
            <a:round/>
            <a:headEnd type="none" w="med" len="med"/>
            <a:tailEnd type="none" w="sm" len="sm"/>
          </a:ln>
          <a:effectLst/>
        </p:spPr>
        <p:txBody>
          <a:bodyPr vert="horz" wrap="square" lIns="33231" tIns="0" rIns="33231" bIns="0" numCol="1" rtlCol="0" anchor="ctr" anchorCtr="0" compatLnSpc="1">
            <a:prstTxWarp prst="textNoShape">
              <a:avLst/>
            </a:prstTxWarp>
            <a:noAutofit/>
          </a:bodyPr>
          <a:lstStyle/>
          <a:p>
            <a:pPr eaLnBrk="0" fontAlgn="base" hangingPunct="0">
              <a:spcBef>
                <a:spcPct val="50000"/>
              </a:spcBef>
              <a:spcAft>
                <a:spcPct val="0"/>
              </a:spcAft>
            </a:pPr>
            <a:endParaRPr lang="en-GB" sz="1292" i="1" dirty="0">
              <a:solidFill>
                <a:srgbClr val="000000"/>
              </a:solidFill>
              <a:cs typeface="Arial" charset="0"/>
            </a:endParaRPr>
          </a:p>
        </p:txBody>
      </p:sp>
      <p:sp>
        <p:nvSpPr>
          <p:cNvPr id="39" name="Rectangle: Rounded Corners 11">
            <a:extLst>
              <a:ext uri="{FF2B5EF4-FFF2-40B4-BE49-F238E27FC236}">
                <a16:creationId xmlns:a16="http://schemas.microsoft.com/office/drawing/2014/main" id="{D7248174-74D5-4520-AECE-DB9086493AFB}"/>
              </a:ext>
            </a:extLst>
          </p:cNvPr>
          <p:cNvSpPr/>
          <p:nvPr/>
        </p:nvSpPr>
        <p:spPr bwMode="auto">
          <a:xfrm>
            <a:off x="10055796" y="4480102"/>
            <a:ext cx="1784738" cy="189576"/>
          </a:xfrm>
          <a:prstGeom prst="roundRect">
            <a:avLst/>
          </a:prstGeom>
          <a:noFill/>
          <a:ln w="6350" cap="flat" cmpd="sng" algn="ctr">
            <a:noFill/>
            <a:prstDash val="solid"/>
            <a:round/>
            <a:headEnd type="none" w="med" len="med"/>
            <a:tailEnd type="none" w="sm" len="sm"/>
          </a:ln>
          <a:effectLst/>
        </p:spPr>
        <p:txBody>
          <a:bodyPr vert="horz" wrap="square" lIns="33231" tIns="0" rIns="33231" bIns="0" numCol="1" rtlCol="0" anchor="ctr" anchorCtr="0" compatLnSpc="1">
            <a:prstTxWarp prst="textNoShape">
              <a:avLst/>
            </a:prstTxWarp>
            <a:noAutofit/>
          </a:bodyPr>
          <a:lstStyle/>
          <a:p>
            <a:pPr eaLnBrk="0" fontAlgn="base" hangingPunct="0">
              <a:spcBef>
                <a:spcPct val="50000"/>
              </a:spcBef>
              <a:spcAft>
                <a:spcPct val="0"/>
              </a:spcAft>
            </a:pPr>
            <a:r>
              <a:rPr lang="en-GB" sz="900" i="1" dirty="0">
                <a:solidFill>
                  <a:srgbClr val="1CADE5"/>
                </a:solidFill>
                <a:cs typeface="Arial" charset="0"/>
              </a:rPr>
              <a:t>Pseudomonas aeruginosa</a:t>
            </a:r>
          </a:p>
        </p:txBody>
      </p:sp>
      <p:sp>
        <p:nvSpPr>
          <p:cNvPr id="41" name="ZoneTexte 40">
            <a:extLst>
              <a:ext uri="{FF2B5EF4-FFF2-40B4-BE49-F238E27FC236}">
                <a16:creationId xmlns:a16="http://schemas.microsoft.com/office/drawing/2014/main" id="{6D9498B1-7087-4F44-8E17-382164E1CFF0}"/>
              </a:ext>
            </a:extLst>
          </p:cNvPr>
          <p:cNvSpPr txBox="1"/>
          <p:nvPr/>
        </p:nvSpPr>
        <p:spPr>
          <a:xfrm>
            <a:off x="7768892" y="3196463"/>
            <a:ext cx="993843" cy="276999"/>
          </a:xfrm>
          <a:prstGeom prst="rect">
            <a:avLst/>
          </a:prstGeom>
          <a:noFill/>
        </p:spPr>
        <p:txBody>
          <a:bodyPr wrap="square">
            <a:spAutoFit/>
          </a:bodyPr>
          <a:lstStyle/>
          <a:p>
            <a:r>
              <a:rPr lang="en-US" sz="1200" b="1" dirty="0">
                <a:solidFill>
                  <a:srgbClr val="2F8889"/>
                </a:solidFill>
                <a:cs typeface="Arial" charset="0"/>
              </a:rPr>
              <a:t>États-Unis</a:t>
            </a:r>
            <a:endParaRPr lang="en-US" sz="1200" dirty="0">
              <a:solidFill>
                <a:srgbClr val="2F8889"/>
              </a:solidFill>
            </a:endParaRPr>
          </a:p>
        </p:txBody>
      </p:sp>
      <p:sp>
        <p:nvSpPr>
          <p:cNvPr id="42" name="ZoneTexte 41">
            <a:extLst>
              <a:ext uri="{FF2B5EF4-FFF2-40B4-BE49-F238E27FC236}">
                <a16:creationId xmlns:a16="http://schemas.microsoft.com/office/drawing/2014/main" id="{20A35D8D-3606-43C0-B7D5-CBEA11D2AC20}"/>
              </a:ext>
            </a:extLst>
          </p:cNvPr>
          <p:cNvSpPr txBox="1"/>
          <p:nvPr/>
        </p:nvSpPr>
        <p:spPr>
          <a:xfrm>
            <a:off x="10131059" y="3210984"/>
            <a:ext cx="993843" cy="276999"/>
          </a:xfrm>
          <a:prstGeom prst="rect">
            <a:avLst/>
          </a:prstGeom>
          <a:noFill/>
        </p:spPr>
        <p:txBody>
          <a:bodyPr wrap="square">
            <a:spAutoFit/>
          </a:bodyPr>
          <a:lstStyle/>
          <a:p>
            <a:pPr algn="ctr"/>
            <a:r>
              <a:rPr lang="en-US" sz="1200" b="1" dirty="0">
                <a:solidFill>
                  <a:srgbClr val="2F8889"/>
                </a:solidFill>
                <a:cs typeface="Arial" charset="0"/>
              </a:rPr>
              <a:t>Europe</a:t>
            </a:r>
            <a:endParaRPr lang="en-US" sz="1200" dirty="0">
              <a:solidFill>
                <a:srgbClr val="2F8889"/>
              </a:solidFill>
            </a:endParaRPr>
          </a:p>
        </p:txBody>
      </p:sp>
      <p:sp>
        <p:nvSpPr>
          <p:cNvPr id="43" name="ZoneTexte 42">
            <a:extLst>
              <a:ext uri="{FF2B5EF4-FFF2-40B4-BE49-F238E27FC236}">
                <a16:creationId xmlns:a16="http://schemas.microsoft.com/office/drawing/2014/main" id="{EAC96FF1-FFD0-4828-BD5A-82A8E43941C1}"/>
              </a:ext>
            </a:extLst>
          </p:cNvPr>
          <p:cNvSpPr txBox="1"/>
          <p:nvPr/>
        </p:nvSpPr>
        <p:spPr>
          <a:xfrm>
            <a:off x="2037457" y="3534741"/>
            <a:ext cx="886318" cy="461665"/>
          </a:xfrm>
          <a:prstGeom prst="rect">
            <a:avLst/>
          </a:prstGeom>
          <a:noFill/>
        </p:spPr>
        <p:txBody>
          <a:bodyPr wrap="square">
            <a:spAutoFit/>
          </a:bodyPr>
          <a:lstStyle/>
          <a:p>
            <a:r>
              <a:rPr lang="fr-FR" sz="2400" b="1" dirty="0">
                <a:solidFill>
                  <a:schemeClr val="accent5"/>
                </a:solidFill>
              </a:rPr>
              <a:t>68%</a:t>
            </a:r>
            <a:endParaRPr lang="en-US" sz="2400" dirty="0"/>
          </a:p>
        </p:txBody>
      </p:sp>
      <p:sp>
        <p:nvSpPr>
          <p:cNvPr id="44" name="Rectangle: Rounded Corners 67">
            <a:extLst>
              <a:ext uri="{FF2B5EF4-FFF2-40B4-BE49-F238E27FC236}">
                <a16:creationId xmlns:a16="http://schemas.microsoft.com/office/drawing/2014/main" id="{2093BA71-70FA-491B-BE4B-8A77E872E817}"/>
              </a:ext>
            </a:extLst>
          </p:cNvPr>
          <p:cNvSpPr/>
          <p:nvPr/>
        </p:nvSpPr>
        <p:spPr bwMode="auto">
          <a:xfrm>
            <a:off x="7161950" y="3554976"/>
            <a:ext cx="2056119" cy="336330"/>
          </a:xfrm>
          <a:prstGeom prst="roundRect">
            <a:avLst>
              <a:gd name="adj" fmla="val 16016"/>
            </a:avLst>
          </a:prstGeom>
          <a:noFill/>
          <a:ln w="6350" cap="flat" cmpd="sng" algn="ctr">
            <a:noFill/>
            <a:prstDash val="solid"/>
            <a:round/>
            <a:headEnd type="none" w="med" len="med"/>
            <a:tailEnd type="none" w="sm" len="sm"/>
          </a:ln>
          <a:effectLst/>
        </p:spPr>
        <p:txBody>
          <a:bodyPr vert="horz" wrap="square" lIns="166154" tIns="0" rIns="33231" bIns="0" numCol="1" rtlCol="0" anchor="ctr" anchorCtr="0" compatLnSpc="1">
            <a:prstTxWarp prst="textNoShape">
              <a:avLst/>
            </a:prstTxWarp>
            <a:noAutofit/>
          </a:bodyPr>
          <a:lstStyle/>
          <a:p>
            <a:pPr algn="ctr" eaLnBrk="0" fontAlgn="base" hangingPunct="0">
              <a:spcBef>
                <a:spcPct val="50000"/>
              </a:spcBef>
              <a:spcAft>
                <a:spcPct val="0"/>
              </a:spcAft>
            </a:pPr>
            <a:r>
              <a:rPr lang="fr-FR" sz="1200" b="1" dirty="0">
                <a:solidFill>
                  <a:srgbClr val="2F8889"/>
                </a:solidFill>
                <a:cs typeface="Arial" charset="0"/>
              </a:rPr>
              <a:t>553 700 </a:t>
            </a:r>
            <a:br>
              <a:rPr lang="fr-FR" sz="1200" dirty="0">
                <a:solidFill>
                  <a:srgbClr val="2F8889"/>
                </a:solidFill>
                <a:cs typeface="Arial" charset="0"/>
              </a:rPr>
            </a:br>
            <a:r>
              <a:rPr lang="fr-FR" sz="1200" b="1" dirty="0">
                <a:solidFill>
                  <a:srgbClr val="2F8889"/>
                </a:solidFill>
                <a:cs typeface="Arial" charset="0"/>
              </a:rPr>
              <a:t>infections</a:t>
            </a:r>
          </a:p>
        </p:txBody>
      </p:sp>
      <p:sp>
        <p:nvSpPr>
          <p:cNvPr id="45" name="Rectangle: Rounded Corners 67">
            <a:extLst>
              <a:ext uri="{FF2B5EF4-FFF2-40B4-BE49-F238E27FC236}">
                <a16:creationId xmlns:a16="http://schemas.microsoft.com/office/drawing/2014/main" id="{2AF682F8-C9A0-4807-9018-C655C1A3560E}"/>
              </a:ext>
            </a:extLst>
          </p:cNvPr>
          <p:cNvSpPr/>
          <p:nvPr/>
        </p:nvSpPr>
        <p:spPr bwMode="auto">
          <a:xfrm>
            <a:off x="9541678" y="3554976"/>
            <a:ext cx="2056119" cy="336330"/>
          </a:xfrm>
          <a:prstGeom prst="roundRect">
            <a:avLst>
              <a:gd name="adj" fmla="val 16016"/>
            </a:avLst>
          </a:prstGeom>
          <a:noFill/>
          <a:ln w="6350" cap="flat" cmpd="sng" algn="ctr">
            <a:noFill/>
            <a:prstDash val="solid"/>
            <a:round/>
            <a:headEnd type="none" w="med" len="med"/>
            <a:tailEnd type="none" w="sm" len="sm"/>
          </a:ln>
          <a:effectLst/>
        </p:spPr>
        <p:txBody>
          <a:bodyPr vert="horz" wrap="square" lIns="166154" tIns="0" rIns="33231" bIns="0" numCol="1" rtlCol="0" anchor="ctr" anchorCtr="0" compatLnSpc="1">
            <a:prstTxWarp prst="textNoShape">
              <a:avLst/>
            </a:prstTxWarp>
            <a:noAutofit/>
          </a:bodyPr>
          <a:lstStyle/>
          <a:p>
            <a:pPr algn="ctr" eaLnBrk="0" fontAlgn="base" hangingPunct="0">
              <a:spcBef>
                <a:spcPct val="50000"/>
              </a:spcBef>
              <a:spcAft>
                <a:spcPct val="0"/>
              </a:spcAft>
            </a:pPr>
            <a:r>
              <a:rPr lang="fr-FR" sz="1200" b="1" dirty="0">
                <a:solidFill>
                  <a:srgbClr val="2F8889"/>
                </a:solidFill>
                <a:cs typeface="Arial" charset="0"/>
              </a:rPr>
              <a:t>258 844 </a:t>
            </a:r>
            <a:br>
              <a:rPr lang="fr-FR" sz="1200" b="1" dirty="0">
                <a:solidFill>
                  <a:srgbClr val="2F8889"/>
                </a:solidFill>
                <a:cs typeface="Arial" charset="0"/>
              </a:rPr>
            </a:br>
            <a:r>
              <a:rPr lang="fr-FR" sz="1200" b="1" dirty="0">
                <a:solidFill>
                  <a:srgbClr val="2F8889"/>
                </a:solidFill>
                <a:cs typeface="Arial" charset="0"/>
              </a:rPr>
              <a:t>infections</a:t>
            </a:r>
          </a:p>
        </p:txBody>
      </p:sp>
    </p:spTree>
    <p:extLst>
      <p:ext uri="{BB962C8B-B14F-4D97-AF65-F5344CB8AC3E}">
        <p14:creationId xmlns:p14="http://schemas.microsoft.com/office/powerpoint/2010/main" val="32470498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EELEMTYPE" val="25"/>
</p:tagLst>
</file>

<file path=ppt/tags/tag2.xml><?xml version="1.0" encoding="utf-8"?>
<p:tagLst xmlns:a="http://schemas.openxmlformats.org/drawingml/2006/main" xmlns:r="http://schemas.openxmlformats.org/officeDocument/2006/relationships" xmlns:p="http://schemas.openxmlformats.org/presentationml/2006/main">
  <p:tag name="SLIDEELEMTYPE" val="25"/>
</p:tagLst>
</file>

<file path=ppt/tags/tag3.xml><?xml version="1.0" encoding="utf-8"?>
<p:tagLst xmlns:a="http://schemas.openxmlformats.org/drawingml/2006/main" xmlns:r="http://schemas.openxmlformats.org/officeDocument/2006/relationships" xmlns:p="http://schemas.openxmlformats.org/presentationml/2006/main">
  <p:tag name="SLIDEELEMTYPE" val="25"/>
</p:tagLst>
</file>

<file path=ppt/tags/tag4.xml><?xml version="1.0" encoding="utf-8"?>
<p:tagLst xmlns:a="http://schemas.openxmlformats.org/drawingml/2006/main" xmlns:r="http://schemas.openxmlformats.org/officeDocument/2006/relationships" xmlns:p="http://schemas.openxmlformats.org/presentationml/2006/main">
  <p:tag name="DEFAULTTOP" val="138.972"/>
  <p:tag name="DEFAULTLEFT" val="359.2947"/>
  <p:tag name="DEFAULTHEIGHT" val="332.8023"/>
  <p:tag name="DEFAULTWIDTH" val="181.2228"/>
</p:tagLst>
</file>

<file path=ppt/theme/theme1.xml><?xml version="1.0" encoding="utf-8"?>
<a:theme xmlns:a="http://schemas.openxmlformats.org/drawingml/2006/main" name="Thème Office">
  <a:themeElements>
    <a:clrScheme name="PHERECYDES Dec 2020">
      <a:dk1>
        <a:sysClr val="windowText" lastClr="000000"/>
      </a:dk1>
      <a:lt1>
        <a:sysClr val="window" lastClr="FFFFFF"/>
      </a:lt1>
      <a:dk2>
        <a:srgbClr val="6D2371"/>
      </a:dk2>
      <a:lt2>
        <a:srgbClr val="706F6F"/>
      </a:lt2>
      <a:accent1>
        <a:srgbClr val="4472C4"/>
      </a:accent1>
      <a:accent2>
        <a:srgbClr val="C70083"/>
      </a:accent2>
      <a:accent3>
        <a:srgbClr val="E7E6E6"/>
      </a:accent3>
      <a:accent4>
        <a:srgbClr val="0F0E57"/>
      </a:accent4>
      <a:accent5>
        <a:srgbClr val="008B81"/>
      </a:accent5>
      <a:accent6>
        <a:srgbClr val="C70083"/>
      </a:accent6>
      <a:hlink>
        <a:srgbClr val="4472C4"/>
      </a:hlink>
      <a:folHlink>
        <a:srgbClr val="8AA7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1073</TotalTime>
  <Words>3506</Words>
  <Application>Microsoft Office PowerPoint</Application>
  <PresentationFormat>Grand écran</PresentationFormat>
  <Paragraphs>424</Paragraphs>
  <Slides>22</Slides>
  <Notes>3</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22</vt:i4>
      </vt:variant>
    </vt:vector>
  </HeadingPairs>
  <TitlesOfParts>
    <vt:vector size="30" baseType="lpstr">
      <vt:lpstr>Arial</vt:lpstr>
      <vt:lpstr>Calibri</vt:lpstr>
      <vt:lpstr>Courier New</vt:lpstr>
      <vt:lpstr>Helvetica Light</vt:lpstr>
      <vt:lpstr>Palatino Linotype</vt:lpstr>
      <vt:lpstr>Wingdings</vt:lpstr>
      <vt:lpstr>Wingdings 2</vt:lpstr>
      <vt:lpstr>Thème Office</vt:lpstr>
      <vt:lpstr>Présentation PowerPoint</vt:lpstr>
      <vt:lpstr>Avertissement</vt:lpstr>
      <vt:lpstr>Présentation PowerPoint</vt:lpstr>
      <vt:lpstr>Antibiorésistance, un enjeu de santé publique critique et planétaire</vt:lpstr>
      <vt:lpstr>La phagothérapie : une solution naturelle pour traiter les infections résistantes</vt:lpstr>
      <vt:lpstr>Approche innovante de Pherecydes : la phagothérapie de précision</vt:lpstr>
      <vt:lpstr>Des compétences R&amp;D uniques alliées à une politique IP indiscutable</vt:lpstr>
      <vt:lpstr>Pherecydes Pharma, à l’avant-garde de la phagothérapie contre les infections bactériennes les plus résistantes</vt:lpstr>
      <vt:lpstr>3 bactéries ciblées par Phereceydes représentant 2/3 des infections nosocomiales résistantes</vt:lpstr>
      <vt:lpstr>Intérêt scientifique et médiatique croissants pour la phagothérapie</vt:lpstr>
      <vt:lpstr>La phagothérapie de précision de Pherecydes : une approche innovante</vt:lpstr>
      <vt:lpstr>Phagothérapie de précision : un concept unique développé par Pherecydes</vt:lpstr>
      <vt:lpstr>Plateforme Pherecydes : sélection de phages alliant efficacité thérapeutique  et industrielle </vt:lpstr>
      <vt:lpstr>1ère cible de Pherecydes : Staphylococcus aureus (Staphylocoque doré)</vt:lpstr>
      <vt:lpstr>1ère cible de Pherecydes : Staphylococcus aureus (Staphylocoque doré)</vt:lpstr>
      <vt:lpstr>1ère cible de Pherecydes : Staphylococcus aureus (Staphylocoque doré)</vt:lpstr>
      <vt:lpstr>2ème cible de Pherecydes : Pseudomonas aeruginosa </vt:lpstr>
      <vt:lpstr>Traitements compassionnels : plus de 26 patients français ont bénéficié de la phagothérapie de Pherecydes</vt:lpstr>
      <vt:lpstr>3ème cible de Pherecydes : l’Escherichia coli</vt:lpstr>
      <vt:lpstr>Développement clinique soutenu et diversifié dans des indications critiques</vt:lpstr>
      <vt:lpstr>Des autorisations d’accès précoce (AAC) attendues dès le S2 2021</vt:lpstr>
      <vt:lpstr>Déploiement offensif de la phagothérapie de précision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Fabienne Peignard</dc:creator>
  <cp:lastModifiedBy>Guy-Charles De La Horie</cp:lastModifiedBy>
  <cp:revision>350</cp:revision>
  <cp:lastPrinted>2020-12-03T10:43:43Z</cp:lastPrinted>
  <dcterms:created xsi:type="dcterms:W3CDTF">2020-11-26T14:48:10Z</dcterms:created>
  <dcterms:modified xsi:type="dcterms:W3CDTF">2021-09-09T14:14:19Z</dcterms:modified>
</cp:coreProperties>
</file>