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2" r:id="rId10"/>
    <p:sldId id="270" r:id="rId11"/>
    <p:sldId id="264" r:id="rId12"/>
    <p:sldId id="265" r:id="rId13"/>
    <p:sldId id="269" r:id="rId14"/>
    <p:sldId id="276" r:id="rId15"/>
    <p:sldId id="277" r:id="rId16"/>
    <p:sldId id="268" r:id="rId17"/>
    <p:sldId id="272" r:id="rId18"/>
    <p:sldId id="273" r:id="rId19"/>
    <p:sldId id="271" r:id="rId20"/>
    <p:sldId id="275" r:id="rId21"/>
    <p:sldId id="27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G" initials="UdMO" lastIdx="1" clrIdx="0">
    <p:extLst>
      <p:ext uri="{19B8F6BF-5375-455C-9EA6-DF929625EA0E}">
        <p15:presenceInfo xmlns:p15="http://schemas.microsoft.com/office/powerpoint/2012/main" userId="" providerId=""/>
      </p:ext>
    </p:extLst>
  </p:cmAuthor>
  <p:cmAuthor id="2" name="Philippe G" initials="UdMO [2]" lastIdx="1" clrIdx="1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5"/>
    <p:restoredTop sz="94643"/>
  </p:normalViewPr>
  <p:slideViewPr>
    <p:cSldViewPr snapToGrid="0" snapToObjects="1">
      <p:cViewPr>
        <p:scale>
          <a:sx n="74" d="100"/>
          <a:sy n="74" d="100"/>
        </p:scale>
        <p:origin x="280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9-13T21:08:38.88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3T21:08:38.88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3CCA5-29E2-2F4B-B69C-BC03B3E2396B}" type="datetimeFigureOut">
              <a:rPr lang="fr-FR" smtClean="0"/>
              <a:t>14/09/2021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D7043-3767-DF4C-95FA-BC2D60685D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85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D10-D8B7-1B40-BB00-024DDF215725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16-8A92-F74F-A086-8B5E5A5EA5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9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D10-D8B7-1B40-BB00-024DDF215725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16-8A92-F74F-A086-8B5E5A5EA5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26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D10-D8B7-1B40-BB00-024DDF215725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16-8A92-F74F-A086-8B5E5A5EA5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68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D10-D8B7-1B40-BB00-024DDF215725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16-8A92-F74F-A086-8B5E5A5EA5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0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D10-D8B7-1B40-BB00-024DDF215725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16-8A92-F74F-A086-8B5E5A5EA5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07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D10-D8B7-1B40-BB00-024DDF215725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16-8A92-F74F-A086-8B5E5A5EA5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15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D10-D8B7-1B40-BB00-024DDF215725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16-8A92-F74F-A086-8B5E5A5EA5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56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D10-D8B7-1B40-BB00-024DDF215725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16-8A92-F74F-A086-8B5E5A5EA5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00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D10-D8B7-1B40-BB00-024DDF215725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16-8A92-F74F-A086-8B5E5A5EA5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26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D10-D8B7-1B40-BB00-024DDF215725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16-8A92-F74F-A086-8B5E5A5EA5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67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ED10-D8B7-1B40-BB00-024DDF215725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16-8A92-F74F-A086-8B5E5A5EA5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5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0ED10-D8B7-1B40-BB00-024DDF215725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61D16-8A92-F74F-A086-8B5E5A5EA5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5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comments" Target="../comments/commen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0070C0"/>
                </a:solidFill>
              </a:rPr>
              <a:t>Apports et promesses du séquençage génomique en microbiologie clinique</a:t>
            </a:r>
            <a:r>
              <a:rPr lang="fr-FR" sz="4000" dirty="0" smtClean="0">
                <a:solidFill>
                  <a:srgbClr val="0070C0"/>
                </a:solidFill>
              </a:rPr>
              <a:t>.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816096"/>
            <a:ext cx="9144000" cy="1441704"/>
          </a:xfrm>
        </p:spPr>
        <p:txBody>
          <a:bodyPr/>
          <a:lstStyle/>
          <a:p>
            <a:r>
              <a:rPr lang="fr-FR" dirty="0" smtClean="0"/>
              <a:t>Philippe Glaser </a:t>
            </a:r>
            <a:r>
              <a:rPr lang="mr-IN" dirty="0" smtClean="0"/>
              <a:t>–</a:t>
            </a:r>
            <a:r>
              <a:rPr lang="fr-FR" dirty="0" smtClean="0"/>
              <a:t> Institut Pasteur</a:t>
            </a:r>
          </a:p>
          <a:p>
            <a:r>
              <a:rPr lang="fr-FR" dirty="0" err="1" smtClean="0"/>
              <a:t>pglaser@pasteur.fr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0"/>
            <a:ext cx="18288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0947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i="1" dirty="0" smtClean="0">
                <a:solidFill>
                  <a:srgbClr val="0070C0"/>
                </a:solidFill>
              </a:rPr>
              <a:t>E. Coli</a:t>
            </a:r>
            <a:r>
              <a:rPr lang="fr-FR" sz="4000" dirty="0" smtClean="0">
                <a:solidFill>
                  <a:srgbClr val="0070C0"/>
                </a:solidFill>
              </a:rPr>
              <a:t> producteur de </a:t>
            </a:r>
            <a:r>
              <a:rPr lang="fr-FR" sz="4000" dirty="0" err="1" smtClean="0">
                <a:solidFill>
                  <a:srgbClr val="0070C0"/>
                </a:solidFill>
              </a:rPr>
              <a:t>carbapénèmase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2092" y="1707580"/>
            <a:ext cx="6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ST38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7745">
            <a:off x="654946" y="2545604"/>
            <a:ext cx="3228041" cy="26703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76" y="1269281"/>
            <a:ext cx="1673285" cy="464242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810002" y="1152614"/>
            <a:ext cx="6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ST90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312543" y="6297283"/>
            <a:ext cx="481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Contamination supposée à partir d’un endoscope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246189" y="4295953"/>
            <a:ext cx="4347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charset="2"/>
              <a:buChar char="Þ"/>
            </a:pPr>
            <a:r>
              <a:rPr lang="fr-FR" sz="2400" dirty="0" smtClean="0">
                <a:solidFill>
                  <a:srgbClr val="0070C0"/>
                </a:solidFill>
              </a:rPr>
              <a:t>Pour conclure sur une possible transmission et identifier la source, nécessité de combiner données génomiques et épidémiologiques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108165" y="1380227"/>
            <a:ext cx="4934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charset="0"/>
              <a:buChar char="•"/>
            </a:pPr>
            <a:r>
              <a:rPr lang="fr-FR" sz="2000" dirty="0" smtClean="0"/>
              <a:t>Cluster de souches </a:t>
            </a:r>
            <a:r>
              <a:rPr lang="fr-FR" sz="2000" smtClean="0"/>
              <a:t>ST38 isolées </a:t>
            </a:r>
            <a:r>
              <a:rPr lang="fr-FR" sz="2000" dirty="0" smtClean="0"/>
              <a:t>en France</a:t>
            </a:r>
          </a:p>
          <a:p>
            <a:pPr marL="742950" lvl="1" indent="-285750">
              <a:buClr>
                <a:srgbClr val="0070C0"/>
              </a:buClr>
              <a:buFont typeface="Arial" charset="0"/>
              <a:buChar char="•"/>
            </a:pPr>
            <a:r>
              <a:rPr lang="fr-FR" sz="2000" dirty="0" smtClean="0"/>
              <a:t>4 souches des pays bas</a:t>
            </a:r>
          </a:p>
          <a:p>
            <a:pPr marL="742950" lvl="1" indent="-285750">
              <a:buClr>
                <a:srgbClr val="0070C0"/>
              </a:buClr>
              <a:buFont typeface="Arial" charset="0"/>
              <a:buChar char="•"/>
            </a:pPr>
            <a:r>
              <a:rPr lang="fr-FR" sz="2000" dirty="0" smtClean="0"/>
              <a:t>De 1 à 38 </a:t>
            </a:r>
            <a:r>
              <a:rPr lang="fr-FR" sz="2000" dirty="0" err="1" smtClean="0"/>
              <a:t>SNPs</a:t>
            </a:r>
            <a:endParaRPr lang="fr-FR" sz="2000" dirty="0" smtClean="0"/>
          </a:p>
          <a:p>
            <a:pPr marL="742950" lvl="1" indent="-285750">
              <a:buClr>
                <a:srgbClr val="0070C0"/>
              </a:buClr>
              <a:buFont typeface="Arial" charset="0"/>
              <a:buChar char="•"/>
            </a:pPr>
            <a:r>
              <a:rPr lang="fr-FR" sz="2000" dirty="0" smtClean="0"/>
              <a:t>Clone pandémique</a:t>
            </a:r>
          </a:p>
          <a:p>
            <a:pPr marL="742950" lvl="1" indent="-285750">
              <a:buClr>
                <a:srgbClr val="0070C0"/>
              </a:buClr>
              <a:buFont typeface="Arial" charset="0"/>
              <a:buChar char="•"/>
            </a:pPr>
            <a:endParaRPr lang="fr-FR" sz="2000" dirty="0" smtClean="0"/>
          </a:p>
          <a:p>
            <a:pPr marL="342900" indent="-342900">
              <a:buClr>
                <a:srgbClr val="0070C0"/>
              </a:buClr>
              <a:buFont typeface="Arial" charset="0"/>
              <a:buChar char="•"/>
            </a:pPr>
            <a:r>
              <a:rPr lang="fr-FR" sz="2000" dirty="0" smtClean="0"/>
              <a:t>Souches ST90 (endoscope)</a:t>
            </a:r>
          </a:p>
          <a:p>
            <a:pPr marL="800100" lvl="1" indent="-342900">
              <a:buClr>
                <a:srgbClr val="0070C0"/>
              </a:buClr>
              <a:buFont typeface="Arial" charset="0"/>
              <a:buChar char="•"/>
            </a:pPr>
            <a:r>
              <a:rPr lang="fr-FR" sz="2000" dirty="0" smtClean="0"/>
              <a:t>De 1 à plus de 135 </a:t>
            </a:r>
            <a:r>
              <a:rPr lang="fr-FR" sz="2000" dirty="0" err="1" smtClean="0"/>
              <a:t>SNPs</a:t>
            </a:r>
            <a:r>
              <a:rPr lang="fr-FR" sz="2000" dirty="0" smtClean="0"/>
              <a:t> (</a:t>
            </a:r>
            <a:r>
              <a:rPr lang="fr-FR" sz="2000" dirty="0" err="1" smtClean="0"/>
              <a:t>mutator</a:t>
            </a:r>
            <a:r>
              <a:rPr lang="fr-FR" sz="2000" dirty="0" smtClean="0"/>
              <a:t>)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151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Prédiction du phénotype de résistance: l’antibiogramme </a:t>
            </a:r>
            <a:r>
              <a:rPr lang="fr-FR" sz="4000" i="1" dirty="0" smtClean="0">
                <a:solidFill>
                  <a:srgbClr val="0070C0"/>
                </a:solidFill>
              </a:rPr>
              <a:t>in silico</a:t>
            </a:r>
            <a:endParaRPr lang="fr-FR" sz="4000" i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résistance aux antibiotiques dépend:</a:t>
            </a:r>
          </a:p>
          <a:p>
            <a:pPr lvl="1"/>
            <a:r>
              <a:rPr lang="fr-FR" dirty="0" smtClean="0"/>
              <a:t>De gènes de résistance</a:t>
            </a:r>
          </a:p>
          <a:p>
            <a:pPr lvl="2"/>
            <a:r>
              <a:rPr lang="fr-FR" dirty="0" smtClean="0"/>
              <a:t>Nombreux </a:t>
            </a:r>
            <a:r>
              <a:rPr lang="fr-FR" dirty="0" err="1" smtClean="0"/>
              <a:t>variants</a:t>
            </a:r>
            <a:r>
              <a:rPr lang="fr-FR" dirty="0" smtClean="0"/>
              <a:t> pour chaque gène</a:t>
            </a:r>
            <a:endParaRPr lang="fr-FR" dirty="0" smtClean="0"/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De </a:t>
            </a:r>
            <a:r>
              <a:rPr lang="fr-FR" dirty="0" smtClean="0"/>
              <a:t>mutations dans le </a:t>
            </a:r>
            <a:r>
              <a:rPr lang="fr-FR" dirty="0" err="1" smtClean="0"/>
              <a:t>core</a:t>
            </a:r>
            <a:r>
              <a:rPr lang="fr-FR" dirty="0" smtClean="0"/>
              <a:t> génome</a:t>
            </a:r>
            <a:endParaRPr lang="fr-FR" dirty="0" smtClean="0"/>
          </a:p>
          <a:p>
            <a:pPr lvl="2"/>
            <a:r>
              <a:rPr lang="fr-FR" dirty="0" smtClean="0"/>
              <a:t>Mutations </a:t>
            </a:r>
            <a:r>
              <a:rPr lang="fr-FR" dirty="0" smtClean="0"/>
              <a:t>répertoriées: </a:t>
            </a:r>
            <a:r>
              <a:rPr lang="fr-FR" dirty="0" err="1" smtClean="0"/>
              <a:t>fluoroquinolones</a:t>
            </a:r>
            <a:r>
              <a:rPr lang="fr-FR" dirty="0" smtClean="0"/>
              <a:t>: </a:t>
            </a:r>
            <a:r>
              <a:rPr lang="fr-FR" i="1" dirty="0" err="1" smtClean="0"/>
              <a:t>gyrA</a:t>
            </a:r>
            <a:r>
              <a:rPr lang="fr-FR" dirty="0" smtClean="0"/>
              <a:t> et </a:t>
            </a:r>
            <a:r>
              <a:rPr lang="fr-FR" i="1" dirty="0" err="1" smtClean="0"/>
              <a:t>parC</a:t>
            </a:r>
            <a:endParaRPr lang="fr-FR" i="1" dirty="0" smtClean="0"/>
          </a:p>
          <a:p>
            <a:pPr lvl="2"/>
            <a:r>
              <a:rPr lang="fr-FR" dirty="0" smtClean="0"/>
              <a:t>Mutations prédictibles: </a:t>
            </a:r>
            <a:r>
              <a:rPr lang="fr-FR" dirty="0" smtClean="0"/>
              <a:t>inactivation d’un répresseur de pompes d’efflux</a:t>
            </a:r>
          </a:p>
          <a:p>
            <a:pPr lvl="2"/>
            <a:r>
              <a:rPr lang="fr-FR" dirty="0" smtClean="0"/>
              <a:t>Mutations inconnues</a:t>
            </a:r>
          </a:p>
          <a:p>
            <a:pPr lvl="1"/>
            <a:r>
              <a:rPr lang="fr-FR" dirty="0" smtClean="0"/>
              <a:t>Du fond génétique</a:t>
            </a:r>
          </a:p>
          <a:p>
            <a:pPr lvl="1"/>
            <a:r>
              <a:rPr lang="fr-FR" dirty="0" smtClean="0"/>
              <a:t>Du nombre de copies de certains gènes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De la combinaison de ces facteurs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Méthodes « </a:t>
            </a:r>
            <a:r>
              <a:rPr lang="fr-FR" sz="4000" dirty="0" err="1" smtClean="0">
                <a:solidFill>
                  <a:srgbClr val="0070C0"/>
                </a:solidFill>
              </a:rPr>
              <a:t>rules</a:t>
            </a:r>
            <a:r>
              <a:rPr lang="fr-FR" sz="4000" dirty="0" err="1">
                <a:solidFill>
                  <a:srgbClr val="0070C0"/>
                </a:solidFill>
              </a:rPr>
              <a:t>-</a:t>
            </a:r>
            <a:r>
              <a:rPr lang="fr-FR" sz="4000" dirty="0" err="1" smtClean="0">
                <a:solidFill>
                  <a:srgbClr val="0070C0"/>
                </a:solidFill>
              </a:rPr>
              <a:t>based</a:t>
            </a:r>
            <a:r>
              <a:rPr lang="fr-FR" sz="4000" dirty="0" smtClean="0">
                <a:solidFill>
                  <a:srgbClr val="0070C0"/>
                </a:solidFill>
              </a:rPr>
              <a:t> »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Prends </a:t>
            </a:r>
            <a:r>
              <a:rPr lang="fr-FR" dirty="0">
                <a:solidFill>
                  <a:srgbClr val="0070C0"/>
                </a:solidFill>
              </a:rPr>
              <a:t>en </a:t>
            </a:r>
            <a:r>
              <a:rPr lang="fr-FR" dirty="0" smtClean="0">
                <a:solidFill>
                  <a:srgbClr val="0070C0"/>
                </a:solidFill>
              </a:rPr>
              <a:t>compte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gènes de résistance</a:t>
            </a:r>
          </a:p>
          <a:p>
            <a:pPr lvl="1"/>
            <a:r>
              <a:rPr lang="fr-FR" dirty="0" smtClean="0"/>
              <a:t>Les mutations répertoriées</a:t>
            </a:r>
            <a:r>
              <a:rPr lang="fr-FR" dirty="0"/>
              <a:t>: </a:t>
            </a:r>
            <a:r>
              <a:rPr lang="fr-FR" dirty="0" err="1"/>
              <a:t>fluoroquinolones</a:t>
            </a:r>
            <a:r>
              <a:rPr lang="fr-FR" dirty="0"/>
              <a:t>: </a:t>
            </a:r>
            <a:r>
              <a:rPr lang="fr-FR" i="1" dirty="0" err="1"/>
              <a:t>gyrA</a:t>
            </a:r>
            <a:r>
              <a:rPr lang="fr-FR" dirty="0"/>
              <a:t> et </a:t>
            </a:r>
            <a:r>
              <a:rPr lang="fr-FR" i="1" dirty="0" err="1" smtClean="0"/>
              <a:t>parC</a:t>
            </a:r>
            <a:r>
              <a:rPr lang="fr-FR" dirty="0" smtClean="0"/>
              <a:t>, porines, </a:t>
            </a:r>
            <a:r>
              <a:rPr lang="fr-FR" i="1" dirty="0" err="1" smtClean="0"/>
              <a:t>rpoB</a:t>
            </a:r>
            <a:endParaRPr lang="fr-FR" i="1" dirty="0"/>
          </a:p>
          <a:p>
            <a:pPr marL="457200" lvl="1" indent="0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Ne prend pas en compte</a:t>
            </a:r>
            <a:endParaRPr lang="fr-FR" dirty="0" smtClean="0"/>
          </a:p>
          <a:p>
            <a:pPr lvl="1"/>
            <a:r>
              <a:rPr lang="fr-FR" dirty="0" smtClean="0"/>
              <a:t>Les mutation non décrites, de nombreuses mutations   ’prédictibles’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fond génétique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nombre de copies de certains gènes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combinaison de ces facteurs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31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" y="399931"/>
            <a:ext cx="9698597" cy="3154152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200" y="3881887"/>
            <a:ext cx="10515600" cy="229507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74 </a:t>
            </a:r>
            <a:r>
              <a:rPr lang="fr-FR" i="1" dirty="0"/>
              <a:t>E. coli </a:t>
            </a:r>
            <a:r>
              <a:rPr lang="fr-FR" dirty="0" smtClean="0"/>
              <a:t>et 69 </a:t>
            </a:r>
            <a:r>
              <a:rPr lang="fr-FR" i="1" dirty="0"/>
              <a:t>K. </a:t>
            </a:r>
            <a:r>
              <a:rPr lang="fr-FR" i="1" dirty="0" err="1" smtClean="0"/>
              <a:t>pneumoniae</a:t>
            </a:r>
            <a:endParaRPr lang="fr-FR" i="1" dirty="0" smtClean="0"/>
          </a:p>
          <a:p>
            <a:r>
              <a:rPr lang="fr-FR" dirty="0" err="1"/>
              <a:t>amoxicillin</a:t>
            </a:r>
            <a:r>
              <a:rPr lang="fr-FR" dirty="0"/>
              <a:t>, </a:t>
            </a:r>
            <a:r>
              <a:rPr lang="fr-FR" dirty="0" err="1"/>
              <a:t>co-amoxiclav</a:t>
            </a:r>
            <a:r>
              <a:rPr lang="fr-FR" dirty="0"/>
              <a:t>, </a:t>
            </a:r>
            <a:r>
              <a:rPr lang="fr-FR" dirty="0" err="1"/>
              <a:t>ceftriaxone</a:t>
            </a:r>
            <a:r>
              <a:rPr lang="fr-FR" dirty="0"/>
              <a:t>, </a:t>
            </a:r>
            <a:r>
              <a:rPr lang="fr-FR" dirty="0" err="1"/>
              <a:t>ceftazidime</a:t>
            </a:r>
            <a:r>
              <a:rPr lang="fr-FR" dirty="0"/>
              <a:t>, </a:t>
            </a:r>
            <a:r>
              <a:rPr lang="fr-FR" dirty="0" err="1"/>
              <a:t>ciprofloxacin</a:t>
            </a:r>
            <a:r>
              <a:rPr lang="fr-FR" dirty="0"/>
              <a:t>, </a:t>
            </a:r>
            <a:r>
              <a:rPr lang="fr-FR" dirty="0" err="1"/>
              <a:t>gentamicin</a:t>
            </a:r>
            <a:r>
              <a:rPr lang="fr-FR" dirty="0"/>
              <a:t> and </a:t>
            </a:r>
            <a:r>
              <a:rPr lang="fr-FR" dirty="0" err="1"/>
              <a:t>meropenem</a:t>
            </a:r>
            <a:r>
              <a:rPr lang="fr-FR" dirty="0"/>
              <a:t>.</a:t>
            </a:r>
          </a:p>
          <a:p>
            <a:r>
              <a:rPr lang="fr-FR" dirty="0" smtClean="0"/>
              <a:t>Comparaison prédiction basée sur les gènes / CMI (SIR)</a:t>
            </a:r>
          </a:p>
          <a:p>
            <a:r>
              <a:rPr lang="en-US" dirty="0" err="1" smtClean="0"/>
              <a:t>Sensibilité</a:t>
            </a:r>
            <a:r>
              <a:rPr lang="en-US" dirty="0" smtClean="0"/>
              <a:t> 0.96 et </a:t>
            </a:r>
            <a:r>
              <a:rPr lang="en-US" dirty="0" err="1" smtClean="0"/>
              <a:t>spécificité</a:t>
            </a:r>
            <a:r>
              <a:rPr lang="en-US" dirty="0" smtClean="0"/>
              <a:t> 0.97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3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u="sng" dirty="0" smtClean="0">
                <a:solidFill>
                  <a:srgbClr val="0070C0"/>
                </a:solidFill>
              </a:rPr>
              <a:t>Exemple: le site </a:t>
            </a:r>
            <a:r>
              <a:rPr lang="fr-FR" sz="4000" u="sng" dirty="0" err="1" smtClean="0">
                <a:solidFill>
                  <a:srgbClr val="0070C0"/>
                </a:solidFill>
              </a:rPr>
              <a:t>Resfinder</a:t>
            </a:r>
            <a:endParaRPr lang="fr-FR" sz="4000" dirty="0">
              <a:solidFill>
                <a:srgbClr val="0070C0"/>
              </a:solidFill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1064369" y="1564497"/>
            <a:ext cx="9925684" cy="5293503"/>
            <a:chOff x="1064369" y="1564497"/>
            <a:chExt cx="9925684" cy="529350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69" y="1897811"/>
              <a:ext cx="8355196" cy="4960189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927" y="1564497"/>
              <a:ext cx="5914126" cy="861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6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21" y="4368037"/>
            <a:ext cx="10846279" cy="2489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8" y="896351"/>
            <a:ext cx="10863532" cy="3465731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55452" y="0"/>
            <a:ext cx="10515600" cy="845389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Sortie: résistance et gènes de résistance</a:t>
            </a:r>
            <a:endParaRPr lang="fr-FR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70C0"/>
                </a:solidFill>
              </a:rPr>
              <a:t>Méthodes basées </a:t>
            </a:r>
            <a:r>
              <a:rPr lang="fr-FR" sz="3600" dirty="0" smtClean="0">
                <a:solidFill>
                  <a:srgbClr val="0070C0"/>
                </a:solidFill>
              </a:rPr>
              <a:t>sur l’apprentissage (machine </a:t>
            </a:r>
            <a:r>
              <a:rPr lang="fr-FR" sz="3600" dirty="0" err="1" smtClean="0">
                <a:solidFill>
                  <a:srgbClr val="0070C0"/>
                </a:solidFill>
              </a:rPr>
              <a:t>learning</a:t>
            </a:r>
            <a:r>
              <a:rPr lang="fr-FR" sz="3600" dirty="0" smtClean="0">
                <a:solidFill>
                  <a:srgbClr val="0070C0"/>
                </a:solidFill>
              </a:rPr>
              <a:t>) - Intelligence artificielle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Principe de la </a:t>
            </a:r>
            <a:r>
              <a:rPr lang="fr-FR" dirty="0" smtClean="0">
                <a:solidFill>
                  <a:srgbClr val="0070C0"/>
                </a:solidFill>
              </a:rPr>
              <a:t>méthode</a:t>
            </a:r>
          </a:p>
          <a:p>
            <a:pPr lvl="1"/>
            <a:r>
              <a:rPr lang="fr-FR" dirty="0" smtClean="0"/>
              <a:t>Jeu de données d’apprentissage: souches avec génome séquencé et phénotype de résistance (CMI ou SIR)</a:t>
            </a:r>
          </a:p>
          <a:p>
            <a:pPr lvl="1"/>
            <a:r>
              <a:rPr lang="fr-FR" dirty="0" smtClean="0"/>
              <a:t>Méthode d’apprentissage</a:t>
            </a:r>
          </a:p>
          <a:p>
            <a:pPr lvl="1"/>
            <a:r>
              <a:rPr lang="fr-FR" dirty="0" smtClean="0"/>
              <a:t>Jeu de données test avec souches séquencées et phénotypes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Difficultés</a:t>
            </a:r>
            <a:r>
              <a:rPr lang="fr-FR" dirty="0" smtClean="0"/>
              <a:t>: </a:t>
            </a:r>
            <a:r>
              <a:rPr lang="fr-FR" dirty="0" smtClean="0"/>
              <a:t>comment décrire un génomes de 5 Million de bases avec un pan-génome très vaste comparé à la taille du jeu d’apprentissage.</a:t>
            </a:r>
          </a:p>
          <a:p>
            <a:pPr lvl="1"/>
            <a:r>
              <a:rPr lang="fr-FR" dirty="0" smtClean="0"/>
              <a:t>Méthode basée sur des mots de longueur k (</a:t>
            </a:r>
            <a:r>
              <a:rPr lang="fr-FR" dirty="0" err="1" smtClean="0"/>
              <a:t>k-mer</a:t>
            </a:r>
            <a:r>
              <a:rPr lang="fr-FR" dirty="0" smtClean="0"/>
              <a:t>) k=13</a:t>
            </a:r>
          </a:p>
          <a:p>
            <a:pPr lvl="1"/>
            <a:r>
              <a:rPr lang="fr-FR" dirty="0" smtClean="0"/>
              <a:t>Méthode basée sur la phylogénie.</a:t>
            </a:r>
          </a:p>
        </p:txBody>
      </p:sp>
    </p:spTree>
    <p:extLst>
      <p:ext uri="{BB962C8B-B14F-4D97-AF65-F5344CB8AC3E}">
        <p14:creationId xmlns:p14="http://schemas.microsoft.com/office/powerpoint/2010/main" val="17834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" y="549934"/>
            <a:ext cx="5954622" cy="28128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21102" y="3398807"/>
            <a:ext cx="3026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fr-FR" sz="2400" dirty="0" smtClean="0"/>
              <a:t>59 génomes d’E. coli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fr-FR" sz="2400" dirty="0" smtClean="0"/>
              <a:t>38 antibiotiques</a:t>
            </a:r>
            <a:endParaRPr lang="fr-FR" sz="2400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9894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&gt;30 publications depuis 2018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10" y="504178"/>
            <a:ext cx="4314166" cy="7114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19" y="1247632"/>
            <a:ext cx="6311181" cy="218855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0770" y="4293077"/>
            <a:ext cx="724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fr-FR" sz="2200" i="1" dirty="0" smtClean="0"/>
              <a:t>E. coli, Salmonella, K. </a:t>
            </a:r>
            <a:r>
              <a:rPr lang="fr-FR" sz="2200" i="1" dirty="0" err="1" smtClean="0"/>
              <a:t>pneumoniae</a:t>
            </a:r>
            <a:r>
              <a:rPr lang="fr-FR" sz="2200" i="1" dirty="0" smtClean="0"/>
              <a:t>, S. aureus, A. </a:t>
            </a:r>
            <a:r>
              <a:rPr lang="fr-FR" sz="2200" i="1" dirty="0" err="1" smtClean="0"/>
              <a:t>baumanii</a:t>
            </a:r>
            <a:r>
              <a:rPr lang="fr-FR" sz="2200" i="1" dirty="0" smtClean="0"/>
              <a:t>, P. </a:t>
            </a:r>
            <a:r>
              <a:rPr lang="fr-FR" sz="2200" i="1" dirty="0" err="1" smtClean="0"/>
              <a:t>aeruginosa</a:t>
            </a:r>
            <a:r>
              <a:rPr lang="fr-FR" sz="2200" i="1" dirty="0" smtClean="0"/>
              <a:t>, M. </a:t>
            </a:r>
            <a:r>
              <a:rPr lang="fr-FR" sz="2200" i="1" dirty="0" err="1" smtClean="0"/>
              <a:t>tuberculosis</a:t>
            </a:r>
            <a:r>
              <a:rPr lang="fr-FR" sz="2200" i="1" dirty="0" smtClean="0"/>
              <a:t> </a:t>
            </a:r>
            <a:r>
              <a:rPr lang="mr-IN" sz="2200" i="1" dirty="0" smtClean="0"/>
              <a:t>…</a:t>
            </a:r>
            <a:endParaRPr lang="fr-FR" sz="22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987397" y="3588588"/>
            <a:ext cx="427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Ø"/>
            </a:pPr>
            <a:r>
              <a:rPr lang="fr-FR" sz="2400" dirty="0" smtClean="0"/>
              <a:t>8704 génomes de 5 espèces de la base de donnée Patric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360097" y="5338494"/>
            <a:ext cx="9681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Symbol" charset="2"/>
              <a:buChar char="Þ"/>
            </a:pPr>
            <a:r>
              <a:rPr lang="fr-FR" sz="2400" i="1" dirty="0" smtClean="0"/>
              <a:t>Uniquement des publication décrivant des méthodes / apprentissage</a:t>
            </a:r>
          </a:p>
          <a:p>
            <a:pPr marL="342900" indent="-342900">
              <a:buClr>
                <a:srgbClr val="0070C0"/>
              </a:buClr>
              <a:buFont typeface="Symbol" charset="2"/>
              <a:buChar char="Þ"/>
            </a:pPr>
            <a:r>
              <a:rPr lang="fr-FR" sz="2400" i="1" dirty="0" smtClean="0"/>
              <a:t>Résultats très « prometteurs »</a:t>
            </a:r>
          </a:p>
          <a:p>
            <a:pPr marL="342900" indent="-342900">
              <a:buClr>
                <a:srgbClr val="0070C0"/>
              </a:buClr>
              <a:buFont typeface="Symbol" charset="2"/>
              <a:buChar char="Þ"/>
            </a:pPr>
            <a:r>
              <a:rPr lang="fr-FR" sz="2400" i="1" dirty="0" smtClean="0"/>
              <a:t>Pas d’utilisation pour le moment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5333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2" y="690113"/>
            <a:ext cx="9057736" cy="16967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87" y="2697093"/>
            <a:ext cx="6550325" cy="24306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39019" y="5313872"/>
            <a:ext cx="3752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Information utilisée?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Marqueurs de résistance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Proximité phylogénétique </a:t>
            </a:r>
          </a:p>
        </p:txBody>
      </p:sp>
    </p:spTree>
    <p:extLst>
      <p:ext uri="{BB962C8B-B14F-4D97-AF65-F5344CB8AC3E}">
        <p14:creationId xmlns:p14="http://schemas.microsoft.com/office/powerpoint/2010/main" val="9843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u="sng" dirty="0" smtClean="0">
                <a:solidFill>
                  <a:srgbClr val="0070C0"/>
                </a:solidFill>
              </a:rPr>
              <a:t>A venir</a:t>
            </a:r>
            <a:r>
              <a:rPr lang="fr-FR" sz="4000" dirty="0" smtClean="0">
                <a:solidFill>
                  <a:srgbClr val="0070C0"/>
                </a:solidFill>
              </a:rPr>
              <a:t>: site web pour un antibiogramme </a:t>
            </a:r>
            <a:r>
              <a:rPr lang="fr-FR" sz="4000" i="1" dirty="0" smtClean="0">
                <a:solidFill>
                  <a:srgbClr val="0070C0"/>
                </a:solidFill>
              </a:rPr>
              <a:t>in silico</a:t>
            </a:r>
            <a:endParaRPr lang="fr-FR" sz="4000" i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9" y="1897811"/>
            <a:ext cx="8355196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Microbiologie clinique </a:t>
            </a:r>
            <a:r>
              <a:rPr lang="mr-IN" sz="4000" dirty="0" smtClean="0">
                <a:solidFill>
                  <a:srgbClr val="0070C0"/>
                </a:solidFill>
              </a:rPr>
              <a:t>–</a:t>
            </a:r>
            <a:r>
              <a:rPr lang="fr-FR" sz="4000" dirty="0" smtClean="0">
                <a:solidFill>
                  <a:srgbClr val="0070C0"/>
                </a:solidFill>
              </a:rPr>
              <a:t> séquençage génomique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Microbiologie clinique (Hôpital)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Identification bactérienne</a:t>
            </a:r>
          </a:p>
          <a:p>
            <a:r>
              <a:rPr lang="fr-FR" dirty="0" smtClean="0"/>
              <a:t>Antibiogramme</a:t>
            </a:r>
          </a:p>
          <a:p>
            <a:r>
              <a:rPr lang="fr-FR" dirty="0" smtClean="0"/>
              <a:t>Epidémiologie moléculaire, analyse de transmission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Séquençage génomique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Information génomique complète </a:t>
            </a:r>
          </a:p>
          <a:p>
            <a:pPr lvl="1"/>
            <a:r>
              <a:rPr lang="fr-FR" dirty="0" smtClean="0"/>
              <a:t>Identification de l’espèce</a:t>
            </a:r>
          </a:p>
          <a:p>
            <a:pPr lvl="1"/>
            <a:r>
              <a:rPr lang="fr-FR" dirty="0" smtClean="0"/>
              <a:t>Identification des gènes de résistance:</a:t>
            </a:r>
          </a:p>
          <a:p>
            <a:pPr lvl="2"/>
            <a:r>
              <a:rPr lang="fr-FR" dirty="0" smtClean="0"/>
              <a:t>Génotype </a:t>
            </a:r>
            <a:r>
              <a:rPr lang="mr-IN" dirty="0" smtClean="0"/>
              <a:t>–</a:t>
            </a:r>
            <a:r>
              <a:rPr lang="fr-FR" dirty="0" smtClean="0"/>
              <a:t> phénotype</a:t>
            </a:r>
          </a:p>
          <a:p>
            <a:pPr lvl="1"/>
            <a:r>
              <a:rPr lang="fr-FR" dirty="0" smtClean="0"/>
              <a:t>Identification de </a:t>
            </a:r>
            <a:r>
              <a:rPr lang="fr-FR" dirty="0" smtClean="0"/>
              <a:t>clones </a:t>
            </a:r>
            <a:r>
              <a:rPr lang="fr-FR" dirty="0" smtClean="0"/>
              <a:t>à risque</a:t>
            </a:r>
          </a:p>
          <a:p>
            <a:r>
              <a:rPr lang="fr-FR" dirty="0" smtClean="0"/>
              <a:t>Comparaison entre isolats</a:t>
            </a:r>
          </a:p>
          <a:p>
            <a:pPr lvl="1"/>
            <a:r>
              <a:rPr lang="fr-FR" dirty="0" smtClean="0"/>
              <a:t>Identification </a:t>
            </a:r>
            <a:r>
              <a:rPr lang="fr-FR" dirty="0" smtClean="0"/>
              <a:t>de transmission et de la source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7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smtClean="0">
                <a:solidFill>
                  <a:srgbClr val="0070C0"/>
                </a:solidFill>
              </a:rPr>
              <a:t>Conclusions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6269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fr-FR" dirty="0" smtClean="0"/>
              <a:t>Le séquençage génomique est la méthode la plus puissante d’épidémiologie moléculaire</a:t>
            </a:r>
          </a:p>
          <a:p>
            <a:pPr>
              <a:buClr>
                <a:srgbClr val="0070C0"/>
              </a:buClr>
            </a:pPr>
            <a:r>
              <a:rPr lang="fr-FR" dirty="0" smtClean="0"/>
              <a:t>Doit être combinée à des données épidémiologiques</a:t>
            </a:r>
          </a:p>
          <a:p>
            <a:pPr>
              <a:buClr>
                <a:srgbClr val="0070C0"/>
              </a:buClr>
            </a:pPr>
            <a:r>
              <a:rPr lang="fr-FR" dirty="0" smtClean="0"/>
              <a:t>Permet de faire des découvertes fonctionnelles</a:t>
            </a:r>
          </a:p>
          <a:p>
            <a:pPr>
              <a:buClr>
                <a:srgbClr val="0070C0"/>
              </a:buClr>
            </a:pPr>
            <a:endParaRPr lang="fr-FR" dirty="0"/>
          </a:p>
          <a:p>
            <a:pPr>
              <a:buClr>
                <a:srgbClr val="0070C0"/>
              </a:buClr>
            </a:pPr>
            <a:r>
              <a:rPr lang="fr-FR" dirty="0" smtClean="0"/>
              <a:t>Promesses pour un antibiogramme </a:t>
            </a:r>
            <a:r>
              <a:rPr lang="fr-FR" i="1" dirty="0" smtClean="0"/>
              <a:t>in silico</a:t>
            </a:r>
          </a:p>
          <a:p>
            <a:pPr>
              <a:buClr>
                <a:srgbClr val="0070C0"/>
              </a:buClr>
            </a:pPr>
            <a:r>
              <a:rPr lang="fr-FR" dirty="0" smtClean="0"/>
              <a:t>Pour le moment pas de preuve de concept à l’hôpital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37594" y="5607971"/>
            <a:ext cx="1768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>
                <a:ln w="6604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FFFFFF"/>
                </a:solidFill>
                <a:latin typeface="Calibri" charset="0"/>
                <a:ea typeface="Calibri" charset="0"/>
                <a:cs typeface="Times New Roman" charset="0"/>
              </a:rPr>
              <a:t>Seq2Diag</a:t>
            </a:r>
            <a:endParaRPr lang="fr-FR" sz="320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5993" y="5605096"/>
            <a:ext cx="1878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Calibri" charset="0"/>
                <a:ea typeface="Calibri" charset="0"/>
                <a:cs typeface="Times New Roman" charset="0"/>
              </a:rPr>
              <a:t>ABRomics</a:t>
            </a:r>
            <a:endParaRPr lang="fr-FR" sz="3200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86" y="4106174"/>
            <a:ext cx="2098710" cy="15872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331089" y="5831457"/>
            <a:ext cx="2897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Plan Prioritaire de </a:t>
            </a:r>
            <a:r>
              <a:rPr lang="fr-FR" dirty="0" err="1" smtClean="0"/>
              <a:t>Pecherche</a:t>
            </a:r>
            <a:endParaRPr lang="fr-FR" dirty="0" smtClean="0"/>
          </a:p>
          <a:p>
            <a:pPr algn="ctr"/>
            <a:r>
              <a:rPr lang="fr-FR" dirty="0" smtClean="0"/>
              <a:t>PIA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0070C0"/>
                </a:solidFill>
              </a:rPr>
              <a:t>Remerciements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2091" y="2191110"/>
            <a:ext cx="3634713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/>
              <a:t>Unité EERA, Institut Pasteur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SzPct val="81000"/>
              <a:buFont typeface="Wingdings" charset="2"/>
              <a:buChar char="Ø"/>
            </a:pPr>
            <a:r>
              <a:rPr lang="fr-FR" sz="2400" dirty="0" smtClean="0"/>
              <a:t>Isabelle </a:t>
            </a:r>
            <a:r>
              <a:rPr lang="fr-FR" sz="2400" dirty="0" err="1" smtClean="0"/>
              <a:t>Rosinski-Chupin</a:t>
            </a:r>
            <a:endParaRPr lang="fr-FR" sz="2400" dirty="0" smtClean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SzPct val="81000"/>
              <a:buFont typeface="Wingdings" charset="2"/>
              <a:buChar char="Ø"/>
            </a:pPr>
            <a:r>
              <a:rPr lang="fr-FR" sz="2400" dirty="0" smtClean="0"/>
              <a:t>Nicolas Cabanel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SzPct val="81000"/>
              <a:buFont typeface="Wingdings" charset="2"/>
              <a:buChar char="Ø"/>
            </a:pPr>
            <a:r>
              <a:rPr lang="fr-FR" sz="2400" dirty="0" smtClean="0"/>
              <a:t>Rafael Patino-</a:t>
            </a:r>
            <a:r>
              <a:rPr lang="fr-FR" sz="2400" dirty="0" err="1" smtClean="0"/>
              <a:t>Navarrete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4793412" y="2222741"/>
            <a:ext cx="28572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/>
              <a:t>CNR </a:t>
            </a:r>
            <a:r>
              <a:rPr lang="mr-IN" sz="2400" dirty="0" smtClean="0"/>
              <a:t>–</a:t>
            </a:r>
            <a:r>
              <a:rPr lang="fr-FR" sz="2400" dirty="0" smtClean="0"/>
              <a:t> Hôpital Bicêtre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SzPct val="81000"/>
              <a:buFont typeface="Wingdings" charset="2"/>
              <a:buChar char="Ø"/>
            </a:pPr>
            <a:r>
              <a:rPr lang="fr-FR" sz="2400" dirty="0" smtClean="0"/>
              <a:t>Thierry Naas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SzPct val="81000"/>
              <a:buFont typeface="Wingdings" charset="2"/>
              <a:buChar char="Ø"/>
            </a:pPr>
            <a:r>
              <a:rPr lang="fr-FR" sz="2400" dirty="0" smtClean="0"/>
              <a:t>Laurent </a:t>
            </a:r>
            <a:r>
              <a:rPr lang="fr-FR" sz="2400" dirty="0" err="1" smtClean="0"/>
              <a:t>Dortet</a:t>
            </a:r>
            <a:endParaRPr lang="fr-FR" sz="2400" dirty="0" smtClean="0"/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SzPct val="81000"/>
              <a:buFont typeface="Wingdings" charset="2"/>
              <a:buChar char="Ø"/>
            </a:pPr>
            <a:r>
              <a:rPr lang="fr-FR" sz="2400" dirty="0" smtClean="0"/>
              <a:t>Rémy Bonin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430884" y="2651186"/>
            <a:ext cx="3012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/>
              <a:t>CNR </a:t>
            </a:r>
            <a:r>
              <a:rPr lang="mr-IN" sz="2400" dirty="0" smtClean="0"/>
              <a:t>–</a:t>
            </a:r>
            <a:r>
              <a:rPr lang="fr-FR" sz="2400" dirty="0" smtClean="0"/>
              <a:t> </a:t>
            </a:r>
            <a:r>
              <a:rPr lang="fr-FR" sz="2400" dirty="0" err="1" smtClean="0"/>
              <a:t>Staph</a:t>
            </a:r>
            <a:r>
              <a:rPr lang="fr-FR" sz="2400" dirty="0" smtClean="0"/>
              <a:t> Lyon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SzPct val="81000"/>
              <a:buFont typeface="Wingdings" charset="2"/>
              <a:buChar char="Ø"/>
            </a:pPr>
            <a:r>
              <a:rPr lang="fr-FR" sz="2400" dirty="0" smtClean="0"/>
              <a:t>François </a:t>
            </a:r>
            <a:r>
              <a:rPr lang="fr-FR" sz="2400" dirty="0" err="1" smtClean="0"/>
              <a:t>Vandenesh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723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Procédure de séquençage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8" y="3048000"/>
            <a:ext cx="1405158" cy="13248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122">
            <a:off x="2802761" y="1442426"/>
            <a:ext cx="536895" cy="170016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572256" y="3523488"/>
            <a:ext cx="84670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ADN</a:t>
            </a:r>
            <a:endParaRPr lang="fr-FR" sz="2800" dirty="0"/>
          </a:p>
        </p:txBody>
      </p:sp>
      <p:sp>
        <p:nvSpPr>
          <p:cNvPr id="10" name="Flèche vers la droite 9"/>
          <p:cNvSpPr/>
          <p:nvPr/>
        </p:nvSpPr>
        <p:spPr>
          <a:xfrm rot="18987315">
            <a:off x="1814620" y="3276312"/>
            <a:ext cx="804672" cy="197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/>
          <p:cNvSpPr/>
          <p:nvPr/>
        </p:nvSpPr>
        <p:spPr>
          <a:xfrm rot="2045222">
            <a:off x="3100876" y="3123912"/>
            <a:ext cx="804672" cy="197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a droite 11"/>
          <p:cNvSpPr/>
          <p:nvPr/>
        </p:nvSpPr>
        <p:spPr>
          <a:xfrm>
            <a:off x="1967020" y="3733512"/>
            <a:ext cx="1532084" cy="21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231136" y="4035552"/>
            <a:ext cx="113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Extraction</a:t>
            </a: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525276" y="3582378"/>
            <a:ext cx="12971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smtClean="0"/>
              <a:t>Banque</a:t>
            </a:r>
            <a:endParaRPr lang="fr-FR" sz="2800"/>
          </a:p>
        </p:txBody>
      </p:sp>
      <p:sp>
        <p:nvSpPr>
          <p:cNvPr id="16" name="Flèche vers la droite 15"/>
          <p:cNvSpPr/>
          <p:nvPr/>
        </p:nvSpPr>
        <p:spPr>
          <a:xfrm>
            <a:off x="4595546" y="3734546"/>
            <a:ext cx="821842" cy="216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896850" y="3612857"/>
            <a:ext cx="160332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smtClean="0"/>
              <a:t>Séquence</a:t>
            </a:r>
            <a:endParaRPr lang="fr-FR" sz="2800"/>
          </a:p>
        </p:txBody>
      </p:sp>
      <p:sp>
        <p:nvSpPr>
          <p:cNvPr id="18" name="Flèche vers la droite 17"/>
          <p:cNvSpPr/>
          <p:nvPr/>
        </p:nvSpPr>
        <p:spPr>
          <a:xfrm>
            <a:off x="6969191" y="3782279"/>
            <a:ext cx="821842" cy="216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0637175" y="3627234"/>
            <a:ext cx="131318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Analyse</a:t>
            </a:r>
            <a:endParaRPr lang="fr-FR" sz="2800" dirty="0"/>
          </a:p>
        </p:txBody>
      </p:sp>
      <p:sp>
        <p:nvSpPr>
          <p:cNvPr id="20" name="Flèche vers la droite 19"/>
          <p:cNvSpPr/>
          <p:nvPr/>
        </p:nvSpPr>
        <p:spPr>
          <a:xfrm>
            <a:off x="9623252" y="3796656"/>
            <a:ext cx="821842" cy="223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396737" y="4559809"/>
            <a:ext cx="6286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Défis</a:t>
            </a: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Temps pour avoir les résultats (&gt; 2-3 jours)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Coût: il diminue avec le nombre d’échantillons</a:t>
            </a:r>
          </a:p>
          <a:p>
            <a:pPr marL="342900" indent="-342900">
              <a:buFont typeface="Symbol" charset="2"/>
              <a:buChar char="Þ"/>
            </a:pPr>
            <a:r>
              <a:rPr lang="fr-FR" sz="2400" dirty="0" smtClean="0"/>
              <a:t>Incompatibilité entre temps et coût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74" y="2176582"/>
            <a:ext cx="1396042" cy="9866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90" y="1984074"/>
            <a:ext cx="1338064" cy="13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Analyse d’une épidémie, </a:t>
            </a:r>
            <a:r>
              <a:rPr lang="fr-FR" sz="4000" dirty="0" smtClean="0">
                <a:solidFill>
                  <a:srgbClr val="0070C0"/>
                </a:solidFill>
              </a:rPr>
              <a:t>des transmissions, de </a:t>
            </a:r>
            <a:r>
              <a:rPr lang="fr-FR" sz="4000" dirty="0" smtClean="0">
                <a:solidFill>
                  <a:srgbClr val="0070C0"/>
                </a:solidFill>
              </a:rPr>
              <a:t>la </a:t>
            </a:r>
            <a:r>
              <a:rPr lang="fr-FR" sz="4000" dirty="0" smtClean="0">
                <a:solidFill>
                  <a:srgbClr val="0070C0"/>
                </a:solidFill>
              </a:rPr>
              <a:t>source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 smtClean="0">
                <a:solidFill>
                  <a:srgbClr val="0070C0"/>
                </a:solidFill>
              </a:rPr>
              <a:t>Cas 1</a:t>
            </a:r>
            <a:r>
              <a:rPr lang="fr-FR" sz="2200" dirty="0" smtClean="0"/>
              <a:t>: </a:t>
            </a:r>
            <a:r>
              <a:rPr lang="fr-FR" sz="2200" i="1" dirty="0" smtClean="0"/>
              <a:t>Staphylococcus </a:t>
            </a:r>
            <a:r>
              <a:rPr lang="fr-FR" sz="2200" i="1" dirty="0" err="1" smtClean="0"/>
              <a:t>epidermidis</a:t>
            </a:r>
            <a:endParaRPr lang="fr-FR" sz="2200" i="1" dirty="0" smtClean="0"/>
          </a:p>
          <a:p>
            <a:pPr>
              <a:buFont typeface="Symbol" charset="2"/>
              <a:buChar char="Þ"/>
            </a:pPr>
            <a:r>
              <a:rPr lang="fr-FR" sz="2200" dirty="0" smtClean="0"/>
              <a:t>Augmentation </a:t>
            </a:r>
            <a:r>
              <a:rPr lang="fr-FR" sz="2200" dirty="0"/>
              <a:t>du nombre de cas d’infection à </a:t>
            </a:r>
            <a:r>
              <a:rPr lang="fr-FR" sz="2200" i="1" dirty="0"/>
              <a:t>S. </a:t>
            </a:r>
            <a:r>
              <a:rPr lang="fr-FR" sz="2200" i="1" dirty="0" err="1"/>
              <a:t>epidermidis</a:t>
            </a:r>
            <a:r>
              <a:rPr lang="fr-FR" sz="2200" dirty="0"/>
              <a:t> </a:t>
            </a:r>
            <a:r>
              <a:rPr lang="fr-FR" sz="2200" dirty="0" smtClean="0"/>
              <a:t>résistant au </a:t>
            </a:r>
            <a:r>
              <a:rPr lang="fr-FR" sz="2200" dirty="0" err="1" smtClean="0"/>
              <a:t>Linezolide</a:t>
            </a:r>
            <a:r>
              <a:rPr lang="fr-FR" sz="2200" dirty="0" smtClean="0"/>
              <a:t> dans </a:t>
            </a:r>
            <a:r>
              <a:rPr lang="fr-FR" sz="2200" dirty="0"/>
              <a:t>les service de </a:t>
            </a:r>
            <a:r>
              <a:rPr lang="fr-FR" sz="2200" dirty="0" smtClean="0"/>
              <a:t>greffe</a:t>
            </a:r>
            <a:endParaRPr lang="fr-FR" sz="2200" dirty="0"/>
          </a:p>
          <a:p>
            <a:endParaRPr lang="fr-FR" i="1" dirty="0" smtClean="0"/>
          </a:p>
          <a:p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24" y="3040942"/>
            <a:ext cx="6702044" cy="38170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8982684" y="6349042"/>
            <a:ext cx="3525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Col. Laurent </a:t>
            </a:r>
            <a:r>
              <a:rPr lang="fr-FR" sz="1600" dirty="0" err="1" smtClean="0"/>
              <a:t>Dorter</a:t>
            </a:r>
            <a:r>
              <a:rPr lang="fr-FR" sz="1600" dirty="0" smtClean="0"/>
              <a:t> CNR Bicêtre)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16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4" y="694944"/>
            <a:ext cx="6972517" cy="5236464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7693152" y="1362329"/>
            <a:ext cx="4315968" cy="4351338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Séquençage de 47 souches</a:t>
            </a:r>
          </a:p>
          <a:p>
            <a:pPr>
              <a:buFont typeface="Symbol" charset="2"/>
              <a:buChar char="Þ"/>
            </a:pPr>
            <a:r>
              <a:rPr lang="fr-FR" dirty="0" smtClean="0"/>
              <a:t>3 Clusters (pas une </a:t>
            </a:r>
            <a:r>
              <a:rPr lang="fr-FR" dirty="0" smtClean="0"/>
              <a:t>épidémie, trois)</a:t>
            </a:r>
            <a:endParaRPr lang="fr-FR" dirty="0" smtClean="0"/>
          </a:p>
          <a:p>
            <a:pPr>
              <a:buFont typeface="Symbol" charset="2"/>
              <a:buChar char="Þ"/>
            </a:pPr>
            <a:r>
              <a:rPr lang="fr-FR" dirty="0" smtClean="0"/>
              <a:t>Moins de 10 mutations entre deux isolats</a:t>
            </a:r>
          </a:p>
          <a:p>
            <a:pPr>
              <a:buFont typeface="Symbol" charset="2"/>
              <a:buChar char="Þ"/>
            </a:pPr>
            <a:r>
              <a:rPr lang="fr-FR" dirty="0" smtClean="0"/>
              <a:t>Correspond à des clones à haut risque MDR déjà décrits</a:t>
            </a:r>
          </a:p>
          <a:p>
            <a:pPr>
              <a:buFont typeface="Symbol" charset="2"/>
              <a:buChar char="Þ"/>
            </a:pPr>
            <a:r>
              <a:rPr lang="fr-FR" dirty="0" smtClean="0"/>
              <a:t>Deux plasmide </a:t>
            </a:r>
            <a:r>
              <a:rPr lang="fr-FR" i="1" dirty="0" err="1" smtClean="0"/>
              <a:t>cfr</a:t>
            </a:r>
            <a:r>
              <a:rPr lang="fr-FR" dirty="0" smtClean="0"/>
              <a:t> (haut niveau de </a:t>
            </a:r>
            <a:r>
              <a:rPr lang="fr-FR" dirty="0" smtClean="0"/>
              <a:t>résistance) </a:t>
            </a:r>
            <a:r>
              <a:rPr lang="fr-FR" dirty="0" smtClean="0"/>
              <a:t>ont été </a:t>
            </a:r>
            <a:r>
              <a:rPr lang="fr-FR" dirty="0" smtClean="0"/>
              <a:t>transférés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232018" y="6349042"/>
            <a:ext cx="379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Dortet</a:t>
            </a:r>
            <a:r>
              <a:rPr lang="fr-FR" sz="1600" dirty="0"/>
              <a:t> et al. J </a:t>
            </a:r>
            <a:r>
              <a:rPr lang="fr-FR" sz="1600" dirty="0" err="1"/>
              <a:t>Antimicrob</a:t>
            </a:r>
            <a:r>
              <a:rPr lang="fr-FR" sz="1600" dirty="0"/>
              <a:t> </a:t>
            </a:r>
            <a:r>
              <a:rPr lang="fr-FR" sz="1600" dirty="0" err="1"/>
              <a:t>Chemother</a:t>
            </a:r>
            <a:r>
              <a:rPr lang="fr-FR" sz="1600" dirty="0"/>
              <a:t>. 2018 </a:t>
            </a:r>
          </a:p>
        </p:txBody>
      </p:sp>
    </p:spTree>
    <p:extLst>
      <p:ext uri="{BB962C8B-B14F-4D97-AF65-F5344CB8AC3E}">
        <p14:creationId xmlns:p14="http://schemas.microsoft.com/office/powerpoint/2010/main" val="4265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Analyse d’une épidémie, de la source d’une contamination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160008" cy="2648839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Cas 2</a:t>
            </a:r>
            <a:r>
              <a:rPr lang="fr-FR" sz="2400" dirty="0" smtClean="0"/>
              <a:t>: </a:t>
            </a:r>
            <a:r>
              <a:rPr lang="fr-FR" sz="2400" i="1" dirty="0" smtClean="0"/>
              <a:t>Staphylococcus aureus</a:t>
            </a:r>
            <a:r>
              <a:rPr lang="fr-FR" sz="2400" dirty="0" smtClean="0"/>
              <a:t> </a:t>
            </a:r>
            <a:r>
              <a:rPr lang="mr-IN" sz="2400" dirty="0" smtClean="0"/>
              <a:t>–</a:t>
            </a:r>
            <a:r>
              <a:rPr lang="fr-FR" sz="2400" dirty="0" smtClean="0"/>
              <a:t> USA 300</a:t>
            </a:r>
          </a:p>
          <a:p>
            <a:pPr>
              <a:buFontTx/>
              <a:buChar char="-"/>
            </a:pPr>
            <a:r>
              <a:rPr lang="fr-FR" sz="2400" dirty="0" smtClean="0"/>
              <a:t>USA300 est le clones de </a:t>
            </a:r>
            <a:r>
              <a:rPr lang="fr-FR" sz="2400" i="1" dirty="0" smtClean="0"/>
              <a:t>S. aureus</a:t>
            </a:r>
            <a:r>
              <a:rPr lang="fr-FR" sz="2400" dirty="0" smtClean="0"/>
              <a:t> dominant aux USA.</a:t>
            </a:r>
          </a:p>
          <a:p>
            <a:pPr>
              <a:buFontTx/>
              <a:buChar char="-"/>
            </a:pPr>
            <a:r>
              <a:rPr lang="fr-FR" sz="2400" dirty="0" smtClean="0"/>
              <a:t>Epidémie à </a:t>
            </a:r>
            <a:r>
              <a:rPr lang="fr-FR" sz="2400" i="1" dirty="0" smtClean="0"/>
              <a:t>S. aureus</a:t>
            </a:r>
            <a:r>
              <a:rPr lang="fr-FR" sz="2400" dirty="0" smtClean="0"/>
              <a:t> USA300 dans un hôpital </a:t>
            </a:r>
            <a:r>
              <a:rPr lang="fr-FR" sz="2400" dirty="0" smtClean="0"/>
              <a:t>gériatrique</a:t>
            </a:r>
            <a:endParaRPr lang="fr-FR" sz="2400" dirty="0" smtClean="0"/>
          </a:p>
          <a:p>
            <a:pPr>
              <a:buFontTx/>
              <a:buChar char="-"/>
            </a:pPr>
            <a:r>
              <a:rPr lang="fr-FR" sz="2400" dirty="0" smtClean="0"/>
              <a:t>Séquençage de </a:t>
            </a:r>
            <a:r>
              <a:rPr lang="fr-FR" sz="2400" dirty="0" smtClean="0"/>
              <a:t>63</a:t>
            </a:r>
            <a:r>
              <a:rPr lang="fr-FR" sz="2400" dirty="0" smtClean="0"/>
              <a:t> </a:t>
            </a:r>
            <a:r>
              <a:rPr lang="fr-FR" sz="2400" dirty="0" smtClean="0"/>
              <a:t>souches USA300 du CNR 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1440688"/>
            <a:ext cx="4572000" cy="4927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9222" y="5486400"/>
            <a:ext cx="6212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charset="2"/>
              <a:buChar char="Þ"/>
            </a:pPr>
            <a:r>
              <a:rPr lang="fr-FR" sz="2400" dirty="0" smtClean="0">
                <a:solidFill>
                  <a:srgbClr val="0070C0"/>
                </a:solidFill>
              </a:rPr>
              <a:t>Jusqu’à 28 </a:t>
            </a:r>
            <a:r>
              <a:rPr lang="fr-FR" sz="2400" dirty="0" err="1" smtClean="0">
                <a:solidFill>
                  <a:srgbClr val="0070C0"/>
                </a:solidFill>
              </a:rPr>
              <a:t>SNPs</a:t>
            </a:r>
            <a:r>
              <a:rPr lang="fr-FR" sz="2400" dirty="0" smtClean="0">
                <a:solidFill>
                  <a:srgbClr val="0070C0"/>
                </a:solidFill>
              </a:rPr>
              <a:t> entre deux isolats de </a:t>
            </a:r>
            <a:r>
              <a:rPr lang="fr-FR" sz="2400" dirty="0" smtClean="0">
                <a:solidFill>
                  <a:srgbClr val="0070C0"/>
                </a:solidFill>
              </a:rPr>
              <a:t>l’hôpital</a:t>
            </a:r>
          </a:p>
          <a:p>
            <a:pPr marL="285750" indent="-285750">
              <a:buFont typeface="Symbol" charset="2"/>
              <a:buChar char="Þ"/>
            </a:pPr>
            <a:r>
              <a:rPr lang="fr-FR" sz="2400" dirty="0" smtClean="0">
                <a:solidFill>
                  <a:srgbClr val="0070C0"/>
                </a:solidFill>
              </a:rPr>
              <a:t>Il y a</a:t>
            </a:r>
            <a:r>
              <a:rPr lang="mr-IN" sz="2400" dirty="0" smtClean="0">
                <a:solidFill>
                  <a:srgbClr val="0070C0"/>
                </a:solidFill>
              </a:rPr>
              <a:t>-</a:t>
            </a:r>
            <a:r>
              <a:rPr lang="mr-IN" sz="2400" dirty="0" err="1" smtClean="0">
                <a:solidFill>
                  <a:srgbClr val="0070C0"/>
                </a:solidFill>
              </a:rPr>
              <a:t>t</a:t>
            </a:r>
            <a:r>
              <a:rPr lang="mr-IN" sz="2400" dirty="0" smtClean="0">
                <a:solidFill>
                  <a:srgbClr val="0070C0"/>
                </a:solidFill>
              </a:rPr>
              <a:t>-</a:t>
            </a:r>
            <a:r>
              <a:rPr lang="fr-FR" sz="2400" dirty="0" smtClean="0">
                <a:solidFill>
                  <a:srgbClr val="0070C0"/>
                </a:solidFill>
              </a:rPr>
              <a:t>il une seule source?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488668"/>
            <a:ext cx="416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Col. François </a:t>
            </a:r>
            <a:r>
              <a:rPr lang="fr-FR" dirty="0" err="1" smtClean="0"/>
              <a:t>Vandenesh</a:t>
            </a:r>
            <a:r>
              <a:rPr lang="fr-FR" dirty="0" smtClean="0"/>
              <a:t>, CNR </a:t>
            </a:r>
            <a:r>
              <a:rPr lang="fr-FR" dirty="0" err="1" smtClean="0"/>
              <a:t>Staph</a:t>
            </a:r>
            <a:r>
              <a:rPr lang="fr-FR" dirty="0" smtClean="0"/>
              <a:t>. Lyon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6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6509">
            <a:off x="372841" y="1293961"/>
            <a:ext cx="4790788" cy="47313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290">
            <a:off x="6704705" y="1425504"/>
            <a:ext cx="3815780" cy="41125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28369" y="5469147"/>
            <a:ext cx="5439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 dirty="0" smtClean="0">
                <a:solidFill>
                  <a:srgbClr val="0070C0"/>
                </a:solidFill>
              </a:rPr>
              <a:t>Monophylétique</a:t>
            </a:r>
          </a:p>
          <a:p>
            <a:pPr marL="285750" indent="-285750">
              <a:buFont typeface="Symbol" charset="2"/>
              <a:buChar char="Þ"/>
            </a:pPr>
            <a:r>
              <a:rPr lang="fr-FR" sz="2400" dirty="0" smtClean="0">
                <a:solidFill>
                  <a:srgbClr val="0070C0"/>
                </a:solidFill>
              </a:rPr>
              <a:t>Une seule </a:t>
            </a:r>
            <a:r>
              <a:rPr lang="fr-FR" sz="2400" dirty="0" smtClean="0">
                <a:solidFill>
                  <a:srgbClr val="0070C0"/>
                </a:solidFill>
              </a:rPr>
              <a:t>source probable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Symbol" charset="2"/>
              <a:buChar char="Þ"/>
            </a:pPr>
            <a:r>
              <a:rPr lang="fr-FR" sz="2400" dirty="0" smtClean="0">
                <a:solidFill>
                  <a:srgbClr val="0070C0"/>
                </a:solidFill>
              </a:rPr>
              <a:t>Diversité génétique au sein de la source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55453" y="175343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Analyse dans un </a:t>
            </a:r>
            <a:r>
              <a:rPr lang="fr-FR" smtClean="0">
                <a:solidFill>
                  <a:srgbClr val="0070C0"/>
                </a:solidFill>
              </a:rPr>
              <a:t>contexte global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4416725" y="1880558"/>
            <a:ext cx="2967486" cy="1708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224068" y="4362092"/>
            <a:ext cx="4109049" cy="1089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55275" y="6488668"/>
            <a:ext cx="235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Glaser et al. </a:t>
            </a:r>
            <a:r>
              <a:rPr lang="fr-FR" dirty="0" err="1" smtClean="0"/>
              <a:t>mBio</a:t>
            </a:r>
            <a:r>
              <a:rPr lang="fr-FR" dirty="0" smtClean="0"/>
              <a:t>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Analyse d’une </a:t>
            </a:r>
            <a:r>
              <a:rPr lang="fr-FR" sz="4000" dirty="0" smtClean="0">
                <a:solidFill>
                  <a:srgbClr val="0070C0"/>
                </a:solidFill>
              </a:rPr>
              <a:t>épidémie</a:t>
            </a:r>
            <a:r>
              <a:rPr lang="fr-FR" sz="4000" dirty="0">
                <a:solidFill>
                  <a:srgbClr val="0070C0"/>
                </a:solidFill>
              </a:rPr>
              <a:t> </a:t>
            </a:r>
            <a:r>
              <a:rPr lang="fr-FR" sz="4000" dirty="0" smtClean="0">
                <a:solidFill>
                  <a:srgbClr val="0070C0"/>
                </a:solidFill>
              </a:rPr>
              <a:t>vs. dissémination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Cas 3</a:t>
            </a:r>
            <a:r>
              <a:rPr lang="fr-FR" dirty="0" smtClean="0"/>
              <a:t>: </a:t>
            </a:r>
            <a:r>
              <a:rPr lang="fr-FR" i="1" dirty="0" smtClean="0"/>
              <a:t>Escherichia </a:t>
            </a:r>
            <a:r>
              <a:rPr lang="fr-FR" i="1" dirty="0" smtClean="0"/>
              <a:t>coli</a:t>
            </a:r>
            <a:r>
              <a:rPr lang="fr-FR" dirty="0" smtClean="0"/>
              <a:t> </a:t>
            </a:r>
            <a:r>
              <a:rPr lang="fr-FR" dirty="0" smtClean="0"/>
              <a:t>productrices </a:t>
            </a:r>
            <a:r>
              <a:rPr lang="fr-FR" dirty="0" smtClean="0"/>
              <a:t>de </a:t>
            </a:r>
            <a:r>
              <a:rPr lang="fr-FR" dirty="0" err="1" smtClean="0"/>
              <a:t>carbapénèmase</a:t>
            </a:r>
            <a:endParaRPr lang="fr-FR" dirty="0" smtClean="0"/>
          </a:p>
          <a:p>
            <a:r>
              <a:rPr lang="fr-FR" dirty="0" smtClean="0"/>
              <a:t>Bactéries considérées « priorité critique » pour le développement de nouveaux antibiotiques</a:t>
            </a:r>
          </a:p>
          <a:p>
            <a:pPr>
              <a:buFont typeface="Symbol" charset="2"/>
              <a:buChar char="Þ"/>
            </a:pPr>
            <a:r>
              <a:rPr lang="fr-FR" dirty="0" smtClean="0"/>
              <a:t>Séquençage de 712 souches reçues par le CNR avant 2016</a:t>
            </a:r>
          </a:p>
          <a:p>
            <a:pPr>
              <a:buFont typeface="Symbol" charset="2"/>
              <a:buChar char="Þ"/>
            </a:pPr>
            <a:r>
              <a:rPr lang="fr-FR" dirty="0" smtClean="0"/>
              <a:t>Analyse de l’évolution et des cas groupés.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488668"/>
            <a:ext cx="2677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Col. Thierry Naas CNR Bicêtre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019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0947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i="1" dirty="0" smtClean="0">
                <a:solidFill>
                  <a:srgbClr val="0070C0"/>
                </a:solidFill>
              </a:rPr>
              <a:t>E. Coli</a:t>
            </a:r>
            <a:r>
              <a:rPr lang="fr-FR" sz="4000" dirty="0" smtClean="0">
                <a:solidFill>
                  <a:srgbClr val="0070C0"/>
                </a:solidFill>
              </a:rPr>
              <a:t> producteur de </a:t>
            </a:r>
            <a:r>
              <a:rPr lang="fr-FR" sz="4000" dirty="0" err="1" smtClean="0">
                <a:solidFill>
                  <a:srgbClr val="0070C0"/>
                </a:solidFill>
              </a:rPr>
              <a:t>carbapénèmase</a:t>
            </a:r>
            <a:endParaRPr lang="fr-FR" sz="4000" dirty="0">
              <a:solidFill>
                <a:srgbClr val="0070C0"/>
              </a:solidFill>
            </a:endParaRPr>
          </a:p>
        </p:txBody>
      </p:sp>
      <p:grpSp>
        <p:nvGrpSpPr>
          <p:cNvPr id="15" name="Grouper 14"/>
          <p:cNvGrpSpPr/>
          <p:nvPr/>
        </p:nvGrpSpPr>
        <p:grpSpPr>
          <a:xfrm>
            <a:off x="152325" y="1376681"/>
            <a:ext cx="8248104" cy="4799219"/>
            <a:chOff x="963208" y="1428439"/>
            <a:chExt cx="8248104" cy="479921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785152">
              <a:off x="900060" y="1491587"/>
              <a:ext cx="4799219" cy="4672924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2984741" y="3398808"/>
              <a:ext cx="635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mtClean="0"/>
                <a:t>ST38</a:t>
              </a:r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57745">
              <a:off x="6262116" y="2684077"/>
              <a:ext cx="3228041" cy="2670351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/>
          </p:nvCxnSpPr>
          <p:spPr>
            <a:xfrm flipV="1">
              <a:off x="4088921" y="3554083"/>
              <a:ext cx="1846053" cy="1725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4106174" y="4019909"/>
              <a:ext cx="1915064" cy="172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7591245" y="1949570"/>
            <a:ext cx="46007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charset="0"/>
              <a:buChar char="•"/>
            </a:pPr>
            <a:r>
              <a:rPr lang="fr-FR" sz="2200" dirty="0" smtClean="0"/>
              <a:t>Cluster de </a:t>
            </a:r>
            <a:r>
              <a:rPr lang="fr-FR" sz="2200" smtClean="0"/>
              <a:t>souches isolées en </a:t>
            </a:r>
            <a:r>
              <a:rPr lang="fr-FR" sz="2200" dirty="0" smtClean="0"/>
              <a:t>France</a:t>
            </a:r>
          </a:p>
          <a:p>
            <a:pPr marL="742950" lvl="1" indent="-285750">
              <a:buClr>
                <a:srgbClr val="0070C0"/>
              </a:buClr>
              <a:buFont typeface="Arial" charset="0"/>
              <a:buChar char="•"/>
            </a:pPr>
            <a:r>
              <a:rPr lang="fr-FR" sz="2200" dirty="0" smtClean="0"/>
              <a:t>4 souches des pays bas</a:t>
            </a:r>
          </a:p>
          <a:p>
            <a:pPr marL="742950" lvl="1" indent="-285750">
              <a:buClr>
                <a:srgbClr val="0070C0"/>
              </a:buClr>
              <a:buFont typeface="Arial" charset="0"/>
              <a:buChar char="•"/>
            </a:pPr>
            <a:r>
              <a:rPr lang="fr-FR" sz="2200" dirty="0" smtClean="0"/>
              <a:t>De 1 à 38 </a:t>
            </a:r>
            <a:r>
              <a:rPr lang="fr-FR" sz="2200" dirty="0" err="1" smtClean="0"/>
              <a:t>SNPs</a:t>
            </a:r>
            <a:endParaRPr lang="fr-FR" sz="2200" dirty="0" smtClean="0"/>
          </a:p>
          <a:p>
            <a:pPr marL="742950" lvl="1" indent="-285750">
              <a:buClr>
                <a:srgbClr val="0070C0"/>
              </a:buClr>
              <a:buFont typeface="Arial" charset="0"/>
              <a:buChar char="•"/>
            </a:pPr>
            <a:r>
              <a:rPr lang="fr-FR" sz="2200" dirty="0" smtClean="0"/>
              <a:t>Clone pandémique</a:t>
            </a: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5700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789</Words>
  <Application>Microsoft Macintosh PowerPoint</Application>
  <PresentationFormat>Grand écran</PresentationFormat>
  <Paragraphs>144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Calibri</vt:lpstr>
      <vt:lpstr>Calibri Light</vt:lpstr>
      <vt:lpstr>Mangal</vt:lpstr>
      <vt:lpstr>Symbol</vt:lpstr>
      <vt:lpstr>Times New Roman</vt:lpstr>
      <vt:lpstr>Wingdings</vt:lpstr>
      <vt:lpstr>Arial</vt:lpstr>
      <vt:lpstr>Thème Office</vt:lpstr>
      <vt:lpstr>Apports et promesses du séquençage génomique en microbiologie clinique.</vt:lpstr>
      <vt:lpstr>Microbiologie clinique – séquençage génomique</vt:lpstr>
      <vt:lpstr>Procédure de séquençage</vt:lpstr>
      <vt:lpstr>Analyse d’une épidémie, des transmissions, de la source</vt:lpstr>
      <vt:lpstr>Présentation PowerPoint</vt:lpstr>
      <vt:lpstr>Analyse d’une épidémie, de la source d’une contamination</vt:lpstr>
      <vt:lpstr>Analyse dans un contexte global</vt:lpstr>
      <vt:lpstr>Analyse d’une épidémie vs. dissémination</vt:lpstr>
      <vt:lpstr>E. Coli producteur de carbapénèmase</vt:lpstr>
      <vt:lpstr>E. Coli producteur de carbapénèmase</vt:lpstr>
      <vt:lpstr>Prédiction du phénotype de résistance: l’antibiogramme in silico</vt:lpstr>
      <vt:lpstr>Méthodes « rules-based »</vt:lpstr>
      <vt:lpstr>Présentation PowerPoint</vt:lpstr>
      <vt:lpstr>Exemple: le site Resfinder</vt:lpstr>
      <vt:lpstr>Sortie: résistance et gènes de résistance</vt:lpstr>
      <vt:lpstr>Méthodes basées sur l’apprentissage (machine learning) - Intelligence artificielle</vt:lpstr>
      <vt:lpstr>&gt;30 publications depuis 2018</vt:lpstr>
      <vt:lpstr>Présentation PowerPoint</vt:lpstr>
      <vt:lpstr>A venir: site web pour un antibiogramme in silico</vt:lpstr>
      <vt:lpstr>Conclusions</vt:lpstr>
      <vt:lpstr>Remerciements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Apports et promesses du séquençage génomique en microbiologie clinique.</dc:title>
  <dc:creator>Philippe G</dc:creator>
  <cp:lastModifiedBy>Philippe G</cp:lastModifiedBy>
  <cp:revision>41</cp:revision>
  <dcterms:created xsi:type="dcterms:W3CDTF">2021-09-11T12:52:56Z</dcterms:created>
  <dcterms:modified xsi:type="dcterms:W3CDTF">2021-09-14T11:14:20Z</dcterms:modified>
</cp:coreProperties>
</file>