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378" r:id="rId22"/>
    <p:sldId id="668" r:id="rId23"/>
    <p:sldId id="661" r:id="rId24"/>
    <p:sldId id="407" r:id="rId25"/>
    <p:sldId id="274" r:id="rId26"/>
    <p:sldId id="501" r:id="rId27"/>
    <p:sldId id="470" r:id="rId28"/>
    <p:sldId id="276" r:id="rId29"/>
    <p:sldId id="540" r:id="rId30"/>
    <p:sldId id="667" r:id="rId31"/>
    <p:sldId id="508" r:id="rId32"/>
    <p:sldId id="663" r:id="rId33"/>
    <p:sldId id="664" r:id="rId34"/>
    <p:sldId id="596" r:id="rId35"/>
    <p:sldId id="545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mel%20Drider\Downloads\BIBLIO%20BACTERIOCIN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jamel%20Drider\Downloads\BIBLIO%20BACTERIOCI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7E-49C2-AA95-659C8D6A2B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7E-49C2-AA95-659C8D6A2B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7E-49C2-AA95-659C8D6A2B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D7E-49C2-AA95-659C8D6A2B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D7E-49C2-AA95-659C8D6A2B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D7E-49C2-AA95-659C8D6A2B2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D7E-49C2-AA95-659C8D6A2B2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D7E-49C2-AA95-659C8D6A2B2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D7E-49C2-AA95-659C8D6A2B2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D7E-49C2-AA95-659C8D6A2B2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D7E-49C2-AA95-659C8D6A2B2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D7E-49C2-AA95-659C8D6A2B2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1D7E-49C2-AA95-659C8D6A2B2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1D7E-49C2-AA95-659C8D6A2B2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1D7E-49C2-AA95-659C8D6A2B2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1D7E-49C2-AA95-659C8D6A2B2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1D7E-49C2-AA95-659C8D6A2B22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1D7E-49C2-AA95-659C8D6A2B22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1D7E-49C2-AA95-659C8D6A2B22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1D7E-49C2-AA95-659C8D6A2B22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1D7E-49C2-AA95-659C8D6A2B22}"/>
              </c:ext>
            </c:extLst>
          </c:dPt>
          <c:cat>
            <c:strRef>
              <c:f>Feuil1!$M$58:$M$78</c:f>
              <c:strCache>
                <c:ptCount val="21"/>
                <c:pt idx="0">
                  <c:v>USA</c:v>
                </c:pt>
                <c:pt idx="1">
                  <c:v>France </c:v>
                </c:pt>
                <c:pt idx="2">
                  <c:v>Netherlands</c:v>
                </c:pt>
                <c:pt idx="3">
                  <c:v>Ireland </c:v>
                </c:pt>
                <c:pt idx="4">
                  <c:v>Spain</c:v>
                </c:pt>
                <c:pt idx="5">
                  <c:v>Germany</c:v>
                </c:pt>
                <c:pt idx="6">
                  <c:v>Japan</c:v>
                </c:pt>
                <c:pt idx="7">
                  <c:v>China</c:v>
                </c:pt>
                <c:pt idx="8">
                  <c:v>Russia</c:v>
                </c:pt>
                <c:pt idx="9">
                  <c:v>India </c:v>
                </c:pt>
                <c:pt idx="10">
                  <c:v>Italy</c:v>
                </c:pt>
                <c:pt idx="11">
                  <c:v>Norway</c:v>
                </c:pt>
                <c:pt idx="12">
                  <c:v>Argentina</c:v>
                </c:pt>
                <c:pt idx="13">
                  <c:v>Poland</c:v>
                </c:pt>
                <c:pt idx="14">
                  <c:v>New Zeland</c:v>
                </c:pt>
                <c:pt idx="15">
                  <c:v>Australia</c:v>
                </c:pt>
                <c:pt idx="16">
                  <c:v>South Africa</c:v>
                </c:pt>
                <c:pt idx="17">
                  <c:v>UK</c:v>
                </c:pt>
                <c:pt idx="18">
                  <c:v>Brasil</c:v>
                </c:pt>
                <c:pt idx="19">
                  <c:v>S. Korea</c:v>
                </c:pt>
                <c:pt idx="20">
                  <c:v>Others</c:v>
                </c:pt>
              </c:strCache>
            </c:strRef>
          </c:cat>
          <c:val>
            <c:numRef>
              <c:f>Feuil1!$N$58:$N$78</c:f>
              <c:numCache>
                <c:formatCode>General</c:formatCode>
                <c:ptCount val="21"/>
                <c:pt idx="0">
                  <c:v>1095</c:v>
                </c:pt>
                <c:pt idx="1">
                  <c:v>448</c:v>
                </c:pt>
                <c:pt idx="2">
                  <c:v>291</c:v>
                </c:pt>
                <c:pt idx="3">
                  <c:v>263</c:v>
                </c:pt>
                <c:pt idx="4">
                  <c:v>509</c:v>
                </c:pt>
                <c:pt idx="5">
                  <c:v>428</c:v>
                </c:pt>
                <c:pt idx="6">
                  <c:v>386</c:v>
                </c:pt>
                <c:pt idx="7">
                  <c:v>512</c:v>
                </c:pt>
                <c:pt idx="8">
                  <c:v>89</c:v>
                </c:pt>
                <c:pt idx="9">
                  <c:v>301</c:v>
                </c:pt>
                <c:pt idx="10">
                  <c:v>238</c:v>
                </c:pt>
                <c:pt idx="11">
                  <c:v>205</c:v>
                </c:pt>
                <c:pt idx="12">
                  <c:v>201</c:v>
                </c:pt>
                <c:pt idx="13">
                  <c:v>80</c:v>
                </c:pt>
                <c:pt idx="14">
                  <c:v>110</c:v>
                </c:pt>
                <c:pt idx="15">
                  <c:v>105</c:v>
                </c:pt>
                <c:pt idx="16">
                  <c:v>110</c:v>
                </c:pt>
                <c:pt idx="17">
                  <c:v>274</c:v>
                </c:pt>
                <c:pt idx="18">
                  <c:v>300</c:v>
                </c:pt>
                <c:pt idx="19">
                  <c:v>148</c:v>
                </c:pt>
                <c:pt idx="20">
                  <c:v>4663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A-1D7E-49C2-AA95-659C8D6A2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32895888013999E-2"/>
          <c:y val="5.205599300087493E-3"/>
          <c:w val="0.25967519685039375"/>
          <c:h val="0.99479440069991254"/>
        </c:manualLayout>
      </c:layout>
      <c:overlay val="0"/>
      <c:spPr>
        <a:solidFill>
          <a:schemeClr val="bg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1458140147118562E-2"/>
          <c:y val="0.17111049639727607"/>
          <c:w val="0.87748614232566213"/>
          <c:h val="0.71721824904971332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Feuil1!$K$5</c:f>
              <c:strCache>
                <c:ptCount val="1"/>
                <c:pt idx="0">
                  <c:v>Number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Feuil1!$J$6:$J$81</c:f>
              <c:numCache>
                <c:formatCode>General</c:formatCode>
                <c:ptCount val="7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  <c:pt idx="7">
                  <c:v>2013</c:v>
                </c:pt>
                <c:pt idx="8">
                  <c:v>2012</c:v>
                </c:pt>
                <c:pt idx="9">
                  <c:v>2011</c:v>
                </c:pt>
                <c:pt idx="10">
                  <c:v>2010</c:v>
                </c:pt>
                <c:pt idx="11">
                  <c:v>2009</c:v>
                </c:pt>
                <c:pt idx="12">
                  <c:v>2008</c:v>
                </c:pt>
                <c:pt idx="13">
                  <c:v>2007</c:v>
                </c:pt>
                <c:pt idx="14">
                  <c:v>2006</c:v>
                </c:pt>
                <c:pt idx="15">
                  <c:v>2005</c:v>
                </c:pt>
                <c:pt idx="16">
                  <c:v>2004</c:v>
                </c:pt>
                <c:pt idx="17">
                  <c:v>2003</c:v>
                </c:pt>
                <c:pt idx="18">
                  <c:v>2002</c:v>
                </c:pt>
                <c:pt idx="19">
                  <c:v>2001</c:v>
                </c:pt>
                <c:pt idx="20">
                  <c:v>2000</c:v>
                </c:pt>
                <c:pt idx="21">
                  <c:v>1999</c:v>
                </c:pt>
                <c:pt idx="22">
                  <c:v>1998</c:v>
                </c:pt>
                <c:pt idx="23">
                  <c:v>1997</c:v>
                </c:pt>
                <c:pt idx="24">
                  <c:v>1996</c:v>
                </c:pt>
                <c:pt idx="25">
                  <c:v>1995</c:v>
                </c:pt>
                <c:pt idx="26">
                  <c:v>1994</c:v>
                </c:pt>
                <c:pt idx="27">
                  <c:v>1993</c:v>
                </c:pt>
                <c:pt idx="28">
                  <c:v>1992</c:v>
                </c:pt>
                <c:pt idx="29">
                  <c:v>1991</c:v>
                </c:pt>
                <c:pt idx="30">
                  <c:v>1990</c:v>
                </c:pt>
                <c:pt idx="31">
                  <c:v>1989</c:v>
                </c:pt>
                <c:pt idx="32">
                  <c:v>1988</c:v>
                </c:pt>
                <c:pt idx="33">
                  <c:v>1987</c:v>
                </c:pt>
                <c:pt idx="34">
                  <c:v>1986</c:v>
                </c:pt>
                <c:pt idx="35">
                  <c:v>1985</c:v>
                </c:pt>
                <c:pt idx="36">
                  <c:v>1984</c:v>
                </c:pt>
                <c:pt idx="37">
                  <c:v>1983</c:v>
                </c:pt>
                <c:pt idx="38">
                  <c:v>1982</c:v>
                </c:pt>
                <c:pt idx="39">
                  <c:v>1981</c:v>
                </c:pt>
                <c:pt idx="40">
                  <c:v>1980</c:v>
                </c:pt>
                <c:pt idx="41">
                  <c:v>1979</c:v>
                </c:pt>
                <c:pt idx="42">
                  <c:v>1978</c:v>
                </c:pt>
                <c:pt idx="43">
                  <c:v>1977</c:v>
                </c:pt>
                <c:pt idx="44">
                  <c:v>1976</c:v>
                </c:pt>
                <c:pt idx="45">
                  <c:v>1975</c:v>
                </c:pt>
                <c:pt idx="46">
                  <c:v>1974</c:v>
                </c:pt>
                <c:pt idx="47">
                  <c:v>1973</c:v>
                </c:pt>
                <c:pt idx="48">
                  <c:v>1972</c:v>
                </c:pt>
                <c:pt idx="49">
                  <c:v>1971</c:v>
                </c:pt>
                <c:pt idx="50">
                  <c:v>1970</c:v>
                </c:pt>
                <c:pt idx="51">
                  <c:v>1969</c:v>
                </c:pt>
                <c:pt idx="52">
                  <c:v>1968</c:v>
                </c:pt>
                <c:pt idx="53">
                  <c:v>1967</c:v>
                </c:pt>
                <c:pt idx="54">
                  <c:v>1966</c:v>
                </c:pt>
                <c:pt idx="55">
                  <c:v>1965</c:v>
                </c:pt>
                <c:pt idx="56">
                  <c:v>1964</c:v>
                </c:pt>
                <c:pt idx="57">
                  <c:v>1963</c:v>
                </c:pt>
                <c:pt idx="58">
                  <c:v>1962</c:v>
                </c:pt>
                <c:pt idx="59">
                  <c:v>1961</c:v>
                </c:pt>
                <c:pt idx="60">
                  <c:v>1960</c:v>
                </c:pt>
                <c:pt idx="61">
                  <c:v>1959</c:v>
                </c:pt>
                <c:pt idx="62">
                  <c:v>1958</c:v>
                </c:pt>
                <c:pt idx="63">
                  <c:v>1957</c:v>
                </c:pt>
                <c:pt idx="64">
                  <c:v>1956</c:v>
                </c:pt>
                <c:pt idx="65">
                  <c:v>1955</c:v>
                </c:pt>
                <c:pt idx="66">
                  <c:v>1954</c:v>
                </c:pt>
                <c:pt idx="67">
                  <c:v>1953</c:v>
                </c:pt>
                <c:pt idx="68">
                  <c:v>1952</c:v>
                </c:pt>
                <c:pt idx="69">
                  <c:v>1951</c:v>
                </c:pt>
                <c:pt idx="70">
                  <c:v>1950</c:v>
                </c:pt>
                <c:pt idx="71">
                  <c:v>1949</c:v>
                </c:pt>
                <c:pt idx="72">
                  <c:v>1948</c:v>
                </c:pt>
                <c:pt idx="73">
                  <c:v>1947</c:v>
                </c:pt>
                <c:pt idx="74">
                  <c:v>1946</c:v>
                </c:pt>
                <c:pt idx="75">
                  <c:v>1945</c:v>
                </c:pt>
              </c:numCache>
            </c:numRef>
          </c:xVal>
          <c:yVal>
            <c:numRef>
              <c:f>Feuil1!$K$6:$K$81</c:f>
              <c:numCache>
                <c:formatCode>General</c:formatCode>
                <c:ptCount val="76"/>
                <c:pt idx="0">
                  <c:v>413</c:v>
                </c:pt>
                <c:pt idx="1">
                  <c:v>462</c:v>
                </c:pt>
                <c:pt idx="2">
                  <c:v>443</c:v>
                </c:pt>
                <c:pt idx="3">
                  <c:v>447</c:v>
                </c:pt>
                <c:pt idx="4">
                  <c:v>398</c:v>
                </c:pt>
                <c:pt idx="5">
                  <c:v>420</c:v>
                </c:pt>
                <c:pt idx="6">
                  <c:v>367</c:v>
                </c:pt>
                <c:pt idx="7">
                  <c:v>375</c:v>
                </c:pt>
                <c:pt idx="8">
                  <c:v>412</c:v>
                </c:pt>
                <c:pt idx="9">
                  <c:v>379</c:v>
                </c:pt>
                <c:pt idx="10">
                  <c:v>343</c:v>
                </c:pt>
                <c:pt idx="11">
                  <c:v>392</c:v>
                </c:pt>
                <c:pt idx="12">
                  <c:v>334</c:v>
                </c:pt>
                <c:pt idx="13">
                  <c:v>323</c:v>
                </c:pt>
                <c:pt idx="14">
                  <c:v>281</c:v>
                </c:pt>
                <c:pt idx="15">
                  <c:v>265</c:v>
                </c:pt>
                <c:pt idx="16">
                  <c:v>255</c:v>
                </c:pt>
                <c:pt idx="17">
                  <c:v>217</c:v>
                </c:pt>
                <c:pt idx="18">
                  <c:v>218</c:v>
                </c:pt>
                <c:pt idx="19">
                  <c:v>202</c:v>
                </c:pt>
                <c:pt idx="20">
                  <c:v>192</c:v>
                </c:pt>
                <c:pt idx="21">
                  <c:v>194</c:v>
                </c:pt>
                <c:pt idx="22">
                  <c:v>190</c:v>
                </c:pt>
                <c:pt idx="23">
                  <c:v>154</c:v>
                </c:pt>
                <c:pt idx="24">
                  <c:v>182</c:v>
                </c:pt>
                <c:pt idx="25">
                  <c:v>168</c:v>
                </c:pt>
                <c:pt idx="26">
                  <c:v>141</c:v>
                </c:pt>
                <c:pt idx="27">
                  <c:v>130</c:v>
                </c:pt>
                <c:pt idx="28">
                  <c:v>120</c:v>
                </c:pt>
                <c:pt idx="29">
                  <c:v>125</c:v>
                </c:pt>
                <c:pt idx="30">
                  <c:v>94</c:v>
                </c:pt>
                <c:pt idx="31">
                  <c:v>100</c:v>
                </c:pt>
                <c:pt idx="32">
                  <c:v>89</c:v>
                </c:pt>
                <c:pt idx="33">
                  <c:v>91</c:v>
                </c:pt>
                <c:pt idx="34">
                  <c:v>110</c:v>
                </c:pt>
                <c:pt idx="35">
                  <c:v>103</c:v>
                </c:pt>
                <c:pt idx="36">
                  <c:v>121</c:v>
                </c:pt>
                <c:pt idx="37">
                  <c:v>126</c:v>
                </c:pt>
                <c:pt idx="38">
                  <c:v>125</c:v>
                </c:pt>
                <c:pt idx="39">
                  <c:v>107</c:v>
                </c:pt>
                <c:pt idx="40">
                  <c:v>114</c:v>
                </c:pt>
                <c:pt idx="41">
                  <c:v>149</c:v>
                </c:pt>
                <c:pt idx="42">
                  <c:v>128</c:v>
                </c:pt>
                <c:pt idx="43">
                  <c:v>96</c:v>
                </c:pt>
                <c:pt idx="44">
                  <c:v>87</c:v>
                </c:pt>
                <c:pt idx="45">
                  <c:v>107</c:v>
                </c:pt>
                <c:pt idx="46">
                  <c:v>102</c:v>
                </c:pt>
                <c:pt idx="47">
                  <c:v>83</c:v>
                </c:pt>
                <c:pt idx="48">
                  <c:v>78</c:v>
                </c:pt>
                <c:pt idx="49">
                  <c:v>71</c:v>
                </c:pt>
                <c:pt idx="50">
                  <c:v>48</c:v>
                </c:pt>
                <c:pt idx="51">
                  <c:v>59</c:v>
                </c:pt>
                <c:pt idx="52">
                  <c:v>39</c:v>
                </c:pt>
                <c:pt idx="53">
                  <c:v>37</c:v>
                </c:pt>
                <c:pt idx="54">
                  <c:v>21</c:v>
                </c:pt>
                <c:pt idx="55">
                  <c:v>22</c:v>
                </c:pt>
                <c:pt idx="56">
                  <c:v>25</c:v>
                </c:pt>
                <c:pt idx="57">
                  <c:v>11</c:v>
                </c:pt>
                <c:pt idx="58">
                  <c:v>16</c:v>
                </c:pt>
                <c:pt idx="59">
                  <c:v>6</c:v>
                </c:pt>
                <c:pt idx="60">
                  <c:v>2</c:v>
                </c:pt>
                <c:pt idx="61">
                  <c:v>1</c:v>
                </c:pt>
                <c:pt idx="62">
                  <c:v>4</c:v>
                </c:pt>
                <c:pt idx="63">
                  <c:v>5</c:v>
                </c:pt>
                <c:pt idx="64">
                  <c:v>3</c:v>
                </c:pt>
                <c:pt idx="65">
                  <c:v>3</c:v>
                </c:pt>
                <c:pt idx="66">
                  <c:v>5</c:v>
                </c:pt>
                <c:pt idx="67">
                  <c:v>5</c:v>
                </c:pt>
                <c:pt idx="68">
                  <c:v>15</c:v>
                </c:pt>
                <c:pt idx="69">
                  <c:v>13</c:v>
                </c:pt>
                <c:pt idx="70">
                  <c:v>8</c:v>
                </c:pt>
                <c:pt idx="71">
                  <c:v>9</c:v>
                </c:pt>
                <c:pt idx="72">
                  <c:v>18</c:v>
                </c:pt>
                <c:pt idx="73">
                  <c:v>16</c:v>
                </c:pt>
                <c:pt idx="74">
                  <c:v>18</c:v>
                </c:pt>
                <c:pt idx="75">
                  <c:v>11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F70-4C63-923C-D1BB2DE97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186360"/>
        <c:axId val="244187536"/>
      </c:scatterChart>
      <c:valAx>
        <c:axId val="244186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4187536"/>
        <c:crosses val="autoZero"/>
        <c:crossBetween val="midCat"/>
      </c:valAx>
      <c:valAx>
        <c:axId val="24418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4186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D703F-EBAB-5A41-A4C7-B5264633D4B8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7948E-AE46-8546-A0D0-1737CBA5EF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101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A5A983-3DF1-694E-A6BF-D18A6783EEB7}" type="slidenum">
              <a:rPr lang="fr-FR"/>
              <a:pPr/>
              <a:t>20</a:t>
            </a:fld>
            <a:endParaRPr lang="fr-FR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dirty="0">
              <a:latin typeface="Arial" pitchFamily="-111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www.wsl.be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Mission to TIEcon 2013</a:t>
            </a:r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/>
              <a:t>WSL - Fund Raising Pitch Guide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62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692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15925" y="701675"/>
            <a:ext cx="6242050" cy="35115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32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46D8013-6653-4065-A8BE-4AAF9F720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D1476FB-CA11-4372-A733-E99994AF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F0A816A-A610-41FA-BEA1-54DC9839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5A2CB2D-B58F-4454-B3A2-C9CD8FABA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9EFD908-BDC8-4AE9-B692-5E8BEB39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64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560AF0-E561-40AE-A1FA-95944E62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4E987FD-C09D-4E8C-9A04-9CB6E9403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56746B6-0F4E-4E09-80EA-43A1B4AF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56EF850-7CAC-456A-BA29-D1D31D6B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052CBA4-755B-4BF3-BB86-14696EA7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04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9F536E04-E692-4C23-AD65-093BE2ACA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B1D4060-7F96-4D16-B026-6F84F2BF6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57797DD-9609-41B0-9636-136BFFD5E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82EBBEE-0F91-491B-8DBF-AF30857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315B695-2A4F-4CAB-BA70-90B388FC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76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E24CF-C804-D545-AC8B-AD01F1EA494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130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D4FF7-4855-5C42-BFD5-7EE9C844B8E4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3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DD815-7F7D-414D-AD00-B1A1CDDF59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88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71134" y="1773239"/>
            <a:ext cx="4754033" cy="410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8368" y="1773239"/>
            <a:ext cx="4754033" cy="410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6233B-1332-7E41-8C51-8731943BC19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174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0B2704-D337-2D4B-BD5B-177344E7952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212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EA6E7-BACD-274D-A4F6-625FCEC296E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04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DAF7E-0551-9C48-8B2A-BDAF52FFDF2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268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B0152-C148-134F-9968-99043552C9E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45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EFF9E8-3C4A-4204-BF5D-E28B703C9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C96C20C-599C-4969-AEAD-3F2B69D16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2E656DD-F850-46A0-95FB-EFA7E0B9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2FF8681-CF06-4C6D-9987-C0CC2F9C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E8D9E9-B980-4A4A-962C-64120D35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711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B287A-C280-7744-8075-32DC7F85829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25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BC050-2852-3D45-BF80-22867C1B715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780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54584" y="274639"/>
            <a:ext cx="2427816" cy="560228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871133" y="274639"/>
            <a:ext cx="7080251" cy="560228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C1213-265D-0D4E-8279-0160C945050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035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133" y="274638"/>
            <a:ext cx="9711267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871134" y="1773239"/>
            <a:ext cx="4754033" cy="41036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8368" y="1773239"/>
            <a:ext cx="4754033" cy="41036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EA182-6E3B-7546-8DB5-F0A43F14050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96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F5C7CD-E83B-4497-858A-F03219B7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6B58ECC-A5DB-48E7-8569-FFC1A2F68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FA959A-F0AE-4186-A119-542D44B4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3A87C67-01FE-4899-97B5-0C15A58A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FC18F51-45D8-4343-9C92-5F6401A7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67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91B57F-3719-4DBC-95C2-8FE5EEC5F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AA8E25-35B1-42D7-A40E-5D1D29749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95A51D-239C-44F4-A31E-A0AF5C8B0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CEA3D2E-FC83-4BEB-B487-2FDE8BCE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D65A0CE-ACAE-44B9-AC92-BADA1EC5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96CA5B7-E9CC-4283-866A-1176C407F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64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63EEAF-9216-477A-A764-0972E58B6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2A53CF6-2346-4E0D-8AA2-3E830F4DE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3691670-55F7-4DA5-9833-28744AB4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08B96C0-1A77-4898-8851-6EE39F9EE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7F747156-302C-4921-9605-F0D7A2BFD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D47B845-EE56-4012-9A51-72D79C1B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04005A7-E3D3-4C0C-938E-C1A9ADF7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3F0FC31-EDB8-4FA2-B585-EFDDE136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22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AC87B8-D0E4-469B-B352-2DC4C867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6B9336A-BB3E-4D44-81F8-0D89F9D2B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E7D10F04-104C-45C0-81BD-35AB520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A67E4F8-F1B5-49F9-9966-8CD2DD20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72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DF4C52CD-5F47-4E29-B074-3E325757A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152C0638-4C0A-4290-AA93-ED6C63C7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9C405FD7-BB55-445B-95FB-0156C30E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9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098576-41A3-44C8-AC73-929077C07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694761-CE29-4ADD-B7FC-D9FC1C4FC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1D647BC-4BD6-4284-9A68-D790EFD47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69B73DC-AB21-49D0-8067-EDC2A6D4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AC4C89D-8C06-4682-B685-78EF452B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4051DCE-F7B3-4A43-A995-2AD49A6AB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16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5D79F6-298C-45BC-AD0F-E9B7986D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833D529-7C69-4744-A33E-66F98AC0D4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C49AC9A-802F-45E1-8E16-15DE5935A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F47F756-A827-45D2-90E5-5CE0F1DB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92E0EBC-66DE-44A8-B7C5-AEB85C42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BE8D8C8-7070-4EDD-B583-D7449208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85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A03EA78-C0F6-4A8B-90C1-1DFE891D4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10E6DDF-2E5D-40FE-ADAF-3DEAF83A4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995B3E6-AFB5-44E6-81D5-D12B8DF03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C459E-9BAD-4AE1-B15A-F972530A6300}" type="datetimeFigureOut">
              <a:rPr lang="fr-FR" smtClean="0"/>
              <a:t>13/09/2021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1C19677-3E93-4C4A-B8ED-E77B6CC39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0930939-6F92-48E0-B360-F0ACF6891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3BE2-907C-48DA-99D8-10CF03185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4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71133" y="274638"/>
            <a:ext cx="97112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1133" y="1773239"/>
            <a:ext cx="971126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14DE5A6D-29C8-8249-B97B-BFBED90BB1F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50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F18E00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•"/>
        <a:defRPr sz="3200">
          <a:solidFill>
            <a:srgbClr val="002C5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–"/>
        <a:defRPr sz="2800">
          <a:solidFill>
            <a:srgbClr val="F18E00"/>
          </a:solidFill>
          <a:latin typeface="+mn-lt"/>
          <a:ea typeface="ＭＳ Ｐゴシック" pitchFamily="-111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•"/>
        <a:defRPr sz="2400">
          <a:solidFill>
            <a:srgbClr val="002C53"/>
          </a:solidFill>
          <a:latin typeface="+mn-lt"/>
          <a:ea typeface="ＭＳ Ｐゴシック" pitchFamily="-11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–"/>
        <a:defRPr sz="2000">
          <a:solidFill>
            <a:srgbClr val="F18E00"/>
          </a:solidFill>
          <a:latin typeface="+mn-lt"/>
          <a:ea typeface="ＭＳ Ｐゴシック" pitchFamily="-111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11" charset="0"/>
        <a:buChar char="»"/>
        <a:defRPr sz="2000">
          <a:solidFill>
            <a:srgbClr val="002C53"/>
          </a:solidFill>
          <a:latin typeface="+mn-lt"/>
          <a:ea typeface="ＭＳ Ｐゴシック" pitchFamily="-111" charset="-128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2C53"/>
          </a:solidFill>
          <a:latin typeface="+mn-lt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2C53"/>
          </a:solidFill>
          <a:latin typeface="+mn-lt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2C53"/>
          </a:solidFill>
          <a:latin typeface="+mn-lt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2C53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hyperlink" Target="https://www.google.fr/imgres?imgurl=https://debitoor.fr/fp-content/invoice_template_2x.jpg&amp;imgrefurl=https://debitoor.fr/&amp;docid=BNS0ip0j4oDO_M&amp;tbnid=nH_pvIUvf0mOpM:&amp;vet=1&amp;w=472&amp;h=669&amp;bih=566&amp;biw=1280&amp;ved=0ahUKEwjRyb6eo_DiAhUOEVAKHSbAB7sQMwhbKAcwBw&amp;iact=c&amp;ictx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openxmlformats.org/officeDocument/2006/relationships/hyperlink" Target="mailto:pgabant@syngulon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26" Type="http://schemas.openxmlformats.org/officeDocument/2006/relationships/image" Target="../media/image62.png"/><Relationship Id="rId39" Type="http://schemas.openxmlformats.org/officeDocument/2006/relationships/image" Target="../media/image75.jpeg"/><Relationship Id="rId3" Type="http://schemas.openxmlformats.org/officeDocument/2006/relationships/image" Target="../media/image39.png"/><Relationship Id="rId21" Type="http://schemas.openxmlformats.org/officeDocument/2006/relationships/image" Target="../media/image57.jpeg"/><Relationship Id="rId34" Type="http://schemas.openxmlformats.org/officeDocument/2006/relationships/image" Target="../media/image70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g"/><Relationship Id="rId25" Type="http://schemas.openxmlformats.org/officeDocument/2006/relationships/image" Target="../media/image61.pn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24" Type="http://schemas.openxmlformats.org/officeDocument/2006/relationships/image" Target="../media/image60.png"/><Relationship Id="rId32" Type="http://schemas.openxmlformats.org/officeDocument/2006/relationships/image" Target="../media/image68.jpeg"/><Relationship Id="rId37" Type="http://schemas.openxmlformats.org/officeDocument/2006/relationships/image" Target="../media/image73.jpeg"/><Relationship Id="rId5" Type="http://schemas.openxmlformats.org/officeDocument/2006/relationships/image" Target="../media/image41.jpeg"/><Relationship Id="rId15" Type="http://schemas.openxmlformats.org/officeDocument/2006/relationships/image" Target="../media/image51.gif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jpeg"/><Relationship Id="rId10" Type="http://schemas.openxmlformats.org/officeDocument/2006/relationships/image" Target="../media/image46.png"/><Relationship Id="rId19" Type="http://schemas.openxmlformats.org/officeDocument/2006/relationships/image" Target="../media/image55.jpeg"/><Relationship Id="rId31" Type="http://schemas.openxmlformats.org/officeDocument/2006/relationships/image" Target="../media/image67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39.png"/><Relationship Id="rId4" Type="http://schemas.openxmlformats.org/officeDocument/2006/relationships/image" Target="../media/image7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7" Type="http://schemas.openxmlformats.org/officeDocument/2006/relationships/image" Target="../media/image77.jpeg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jpeg"/><Relationship Id="rId4" Type="http://schemas.openxmlformats.org/officeDocument/2006/relationships/hyperlink" Target="http://www.chosesasavoir.com/tag/snipe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77.jpeg"/><Relationship Id="rId4" Type="http://schemas.openxmlformats.org/officeDocument/2006/relationships/image" Target="../media/image86.jpe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39.png"/><Relationship Id="rId4" Type="http://schemas.openxmlformats.org/officeDocument/2006/relationships/image" Target="../media/image9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39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enetics.org/content/156/2/47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77.jpeg"/><Relationship Id="rId3" Type="http://schemas.openxmlformats.org/officeDocument/2006/relationships/image" Target="../media/image98.gif"/><Relationship Id="rId7" Type="http://schemas.openxmlformats.org/officeDocument/2006/relationships/image" Target="../media/image101.png"/><Relationship Id="rId12" Type="http://schemas.openxmlformats.org/officeDocument/2006/relationships/image" Target="../media/image3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92.png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95.png"/><Relationship Id="rId9" Type="http://schemas.openxmlformats.org/officeDocument/2006/relationships/image" Target="../media/image10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0.jpeg"/><Relationship Id="rId7" Type="http://schemas.openxmlformats.org/officeDocument/2006/relationships/image" Target="../media/image107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11" Type="http://schemas.openxmlformats.org/officeDocument/2006/relationships/image" Target="../media/image39.png"/><Relationship Id="rId5" Type="http://schemas.openxmlformats.org/officeDocument/2006/relationships/image" Target="../media/image105.png"/><Relationship Id="rId10" Type="http://schemas.openxmlformats.org/officeDocument/2006/relationships/image" Target="../media/image104.png"/><Relationship Id="rId4" Type="http://schemas.openxmlformats.org/officeDocument/2006/relationships/image" Target="../media/image98.gif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39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1.emf"/><Relationship Id="rId7" Type="http://schemas.openxmlformats.org/officeDocument/2006/relationships/image" Target="../media/image115.tif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11" Type="http://schemas.openxmlformats.org/officeDocument/2006/relationships/image" Target="../media/image116.png"/><Relationship Id="rId5" Type="http://schemas.openxmlformats.org/officeDocument/2006/relationships/image" Target="../media/image113.tiff"/><Relationship Id="rId10" Type="http://schemas.openxmlformats.org/officeDocument/2006/relationships/hyperlink" Target="https://www.linkedin.com/company/syngulon" TargetMode="External"/><Relationship Id="rId4" Type="http://schemas.openxmlformats.org/officeDocument/2006/relationships/image" Target="../media/image112.png"/><Relationship Id="rId9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39.png"/><Relationship Id="rId4" Type="http://schemas.openxmlformats.org/officeDocument/2006/relationships/image" Target="../media/image1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chosesasavoir.com/tag/snip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actibase.hammamilab.org/main.php" TargetMode="External"/><Relationship Id="rId5" Type="http://schemas.openxmlformats.org/officeDocument/2006/relationships/hyperlink" Target="http://ocins.cftri.com/ocins/" TargetMode="External"/><Relationship Id="rId4" Type="http://schemas.openxmlformats.org/officeDocument/2006/relationships/hyperlink" Target="http://aps.unmc.edu/A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sm.cnrs-mrs.fr/RL_files/fr/research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jamel\Desktop\AppData\Local\AppData\Local\AppData\Local\AppData\Local\Local%20Settings\Documents%20and%20Settings\utilisateur\Bureau\pr&#233;sentation\Lien4.ppt" TargetMode="External"/><Relationship Id="rId2" Type="http://schemas.openxmlformats.org/officeDocument/2006/relationships/hyperlink" Target="file:///C:\Users\Djamel\Desktop\AppData\Local\AppData\Local\AppData\Local\AppData\Local\Local%20Settings\Documents%20and%20Settings\utilisateur\Bureau\pr&#233;sentation\Lien3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C42E8847-2866-49C4-9617-60650A2369BF}"/>
              </a:ext>
            </a:extLst>
          </p:cNvPr>
          <p:cNvGrpSpPr/>
          <p:nvPr/>
        </p:nvGrpSpPr>
        <p:grpSpPr>
          <a:xfrm>
            <a:off x="886691" y="228068"/>
            <a:ext cx="10418618" cy="6401864"/>
            <a:chOff x="928253" y="443346"/>
            <a:chExt cx="10418618" cy="64018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1C9D329-477D-48F1-B78C-3A49374859D5}"/>
                </a:ext>
              </a:extLst>
            </p:cNvPr>
            <p:cNvSpPr/>
            <p:nvPr/>
          </p:nvSpPr>
          <p:spPr>
            <a:xfrm>
              <a:off x="928253" y="2241130"/>
              <a:ext cx="1041861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i="0" dirty="0">
                  <a:solidFill>
                    <a:srgbClr val="2569B2"/>
                  </a:solidFill>
                  <a:effectLst/>
                  <a:latin typeface="Arial Narrow" panose="020B0606020202030204" pitchFamily="34" charset="0"/>
                </a:rPr>
                <a:t>Colloque </a:t>
              </a:r>
            </a:p>
            <a:p>
              <a:pPr algn="ctr"/>
              <a:r>
                <a:rPr lang="fr-FR" sz="2800" b="1" dirty="0">
                  <a:solidFill>
                    <a:srgbClr val="2569B2"/>
                  </a:solidFill>
                  <a:latin typeface="Arial Narrow" panose="020B0606020202030204" pitchFamily="34" charset="0"/>
                </a:rPr>
                <a:t>16 Septembre 2021</a:t>
              </a:r>
            </a:p>
            <a:p>
              <a:pPr algn="ctr"/>
              <a:endParaRPr lang="fr-FR" sz="2800" b="1" i="0" dirty="0">
                <a:solidFill>
                  <a:srgbClr val="2569B2"/>
                </a:solidFill>
                <a:effectLst/>
                <a:latin typeface="Arial Narrow" panose="020B0606020202030204" pitchFamily="34" charset="0"/>
              </a:endParaRPr>
            </a:p>
            <a:p>
              <a:pPr algn="ctr"/>
              <a:r>
                <a:rPr lang="fr-FR" sz="2800" b="1" i="0" dirty="0">
                  <a:solidFill>
                    <a:srgbClr val="2569B2"/>
                  </a:solidFill>
                  <a:effectLst/>
                  <a:latin typeface="Arial Narrow" panose="020B0606020202030204" pitchFamily="34" charset="0"/>
                </a:rPr>
                <a:t>Approches Innovantes dans la lutte contre l’antibiorésistance</a:t>
              </a:r>
            </a:p>
          </p:txBody>
        </p:sp>
        <p:pic>
          <p:nvPicPr>
            <p:cNvPr id="1026" name="Picture 2" descr="Résultat d’images pour adebiotech">
              <a:extLst>
                <a:ext uri="{FF2B5EF4-FFF2-40B4-BE49-F238E27FC236}">
                  <a16:creationId xmlns:a16="http://schemas.microsoft.com/office/drawing/2014/main" xmlns="" id="{30E445CD-36BC-4AA4-BA3B-10182A254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150" y="443346"/>
              <a:ext cx="279082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FB34E80F-31CD-483D-8D4C-6265F20CED68}"/>
                </a:ext>
              </a:extLst>
            </p:cNvPr>
            <p:cNvSpPr/>
            <p:nvPr/>
          </p:nvSpPr>
          <p:spPr>
            <a:xfrm>
              <a:off x="3257371" y="5921881"/>
              <a:ext cx="25899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 Narrow" panose="020B0606020202030204" pitchFamily="34" charset="0"/>
                </a:rPr>
                <a:t>Prof. Djamel Drider</a:t>
              </a:r>
            </a:p>
            <a:p>
              <a:pPr algn="ctr"/>
              <a:r>
                <a:rPr lang="fr-FR" dirty="0">
                  <a:latin typeface="Arial Narrow" panose="020B0606020202030204" pitchFamily="34" charset="0"/>
                </a:rPr>
                <a:t>Université de Lille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ADB1740-BD5E-4A9F-979C-3999E7B2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1345" y="4208631"/>
              <a:ext cx="1695450" cy="17145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EBBCC15-A561-403A-A55D-8E46E119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5698" y="4208631"/>
              <a:ext cx="1713250" cy="17132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D87ECE8-940E-4811-90A2-249B228F6909}"/>
                </a:ext>
              </a:extLst>
            </p:cNvPr>
            <p:cNvSpPr/>
            <p:nvPr/>
          </p:nvSpPr>
          <p:spPr>
            <a:xfrm>
              <a:off x="6377303" y="5921880"/>
              <a:ext cx="30435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latin typeface="Arial Narrow" panose="020B0606020202030204" pitchFamily="34" charset="0"/>
                </a:rPr>
                <a:t>Dr. Philippe Gabant</a:t>
              </a:r>
            </a:p>
            <a:p>
              <a:pPr algn="ctr"/>
              <a:r>
                <a:rPr lang="fr-FR" dirty="0">
                  <a:latin typeface="Arial Narrow" panose="020B0606020202030204" pitchFamily="34" charset="0"/>
                </a:rPr>
                <a:t>Co-</a:t>
              </a:r>
              <a:r>
                <a:rPr lang="fr-FR" dirty="0" err="1">
                  <a:latin typeface="Arial Narrow" panose="020B0606020202030204" pitchFamily="34" charset="0"/>
                </a:rPr>
                <a:t>founder</a:t>
              </a:r>
              <a:r>
                <a:rPr lang="fr-FR" dirty="0">
                  <a:latin typeface="Arial Narrow" panose="020B0606020202030204" pitchFamily="34" charset="0"/>
                </a:rPr>
                <a:t> &amp; CSO</a:t>
              </a:r>
            </a:p>
            <a:p>
              <a:pPr algn="ctr"/>
              <a:r>
                <a:rPr lang="fr-FR" dirty="0" err="1">
                  <a:latin typeface="Arial Narrow" panose="020B0606020202030204" pitchFamily="34" charset="0"/>
                </a:rPr>
                <a:t>Syngulon</a:t>
              </a:r>
              <a:r>
                <a:rPr lang="fr-FR" dirty="0">
                  <a:latin typeface="Arial Narrow" panose="020B0606020202030204" pitchFamily="34" charset="0"/>
                </a:rPr>
                <a:t> SA, Seraing (Belgique)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07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D0B190D4-5819-4AD3-9516-913363777515}"/>
              </a:ext>
            </a:extLst>
          </p:cNvPr>
          <p:cNvGrpSpPr/>
          <p:nvPr/>
        </p:nvGrpSpPr>
        <p:grpSpPr>
          <a:xfrm>
            <a:off x="-211767" y="-26031"/>
            <a:ext cx="12403767" cy="6849771"/>
            <a:chOff x="-211767" y="-26031"/>
            <a:chExt cx="12403767" cy="6849771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4D10E65C-826A-40A0-8055-15BB2D2BA2BB}"/>
                </a:ext>
              </a:extLst>
            </p:cNvPr>
            <p:cNvSpPr/>
            <p:nvPr/>
          </p:nvSpPr>
          <p:spPr>
            <a:xfrm>
              <a:off x="1074057" y="649867"/>
              <a:ext cx="10276113" cy="582350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C8AFA251-F1FE-43B3-8CAF-48D5B49D9E8C}"/>
                </a:ext>
              </a:extLst>
            </p:cNvPr>
            <p:cNvSpPr/>
            <p:nvPr/>
          </p:nvSpPr>
          <p:spPr>
            <a:xfrm>
              <a:off x="87230" y="1498745"/>
              <a:ext cx="5145315" cy="429688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xmlns="" id="{8BCEFF40-E8CB-46DE-A422-B19477EEE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57" y="2624950"/>
              <a:ext cx="299402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9DCE084-25D3-4E79-8B39-132D3F645420}"/>
                </a:ext>
              </a:extLst>
            </p:cNvPr>
            <p:cNvSpPr/>
            <p:nvPr/>
          </p:nvSpPr>
          <p:spPr>
            <a:xfrm>
              <a:off x="-211767" y="408780"/>
              <a:ext cx="12192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Portal functions</a:t>
              </a:r>
              <a:r>
                <a:rPr lang="fr-FR" sz="3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 of bacteriocins</a:t>
              </a:r>
              <a:endParaRPr lang="en-US" sz="3600" b="1" dirty="0">
                <a:solidFill>
                  <a:srgbClr val="00FF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xmlns="" id="{93AB20D4-2667-4C7B-A59A-423BB3E37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665" y="2132507"/>
              <a:ext cx="280628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Antiviral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9" name="Flèche : droite 8">
              <a:extLst>
                <a:ext uri="{FF2B5EF4-FFF2-40B4-BE49-F238E27FC236}">
                  <a16:creationId xmlns:a16="http://schemas.microsoft.com/office/drawing/2014/main" xmlns="" id="{4C670E28-9F30-4221-89E2-1C9301929F59}"/>
                </a:ext>
              </a:extLst>
            </p:cNvPr>
            <p:cNvSpPr/>
            <p:nvPr/>
          </p:nvSpPr>
          <p:spPr>
            <a:xfrm>
              <a:off x="5399798" y="2934367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 : droite 9">
              <a:extLst>
                <a:ext uri="{FF2B5EF4-FFF2-40B4-BE49-F238E27FC236}">
                  <a16:creationId xmlns:a16="http://schemas.microsoft.com/office/drawing/2014/main" xmlns="" id="{CA47AAC4-8781-490D-ADA3-4C3697B34720}"/>
                </a:ext>
              </a:extLst>
            </p:cNvPr>
            <p:cNvSpPr/>
            <p:nvPr/>
          </p:nvSpPr>
          <p:spPr>
            <a:xfrm>
              <a:off x="5445127" y="371536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xmlns="" id="{E5275F45-E82F-4AAE-B9BA-379FCCB4B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541" y="2982308"/>
              <a:ext cx="567345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Synergistic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" name="Flèche : droite 11">
              <a:extLst>
                <a:ext uri="{FF2B5EF4-FFF2-40B4-BE49-F238E27FC236}">
                  <a16:creationId xmlns:a16="http://schemas.microsoft.com/office/drawing/2014/main" xmlns="" id="{157D4CAB-65F6-4C77-A444-DC395186B68A}"/>
                </a:ext>
              </a:extLst>
            </p:cNvPr>
            <p:cNvSpPr/>
            <p:nvPr/>
          </p:nvSpPr>
          <p:spPr>
            <a:xfrm>
              <a:off x="5445127" y="4456424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80F9B3FE-CF7A-47A7-BDA8-CA7E0AD92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665" y="3726575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Microbiota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Regulators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4" name="Flèche : droite 13">
              <a:extLst>
                <a:ext uri="{FF2B5EF4-FFF2-40B4-BE49-F238E27FC236}">
                  <a16:creationId xmlns:a16="http://schemas.microsoft.com/office/drawing/2014/main" xmlns="" id="{A1DEC5D3-4D84-408E-B04A-159F68E4259B}"/>
                </a:ext>
              </a:extLst>
            </p:cNvPr>
            <p:cNvSpPr/>
            <p:nvPr/>
          </p:nvSpPr>
          <p:spPr>
            <a:xfrm>
              <a:off x="5445126" y="5210738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xmlns="" id="{EA77C342-CBFD-4ED1-8DB0-6570424B6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368" y="4460356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Anticancer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6" name="Flèche : droite 15">
              <a:extLst>
                <a:ext uri="{FF2B5EF4-FFF2-40B4-BE49-F238E27FC236}">
                  <a16:creationId xmlns:a16="http://schemas.microsoft.com/office/drawing/2014/main" xmlns="" id="{41D0376B-51BA-4771-A783-2F7E84E4FC8E}"/>
                </a:ext>
              </a:extLst>
            </p:cNvPr>
            <p:cNvSpPr/>
            <p:nvPr/>
          </p:nvSpPr>
          <p:spPr>
            <a:xfrm>
              <a:off x="5434239" y="602414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xmlns="" id="{546CBBC6-8970-43E3-99EC-F0F1A049D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578" y="5188003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Plants </a:t>
              </a:r>
              <a:r>
                <a:rPr lang="en-US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Growth</a:t>
              </a:r>
              <a:r>
                <a:rPr lang="fr-FR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Promotors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xmlns="" id="{749578E4-07D5-49E8-BA20-4397F907E99A}"/>
                </a:ext>
              </a:extLst>
            </p:cNvPr>
            <p:cNvSpPr/>
            <p:nvPr/>
          </p:nvSpPr>
          <p:spPr>
            <a:xfrm>
              <a:off x="5434238" y="216881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xmlns="" id="{1ED3A56A-08F2-44BD-9E8C-D5E9FAF7D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0932" y="5973678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Food additives</a:t>
              </a:r>
              <a:endParaRPr lang="en-US" sz="2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xmlns="" id="{A5C165F9-2385-452A-8BCE-7549A803E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3683665"/>
              <a:ext cx="12171362" cy="314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3829BB81-866D-4C15-A76C-537DE6677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64" y="-26031"/>
              <a:ext cx="12192000" cy="372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84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xmlns="" id="{9A54B8C3-D05F-41DE-A007-DDBA9FFC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D705CE-0B5E-4BFF-9995-2FC81DC11191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CA69FD61-1124-416D-BEAD-8A511C03F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771128"/>
            <a:ext cx="374967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 err="1">
                <a:latin typeface="Arial Narrow" panose="020B0606020202030204" pitchFamily="34" charset="0"/>
              </a:rPr>
              <a:t>Divercin</a:t>
            </a:r>
            <a:r>
              <a:rPr lang="en-US" altLang="fr-FR" sz="2600" b="1" dirty="0">
                <a:latin typeface="Arial Narrow" panose="020B0606020202030204" pitchFamily="34" charset="0"/>
              </a:rPr>
              <a:t> V41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Class </a:t>
            </a:r>
            <a:r>
              <a:rPr lang="en-US" altLang="fr-FR" sz="2600" b="1" dirty="0" err="1">
                <a:latin typeface="Arial Narrow" panose="020B0606020202030204" pitchFamily="34" charset="0"/>
              </a:rPr>
              <a:t>IIa</a:t>
            </a:r>
            <a:endParaRPr lang="en-US" altLang="fr-FR" sz="2600" b="1" dirty="0">
              <a:latin typeface="Arial Narrow" panose="020B060602020203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000" b="1" i="1" dirty="0">
                <a:latin typeface="Arial Narrow" panose="020B0606020202030204" pitchFamily="34" charset="0"/>
              </a:rPr>
              <a:t>Carnobacterium divergens</a:t>
            </a:r>
            <a:r>
              <a:rPr lang="en-US" altLang="fr-FR" sz="2000" b="1" dirty="0">
                <a:latin typeface="Arial Narrow" panose="020B0606020202030204" pitchFamily="34" charset="0"/>
              </a:rPr>
              <a:t> V41</a:t>
            </a:r>
          </a:p>
        </p:txBody>
      </p:sp>
      <p:sp>
        <p:nvSpPr>
          <p:cNvPr id="6" name="Croix 5">
            <a:extLst>
              <a:ext uri="{FF2B5EF4-FFF2-40B4-BE49-F238E27FC236}">
                <a16:creationId xmlns:a16="http://schemas.microsoft.com/office/drawing/2014/main" xmlns="" id="{FE9F3B39-51C9-48A3-9EA0-BC7193A4E37D}"/>
              </a:ext>
            </a:extLst>
          </p:cNvPr>
          <p:cNvSpPr/>
          <p:nvPr/>
        </p:nvSpPr>
        <p:spPr>
          <a:xfrm>
            <a:off x="5302250" y="2528889"/>
            <a:ext cx="1944688" cy="1768475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1501DBF3-9246-40A8-A8D8-8767C15F3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2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LAB-BACTERIOCINS – Prof. D. Drider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313F4E1F-AB89-48E3-9E9A-6671E353B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239" y="4491038"/>
            <a:ext cx="6378575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E20 fraction 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5 novel class II LAB-bacteriocins 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000" b="1" dirty="0">
                <a:latin typeface="Arial Narrow" panose="020B0606020202030204" pitchFamily="34" charset="0"/>
              </a:rPr>
              <a:t>Activity against </a:t>
            </a:r>
            <a:r>
              <a:rPr lang="en-US" altLang="fr-FR" sz="2000" b="1" i="1" dirty="0">
                <a:latin typeface="Arial Narrow" panose="020B0606020202030204" pitchFamily="34" charset="0"/>
              </a:rPr>
              <a:t>Escherichia coli </a:t>
            </a:r>
            <a:r>
              <a:rPr lang="en-US" altLang="fr-FR" sz="2000" b="1" dirty="0">
                <a:latin typeface="Arial Narrow" panose="020B0606020202030204" pitchFamily="34" charset="0"/>
              </a:rPr>
              <a:t>(</a:t>
            </a:r>
            <a:r>
              <a:rPr lang="en-US" altLang="fr-FR" sz="2000" b="1" i="1" dirty="0">
                <a:latin typeface="Arial Narrow" panose="020B0606020202030204" pitchFamily="34" charset="0"/>
              </a:rPr>
              <a:t>E. coli</a:t>
            </a:r>
            <a:r>
              <a:rPr lang="en-US" altLang="fr-FR" sz="2000" b="1" dirty="0">
                <a:latin typeface="Arial Narrow" panose="020B0606020202030204" pitchFamily="34" charset="0"/>
              </a:rPr>
              <a:t> </a:t>
            </a:r>
            <a:r>
              <a:rPr lang="en-US" altLang="fr-FR" sz="2000" b="1" i="1" dirty="0">
                <a:latin typeface="Arial Narrow" panose="020B0606020202030204" pitchFamily="34" charset="0"/>
              </a:rPr>
              <a:t>mcr</a:t>
            </a:r>
            <a:r>
              <a:rPr lang="en-US" altLang="fr-FR" sz="2000" b="1" dirty="0">
                <a:latin typeface="Arial Narrow" panose="020B0606020202030204" pitchFamily="34" charset="0"/>
              </a:rPr>
              <a:t>-1)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000" b="1" dirty="0">
                <a:latin typeface="Arial Narrow" panose="020B0606020202030204" pitchFamily="34" charset="0"/>
              </a:rPr>
              <a:t>EP 19178926.2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041B35E6-8585-4D87-8F01-73F6C228F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276" y="2852739"/>
            <a:ext cx="37496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Enterocin DD14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Leaderless class IIb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000" b="1" i="1" dirty="0">
                <a:latin typeface="Arial Narrow" panose="020B0606020202030204" pitchFamily="34" charset="0"/>
              </a:rPr>
              <a:t>Enterococcus faecalis </a:t>
            </a:r>
            <a:r>
              <a:rPr lang="en-US" altLang="fr-FR" sz="2000" b="1" dirty="0">
                <a:latin typeface="Arial Narrow" panose="020B0606020202030204" pitchFamily="34" charset="0"/>
              </a:rPr>
              <a:t>14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C550C62E-BC35-46FE-A8F6-1EDDFEB9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2" y="1471614"/>
            <a:ext cx="414337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Nisin (</a:t>
            </a:r>
            <a:r>
              <a:rPr lang="en-US" altLang="fr-FR" sz="2600" b="1" dirty="0" err="1">
                <a:latin typeface="Arial Narrow" panose="020B0606020202030204" pitchFamily="34" charset="0"/>
              </a:rPr>
              <a:t>Nisaplin</a:t>
            </a:r>
            <a:r>
              <a:rPr lang="en-US" altLang="fr-FR" sz="2600" b="1" dirty="0">
                <a:latin typeface="Arial Narrow" panose="020B0606020202030204" pitchFamily="34" charset="0"/>
              </a:rPr>
              <a:t>)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Nisin/colistin combination</a:t>
            </a:r>
            <a:endParaRPr lang="en-US" altLang="fr-FR" sz="20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F1C5E8-A301-4CDB-A37A-5329BABDCAB4}"/>
              </a:ext>
            </a:extLst>
          </p:cNvPr>
          <p:cNvSpPr/>
          <p:nvPr/>
        </p:nvSpPr>
        <p:spPr>
          <a:xfrm>
            <a:off x="7547561" y="2457994"/>
            <a:ext cx="3240505" cy="17684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5AA361-9612-4653-813F-9EDA842979D3}"/>
              </a:ext>
            </a:extLst>
          </p:cNvPr>
          <p:cNvSpPr/>
          <p:nvPr/>
        </p:nvSpPr>
        <p:spPr>
          <a:xfrm>
            <a:off x="3186546" y="4479425"/>
            <a:ext cx="5282768" cy="15411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9207F1-EBA4-4999-8AD9-8927D373A472}"/>
              </a:ext>
            </a:extLst>
          </p:cNvPr>
          <p:cNvSpPr/>
          <p:nvPr/>
        </p:nvSpPr>
        <p:spPr>
          <a:xfrm>
            <a:off x="0" y="679787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Spectrum of </a:t>
            </a:r>
            <a:r>
              <a:rPr lang="en-US" sz="3600" b="1" dirty="0" smtClean="0">
                <a:latin typeface="Arial Narrow" panose="020B0606020202030204" pitchFamily="34" charset="0"/>
              </a:rPr>
              <a:t>Leaderless class II b Enterocin </a:t>
            </a:r>
            <a:r>
              <a:rPr lang="en-US" sz="3600" b="1" dirty="0">
                <a:latin typeface="Arial Narrow" panose="020B0606020202030204" pitchFamily="34" charset="0"/>
              </a:rPr>
              <a:t>DD14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0DB1A713-3BE2-4D08-9F0E-5E74A36EC803}"/>
              </a:ext>
            </a:extLst>
          </p:cNvPr>
          <p:cNvSpPr/>
          <p:nvPr/>
        </p:nvSpPr>
        <p:spPr>
          <a:xfrm rot="10800000">
            <a:off x="4179211" y="2658901"/>
            <a:ext cx="643293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xmlns="" id="{26E0C860-BAC5-4C11-92FE-4E293709B026}"/>
              </a:ext>
            </a:extLst>
          </p:cNvPr>
          <p:cNvSpPr/>
          <p:nvPr/>
        </p:nvSpPr>
        <p:spPr>
          <a:xfrm>
            <a:off x="7597615" y="3101117"/>
            <a:ext cx="481816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F49836E-3BE6-48BB-B2E5-0F15AE5C8D12}"/>
              </a:ext>
            </a:extLst>
          </p:cNvPr>
          <p:cNvSpPr txBox="1"/>
          <p:nvPr/>
        </p:nvSpPr>
        <p:spPr>
          <a:xfrm>
            <a:off x="910133" y="2644271"/>
            <a:ext cx="2868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latin typeface="Arial Narrow" panose="020B0606020202030204" pitchFamily="34" charset="0"/>
              </a:rPr>
              <a:t>Listeria monocytogenes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52E64E4-AAE4-4AAE-9846-51259EAA629A}"/>
              </a:ext>
            </a:extLst>
          </p:cNvPr>
          <p:cNvSpPr txBox="1"/>
          <p:nvPr/>
        </p:nvSpPr>
        <p:spPr>
          <a:xfrm>
            <a:off x="910133" y="3521608"/>
            <a:ext cx="2868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latin typeface="Arial Narrow" panose="020B0606020202030204" pitchFamily="34" charset="0"/>
              </a:rPr>
              <a:t>Clostridium perfringens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857D6EB-667D-4539-ABDC-94E7082EB4BA}"/>
              </a:ext>
            </a:extLst>
          </p:cNvPr>
          <p:cNvSpPr txBox="1"/>
          <p:nvPr/>
        </p:nvSpPr>
        <p:spPr>
          <a:xfrm>
            <a:off x="858659" y="4330879"/>
            <a:ext cx="3298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latin typeface="Arial Narrow" panose="020B0606020202030204" pitchFamily="34" charset="0"/>
              </a:rPr>
              <a:t>Enterococcus faecalis </a:t>
            </a:r>
            <a:r>
              <a:rPr lang="fr-FR" sz="2200" b="1" dirty="0">
                <a:latin typeface="Arial Narrow" panose="020B0606020202030204" pitchFamily="34" charset="0"/>
              </a:rPr>
              <a:t>V583 </a:t>
            </a:r>
          </a:p>
          <a:p>
            <a:r>
              <a:rPr lang="fr-FR" sz="2200" dirty="0">
                <a:latin typeface="Arial Narrow" panose="020B0606020202030204" pitchFamily="34" charset="0"/>
              </a:rPr>
              <a:t>(VRE)</a:t>
            </a:r>
            <a:r>
              <a:rPr lang="fr-FR" sz="2200" i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A8AFA5A-BD7B-43F0-8331-424893862454}"/>
              </a:ext>
            </a:extLst>
          </p:cNvPr>
          <p:cNvSpPr txBox="1"/>
          <p:nvPr/>
        </p:nvSpPr>
        <p:spPr>
          <a:xfrm>
            <a:off x="8079429" y="2244644"/>
            <a:ext cx="3634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 Narrow" panose="020B0606020202030204" pitchFamily="34" charset="0"/>
              </a:rPr>
              <a:t>Methicillin</a:t>
            </a:r>
            <a:r>
              <a:rPr lang="fr-FR" sz="2200" dirty="0">
                <a:latin typeface="Arial Narrow" panose="020B0606020202030204" pitchFamily="34" charset="0"/>
              </a:rPr>
              <a:t> </a:t>
            </a:r>
            <a:r>
              <a:rPr lang="en-US" sz="2200" dirty="0">
                <a:latin typeface="Arial Narrow" panose="020B0606020202030204" pitchFamily="34" charset="0"/>
              </a:rPr>
              <a:t>Resistant</a:t>
            </a:r>
            <a:r>
              <a:rPr lang="fr-FR" sz="2200" dirty="0">
                <a:latin typeface="Arial Narrow" panose="020B0606020202030204" pitchFamily="34" charset="0"/>
              </a:rPr>
              <a:t> </a:t>
            </a:r>
            <a:r>
              <a:rPr lang="fr-FR" sz="2200" i="1" dirty="0">
                <a:latin typeface="Arial Narrow" panose="020B0606020202030204" pitchFamily="34" charset="0"/>
              </a:rPr>
              <a:t>Staphylococcus aureus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xmlns="" id="{9E1B9414-B407-4D73-AA38-B8ECCAA33A33}"/>
              </a:ext>
            </a:extLst>
          </p:cNvPr>
          <p:cNvSpPr/>
          <p:nvPr/>
        </p:nvSpPr>
        <p:spPr>
          <a:xfrm rot="10800000">
            <a:off x="4179212" y="3441442"/>
            <a:ext cx="543612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A3DB23AA-5CD3-4FDC-A2CC-F6E27953EFF9}"/>
              </a:ext>
            </a:extLst>
          </p:cNvPr>
          <p:cNvSpPr/>
          <p:nvPr/>
        </p:nvSpPr>
        <p:spPr>
          <a:xfrm rot="10800000">
            <a:off x="4157212" y="4294624"/>
            <a:ext cx="543612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B7AFE6C-3F06-4B12-9315-8AD677D01883}"/>
              </a:ext>
            </a:extLst>
          </p:cNvPr>
          <p:cNvSpPr txBox="1"/>
          <p:nvPr/>
        </p:nvSpPr>
        <p:spPr>
          <a:xfrm>
            <a:off x="8079429" y="3737051"/>
            <a:ext cx="3634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 dirty="0">
                <a:latin typeface="Arial Narrow" panose="020B0606020202030204" pitchFamily="34" charset="0"/>
              </a:rPr>
              <a:t>Staphylococcus aureus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0909E2F6-351E-4B06-A46B-DC6C97CFCBC1}"/>
              </a:ext>
            </a:extLst>
          </p:cNvPr>
          <p:cNvGrpSpPr/>
          <p:nvPr/>
        </p:nvGrpSpPr>
        <p:grpSpPr>
          <a:xfrm>
            <a:off x="1972024" y="2472438"/>
            <a:ext cx="870541" cy="2536200"/>
            <a:chOff x="1562592" y="2445142"/>
            <a:chExt cx="870541" cy="2536200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xmlns="" id="{C8B06C35-AC4C-41EA-9B1A-D4DA0EE1F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201" y="2445142"/>
              <a:ext cx="858837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xmlns="" id="{475C9386-0AC1-41DF-8007-E88D53B63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201" y="3285892"/>
              <a:ext cx="858837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821A9F10-B29C-43A9-BD29-89D25EFFB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592" y="4133617"/>
              <a:ext cx="870541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Image 2" descr="DD14 I-Tasser_b.gif">
            <a:extLst>
              <a:ext uri="{FF2B5EF4-FFF2-40B4-BE49-F238E27FC236}">
                <a16:creationId xmlns:a16="http://schemas.microsoft.com/office/drawing/2014/main" xmlns="" id="{49A94934-3546-489E-B9B6-B9112E2DA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76" y="2229746"/>
            <a:ext cx="2486088" cy="232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8BCEDA1-E27B-4A23-9ABA-BF9B5408A015}"/>
              </a:ext>
            </a:extLst>
          </p:cNvPr>
          <p:cNvGrpSpPr/>
          <p:nvPr/>
        </p:nvGrpSpPr>
        <p:grpSpPr>
          <a:xfrm>
            <a:off x="10847606" y="2268575"/>
            <a:ext cx="919122" cy="2267860"/>
            <a:chOff x="10847606" y="2268575"/>
            <a:chExt cx="919122" cy="2267860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xmlns="" id="{A638AA58-B12B-4317-8DAF-CB73E7F36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7606" y="2268575"/>
              <a:ext cx="866775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xmlns="" id="{B1038BDB-4E76-4D21-8560-4D3516EE5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53" y="3634735"/>
              <a:ext cx="866775" cy="90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22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C746DAB9-353E-4499-96AB-07478B3A4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662977"/>
              </p:ext>
            </p:extLst>
          </p:nvPr>
        </p:nvGraphicFramePr>
        <p:xfrm>
          <a:off x="68231" y="1876239"/>
          <a:ext cx="4817659" cy="2641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31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5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62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3960">
                <a:tc>
                  <a:txBody>
                    <a:bodyPr/>
                    <a:lstStyle/>
                    <a:p>
                      <a:r>
                        <a:rPr lang="fr-FR" sz="160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Strains</a:t>
                      </a:r>
                      <a:endParaRPr lang="fr-FR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DD14 (µg/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mL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Methicillin (µg/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mL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Met/DD14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(µg/</a:t>
                      </a:r>
                      <a:r>
                        <a:rPr lang="fr-FR" sz="1600" baseline="0" dirty="0" err="1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mL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fr-FR" sz="16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960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latin typeface="Arial Narrow" panose="020B0606020202030204" pitchFamily="34" charset="0"/>
                        </a:rPr>
                        <a:t>S. aureus </a:t>
                      </a:r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S1</a:t>
                      </a:r>
                      <a:r>
                        <a:rPr lang="fr-FR" sz="1600" b="1" baseline="0" dirty="0">
                          <a:latin typeface="Arial Narrow" panose="020B0606020202030204" pitchFamily="34" charset="0"/>
                        </a:rPr>
                        <a:t> (MRSA)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&gt;200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0.5/30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6735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latin typeface="Arial Narrow" panose="020B0606020202030204" pitchFamily="34" charset="0"/>
                        </a:rPr>
                        <a:t>S. aureus </a:t>
                      </a:r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USA300</a:t>
                      </a:r>
                      <a:r>
                        <a:rPr lang="fr-FR" sz="1600" b="1" baseline="0" dirty="0">
                          <a:latin typeface="Arial Narrow" panose="020B0606020202030204" pitchFamily="34" charset="0"/>
                        </a:rPr>
                        <a:t> (MRSA)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&gt;200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4/30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735">
                <a:tc>
                  <a:txBody>
                    <a:bodyPr/>
                    <a:lstStyle/>
                    <a:p>
                      <a:r>
                        <a:rPr lang="fr-FR" sz="1600" b="1" i="1" dirty="0">
                          <a:latin typeface="Arial Narrow" panose="020B0606020202030204" pitchFamily="34" charset="0"/>
                        </a:rPr>
                        <a:t>S. aureus</a:t>
                      </a:r>
                      <a:r>
                        <a:rPr lang="fr-FR" sz="1600" b="1" i="1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600" b="1" baseline="0" dirty="0">
                          <a:latin typeface="Arial Narrow" panose="020B0606020202030204" pitchFamily="34" charset="0"/>
                        </a:rPr>
                        <a:t>ATCC 25923 (MSSA)</a:t>
                      </a:r>
                      <a:endParaRPr lang="fr-FR" sz="1600" b="1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&gt;200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latin typeface="Arial Narrow" panose="020B0606020202030204" pitchFamily="34" charset="0"/>
                        </a:rPr>
                        <a:t>0.25/30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241B26-9F02-44DB-9936-A130B56A9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569" y="1194078"/>
            <a:ext cx="7279125" cy="4081331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680EAD4-C91F-4B45-ABE7-C1A536BB76CF}"/>
              </a:ext>
            </a:extLst>
          </p:cNvPr>
          <p:cNvSpPr txBox="1"/>
          <p:nvPr/>
        </p:nvSpPr>
        <p:spPr>
          <a:xfrm>
            <a:off x="0" y="35150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Arial Narrow" panose="020B0606020202030204" pitchFamily="34" charset="0"/>
              </a:rPr>
              <a:t>Anti-MRSA </a:t>
            </a:r>
            <a:r>
              <a:rPr lang="en-US" sz="3000" b="1" dirty="0">
                <a:latin typeface="Arial Narrow" panose="020B0606020202030204" pitchFamily="34" charset="0"/>
              </a:rPr>
              <a:t>activity</a:t>
            </a:r>
            <a:r>
              <a:rPr lang="fr-FR" sz="3000" b="1" dirty="0">
                <a:latin typeface="Arial Narrow" panose="020B0606020202030204" pitchFamily="34" charset="0"/>
              </a:rPr>
              <a:t> (MRSA-S1)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A56DED4-7636-40B0-B47E-3C87984A3017}"/>
              </a:ext>
            </a:extLst>
          </p:cNvPr>
          <p:cNvSpPr txBox="1"/>
          <p:nvPr/>
        </p:nvSpPr>
        <p:spPr>
          <a:xfrm>
            <a:off x="272711" y="1233093"/>
            <a:ext cx="4754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Arial Narrow" panose="020B0606020202030204" pitchFamily="34" charset="0"/>
              </a:rPr>
              <a:t>FICI values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DBA85D4-A5DA-4C22-B9A2-31523EC4C4FF}"/>
              </a:ext>
            </a:extLst>
          </p:cNvPr>
          <p:cNvSpPr txBox="1"/>
          <p:nvPr/>
        </p:nvSpPr>
        <p:spPr>
          <a:xfrm>
            <a:off x="3598265" y="1160443"/>
            <a:ext cx="4754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latin typeface="Arial Narrow" panose="020B0606020202030204" pitchFamily="34" charset="0"/>
              </a:rPr>
              <a:t>Killing </a:t>
            </a:r>
            <a:r>
              <a:rPr lang="en-US" sz="3000" b="1" dirty="0">
                <a:latin typeface="Arial Narrow" panose="020B0606020202030204" pitchFamily="34" charset="0"/>
              </a:rPr>
              <a:t>curves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12AAA9-82DA-4205-960A-DD7249D4ED27}"/>
              </a:ext>
            </a:extLst>
          </p:cNvPr>
          <p:cNvSpPr/>
          <p:nvPr/>
        </p:nvSpPr>
        <p:spPr>
          <a:xfrm>
            <a:off x="7119430" y="1263870"/>
            <a:ext cx="2552132" cy="39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8F685F-122B-4C6D-ABC7-F92B3FB0B71C}"/>
              </a:ext>
            </a:extLst>
          </p:cNvPr>
          <p:cNvSpPr/>
          <p:nvPr/>
        </p:nvSpPr>
        <p:spPr>
          <a:xfrm>
            <a:off x="3743555" y="1871759"/>
            <a:ext cx="955343" cy="2559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0FED6B-79EF-497F-B123-7E9F9147BDD0}"/>
              </a:ext>
            </a:extLst>
          </p:cNvPr>
          <p:cNvSpPr/>
          <p:nvPr/>
        </p:nvSpPr>
        <p:spPr>
          <a:xfrm>
            <a:off x="1783216" y="1871758"/>
            <a:ext cx="955343" cy="2559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BE1DC72-A5E1-4A1F-A023-0A8B5B78947E}"/>
              </a:ext>
            </a:extLst>
          </p:cNvPr>
          <p:cNvGrpSpPr/>
          <p:nvPr/>
        </p:nvGrpSpPr>
        <p:grpSpPr>
          <a:xfrm>
            <a:off x="6481743" y="3671403"/>
            <a:ext cx="2047163" cy="1215493"/>
            <a:chOff x="6481743" y="4059916"/>
            <a:chExt cx="2047163" cy="1215493"/>
          </a:xfrm>
        </p:grpSpPr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xmlns="" id="{4B21DD4B-8389-4890-AACA-0B66FD6BFD37}"/>
                </a:ext>
              </a:extLst>
            </p:cNvPr>
            <p:cNvCxnSpPr/>
            <p:nvPr/>
          </p:nvCxnSpPr>
          <p:spPr>
            <a:xfrm flipV="1">
              <a:off x="7164130" y="4059916"/>
              <a:ext cx="1364776" cy="8461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FA02B6D1-96DB-4B7A-9A4A-278E69BF33A3}"/>
                </a:ext>
              </a:extLst>
            </p:cNvPr>
            <p:cNvSpPr txBox="1"/>
            <p:nvPr/>
          </p:nvSpPr>
          <p:spPr>
            <a:xfrm>
              <a:off x="6481743" y="4906077"/>
              <a:ext cx="1364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Narrow" panose="020B0606020202030204" pitchFamily="34" charset="0"/>
                </a:rPr>
                <a:t>vancomycin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FEDD3548-AB5F-4426-8908-A7B90BBFA9A5}"/>
              </a:ext>
            </a:extLst>
          </p:cNvPr>
          <p:cNvGrpSpPr/>
          <p:nvPr/>
        </p:nvGrpSpPr>
        <p:grpSpPr>
          <a:xfrm>
            <a:off x="8087596" y="3486736"/>
            <a:ext cx="2047163" cy="1492492"/>
            <a:chOff x="6481743" y="4059916"/>
            <a:chExt cx="2047163" cy="1492492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xmlns="" id="{9C73CA3D-82D2-445F-8A6E-4DA615434BEB}"/>
                </a:ext>
              </a:extLst>
            </p:cNvPr>
            <p:cNvCxnSpPr/>
            <p:nvPr/>
          </p:nvCxnSpPr>
          <p:spPr>
            <a:xfrm flipV="1">
              <a:off x="7164130" y="4059916"/>
              <a:ext cx="1364776" cy="846161"/>
            </a:xfrm>
            <a:prstGeom prst="straightConnector1">
              <a:avLst/>
            </a:prstGeom>
            <a:ln w="38100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04DDB083-7C13-42E7-8689-B6843A89381D}"/>
                </a:ext>
              </a:extLst>
            </p:cNvPr>
            <p:cNvSpPr txBox="1"/>
            <p:nvPr/>
          </p:nvSpPr>
          <p:spPr>
            <a:xfrm>
              <a:off x="6481743" y="4906077"/>
              <a:ext cx="1364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Narrow" panose="020B0606020202030204" pitchFamily="34" charset="0"/>
                </a:rPr>
                <a:t>Methicillin / DD14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AAD13035-B86C-4491-8B97-62C099D1A293}"/>
              </a:ext>
            </a:extLst>
          </p:cNvPr>
          <p:cNvGrpSpPr/>
          <p:nvPr/>
        </p:nvGrpSpPr>
        <p:grpSpPr>
          <a:xfrm>
            <a:off x="5754655" y="2996032"/>
            <a:ext cx="2047163" cy="1215493"/>
            <a:chOff x="6481743" y="4059916"/>
            <a:chExt cx="2047163" cy="1215493"/>
          </a:xfrm>
        </p:grpSpPr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xmlns="" id="{E5736453-922D-4A6E-8A41-A0FB98906C35}"/>
                </a:ext>
              </a:extLst>
            </p:cNvPr>
            <p:cNvCxnSpPr/>
            <p:nvPr/>
          </p:nvCxnSpPr>
          <p:spPr>
            <a:xfrm flipV="1">
              <a:off x="7164130" y="4059916"/>
              <a:ext cx="1364776" cy="846161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1C715AA8-F974-4CBB-929C-E444D3FA59F4}"/>
                </a:ext>
              </a:extLst>
            </p:cNvPr>
            <p:cNvSpPr txBox="1"/>
            <p:nvPr/>
          </p:nvSpPr>
          <p:spPr>
            <a:xfrm>
              <a:off x="6481743" y="4906077"/>
              <a:ext cx="1364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Narrow" panose="020B0606020202030204" pitchFamily="34" charset="0"/>
                </a:rPr>
                <a:t>Methicillin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F2026291-3E4D-410B-B904-1F08301252CB}"/>
              </a:ext>
            </a:extLst>
          </p:cNvPr>
          <p:cNvGrpSpPr/>
          <p:nvPr/>
        </p:nvGrpSpPr>
        <p:grpSpPr>
          <a:xfrm>
            <a:off x="8769984" y="1585217"/>
            <a:ext cx="1547962" cy="504307"/>
            <a:chOff x="6481743" y="4472557"/>
            <a:chExt cx="2765337" cy="1619760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79A6A0E7-3143-46AE-9FBF-39CF012BC07E}"/>
                </a:ext>
              </a:extLst>
            </p:cNvPr>
            <p:cNvCxnSpPr>
              <a:cxnSpLocks/>
            </p:cNvCxnSpPr>
            <p:nvPr/>
          </p:nvCxnSpPr>
          <p:spPr>
            <a:xfrm>
              <a:off x="7749906" y="4472557"/>
              <a:ext cx="1497174" cy="109686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9381FCE3-5086-4188-AFF1-C83556658F5E}"/>
                </a:ext>
              </a:extLst>
            </p:cNvPr>
            <p:cNvSpPr txBox="1"/>
            <p:nvPr/>
          </p:nvSpPr>
          <p:spPr>
            <a:xfrm>
              <a:off x="6481743" y="4906077"/>
              <a:ext cx="1684028" cy="118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Narrow" panose="020B0606020202030204" pitchFamily="34" charset="0"/>
                </a:rPr>
                <a:t>Control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F35AC6F4-70A8-4439-BDE8-1B3770CCE50E}"/>
              </a:ext>
            </a:extLst>
          </p:cNvPr>
          <p:cNvGrpSpPr/>
          <p:nvPr/>
        </p:nvGrpSpPr>
        <p:grpSpPr>
          <a:xfrm>
            <a:off x="6961268" y="1948539"/>
            <a:ext cx="1808715" cy="760657"/>
            <a:chOff x="2589450" y="4762931"/>
            <a:chExt cx="1808715" cy="760657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42697B6A-D3CC-4D0A-B617-AD111547EC50}"/>
                </a:ext>
              </a:extLst>
            </p:cNvPr>
            <p:cNvCxnSpPr>
              <a:cxnSpLocks/>
            </p:cNvCxnSpPr>
            <p:nvPr/>
          </p:nvCxnSpPr>
          <p:spPr>
            <a:xfrm>
              <a:off x="3350036" y="5027229"/>
              <a:ext cx="1048129" cy="496359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5E6A6AC7-4277-43CF-B73D-FB77F4CDB2EB}"/>
                </a:ext>
              </a:extLst>
            </p:cNvPr>
            <p:cNvSpPr txBox="1"/>
            <p:nvPr/>
          </p:nvSpPr>
          <p:spPr>
            <a:xfrm>
              <a:off x="2589450" y="4762931"/>
              <a:ext cx="942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Narrow" panose="020B0606020202030204" pitchFamily="34" charset="0"/>
                </a:rPr>
                <a:t>DD14</a:t>
              </a:r>
            </a:p>
          </p:txBody>
        </p:sp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7D1E362F-9207-486C-8478-6B0D63BE1BFF}"/>
              </a:ext>
            </a:extLst>
          </p:cNvPr>
          <p:cNvSpPr/>
          <p:nvPr/>
        </p:nvSpPr>
        <p:spPr>
          <a:xfrm>
            <a:off x="126166" y="5644522"/>
            <a:ext cx="11939667" cy="69356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Please remember MRSA-S1 is resistant to </a:t>
            </a:r>
            <a:r>
              <a:rPr lang="en-US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Erythromcin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 &amp; DD14 + Erythromycin have a synergistic interaction </a:t>
            </a:r>
          </a:p>
        </p:txBody>
      </p:sp>
    </p:spTree>
    <p:extLst>
      <p:ext uri="{BB962C8B-B14F-4D97-AF65-F5344CB8AC3E}">
        <p14:creationId xmlns:p14="http://schemas.microsoft.com/office/powerpoint/2010/main" val="192373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4928CA9-AACF-41DF-BE26-F52E96522290}"/>
              </a:ext>
            </a:extLst>
          </p:cNvPr>
          <p:cNvSpPr txBox="1"/>
          <p:nvPr/>
        </p:nvSpPr>
        <p:spPr>
          <a:xfrm>
            <a:off x="0" y="1205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 Narrow" panose="020B0606020202030204" pitchFamily="34" charset="0"/>
              </a:rPr>
              <a:t>Development</a:t>
            </a:r>
            <a:r>
              <a:rPr lang="fr-FR" sz="3000" b="1" dirty="0">
                <a:latin typeface="Arial Narrow" panose="020B0606020202030204" pitchFamily="34" charset="0"/>
              </a:rPr>
              <a:t> of nanobiotics anti-MRSA-S1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3228FF0-FA80-4875-8CCC-27D1250F0865}"/>
              </a:ext>
            </a:extLst>
          </p:cNvPr>
          <p:cNvGrpSpPr/>
          <p:nvPr/>
        </p:nvGrpSpPr>
        <p:grpSpPr>
          <a:xfrm>
            <a:off x="5768124" y="829697"/>
            <a:ext cx="3473230" cy="2447911"/>
            <a:chOff x="327547" y="1144271"/>
            <a:chExt cx="4063487" cy="3377676"/>
          </a:xfrm>
        </p:grpSpPr>
        <p:pic>
          <p:nvPicPr>
            <p:cNvPr id="6" name="Image 5" descr="C:\Users\rabah\AppData\Local\Temp\Image-1.jpeg">
              <a:extLst>
                <a:ext uri="{FF2B5EF4-FFF2-40B4-BE49-F238E27FC236}">
                  <a16:creationId xmlns:a16="http://schemas.microsoft.com/office/drawing/2014/main" xmlns="" id="{532FC5B8-D575-49A6-A60F-90C133973BCB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1"/>
            <a:stretch/>
          </p:blipFill>
          <p:spPr bwMode="auto">
            <a:xfrm>
              <a:off x="431174" y="1144271"/>
              <a:ext cx="3959860" cy="27406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1424D177-819D-4F4A-97AD-ECC52DF72E90}"/>
                </a:ext>
              </a:extLst>
            </p:cNvPr>
            <p:cNvSpPr txBox="1"/>
            <p:nvPr/>
          </p:nvSpPr>
          <p:spPr>
            <a:xfrm>
              <a:off x="327547" y="3884932"/>
              <a:ext cx="4063487" cy="637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atin typeface="Arial Narrow" panose="020B0606020202030204" pitchFamily="34" charset="0"/>
                </a:rPr>
                <a:t>Alginate </a:t>
              </a:r>
              <a:r>
                <a:rPr lang="en-US" sz="2400" b="1" dirty="0">
                  <a:latin typeface="Arial Narrow" panose="020B0606020202030204" pitchFamily="34" charset="0"/>
                </a:rPr>
                <a:t>nanoparticles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5C5D02-6702-488C-983D-A1E2FE611B7B}"/>
              </a:ext>
            </a:extLst>
          </p:cNvPr>
          <p:cNvSpPr/>
          <p:nvPr/>
        </p:nvSpPr>
        <p:spPr>
          <a:xfrm>
            <a:off x="3185314" y="3707476"/>
            <a:ext cx="5342768" cy="2776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EntDD14 + Alginate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nanoparticles</a:t>
            </a:r>
            <a:r>
              <a:rPr lang="fr-FR" dirty="0">
                <a:solidFill>
                  <a:schemeClr val="tx1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 = </a:t>
            </a:r>
            <a:r>
              <a:rPr lang="fr-FR" b="1" dirty="0">
                <a:solidFill>
                  <a:schemeClr val="tx1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Nanobiotics</a:t>
            </a:r>
          </a:p>
          <a:p>
            <a:endParaRPr lang="fr-FR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MIC </a:t>
            </a:r>
            <a:r>
              <a:rPr lang="fr-FR" dirty="0" err="1">
                <a:solidFill>
                  <a:schemeClr val="tx1"/>
                </a:solidFill>
                <a:latin typeface="Arial Narrow" panose="020B0606020202030204" pitchFamily="34" charset="0"/>
              </a:rPr>
              <a:t>Ent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 DD14 :  240 µg/ml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MIC </a:t>
            </a:r>
            <a:r>
              <a:rPr lang="fr-FR" dirty="0" err="1">
                <a:solidFill>
                  <a:schemeClr val="tx1"/>
                </a:solidFill>
                <a:latin typeface="Arial Narrow" panose="020B0606020202030204" pitchFamily="34" charset="0"/>
              </a:rPr>
              <a:t>Ent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 DD14 + Alginate nanoparticules = 60 µg/ml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/>
            </a:r>
            <a:b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endParaRPr lang="fr-FR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(EntDD14 + Alginate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Nanoparticles)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 +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methicillin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MIC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methicillin</a:t>
            </a:r>
            <a:r>
              <a:rPr lang="fr-FR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fr-FR" b="1" dirty="0">
                <a:solidFill>
                  <a:schemeClr val="tx1"/>
                </a:solidFill>
                <a:highlight>
                  <a:srgbClr val="FFFF00"/>
                </a:highlight>
                <a:latin typeface="Arial Narrow" panose="020B0606020202030204" pitchFamily="34" charset="0"/>
              </a:rPr>
              <a:t>4 à 0.25 µg/ml </a:t>
            </a:r>
          </a:p>
          <a:p>
            <a:endParaRPr lang="fr-F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 2" descr="DD14 I-Tasser_b.gif">
            <a:extLst>
              <a:ext uri="{FF2B5EF4-FFF2-40B4-BE49-F238E27FC236}">
                <a16:creationId xmlns:a16="http://schemas.microsoft.com/office/drawing/2014/main" xmlns="" id="{86A25D04-ADCB-4856-9C11-5A4F05E42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85" y="829697"/>
            <a:ext cx="2486088" cy="232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566C4A0-60D8-4DE7-9141-43EEE6E7BF45}"/>
              </a:ext>
            </a:extLst>
          </p:cNvPr>
          <p:cNvSpPr/>
          <p:nvPr/>
        </p:nvSpPr>
        <p:spPr>
          <a:xfrm>
            <a:off x="2889054" y="5422178"/>
            <a:ext cx="5935287" cy="864523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6165D91F-8593-41F1-90CE-8CD326D5C7D1}"/>
              </a:ext>
            </a:extLst>
          </p:cNvPr>
          <p:cNvSpPr/>
          <p:nvPr/>
        </p:nvSpPr>
        <p:spPr>
          <a:xfrm>
            <a:off x="2889054" y="4190499"/>
            <a:ext cx="5935287" cy="10344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8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8BB25F9-C3D5-4F5E-A013-EE2C28F9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79" y="1566806"/>
            <a:ext cx="7241938" cy="478411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06AA712-AB35-43D6-B898-DF97AAC191AF}"/>
              </a:ext>
            </a:extLst>
          </p:cNvPr>
          <p:cNvSpPr txBox="1"/>
          <p:nvPr/>
        </p:nvSpPr>
        <p:spPr>
          <a:xfrm>
            <a:off x="0" y="340929"/>
            <a:ext cx="1209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 Narrow" panose="020B0606020202030204" pitchFamily="34" charset="0"/>
              </a:rPr>
              <a:t>Anti-biofilm activity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91A49A-7E75-4CE3-8841-331C56855F8D}"/>
              </a:ext>
            </a:extLst>
          </p:cNvPr>
          <p:cNvSpPr/>
          <p:nvPr/>
        </p:nvSpPr>
        <p:spPr>
          <a:xfrm>
            <a:off x="6893762" y="2770991"/>
            <a:ext cx="1073624" cy="3469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5C5BC06-9841-4D39-AB4C-532263191F6D}"/>
              </a:ext>
            </a:extLst>
          </p:cNvPr>
          <p:cNvSpPr/>
          <p:nvPr/>
        </p:nvSpPr>
        <p:spPr>
          <a:xfrm>
            <a:off x="8206956" y="3429000"/>
            <a:ext cx="1073624" cy="2811439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00E691E3-0131-4F5F-9B6A-302C41DF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303" y="1636276"/>
            <a:ext cx="3225348" cy="206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CB4AE31-6798-4AB4-A222-52979D83EE48}"/>
              </a:ext>
            </a:extLst>
          </p:cNvPr>
          <p:cNvSpPr txBox="1"/>
          <p:nvPr/>
        </p:nvSpPr>
        <p:spPr>
          <a:xfrm>
            <a:off x="725448" y="3696832"/>
            <a:ext cx="322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SEM MRSA-S1 biofilm on glass slides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553F4F-105A-4639-BC3C-7EC1B1FD6AAD}"/>
              </a:ext>
            </a:extLst>
          </p:cNvPr>
          <p:cNvSpPr/>
          <p:nvPr/>
        </p:nvSpPr>
        <p:spPr>
          <a:xfrm>
            <a:off x="715594" y="4807362"/>
            <a:ext cx="3235203" cy="153655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Biofilm: Cristal violet method on polyester plates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3D51353-6A6E-4153-9CFA-7E723987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78" y="1199840"/>
            <a:ext cx="9811559" cy="38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90ED128-0760-48D9-AA84-D1537514C7C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909000"/>
            <a:ext cx="9638030" cy="56203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9">
            <a:extLst>
              <a:ext uri="{FF2B5EF4-FFF2-40B4-BE49-F238E27FC236}">
                <a16:creationId xmlns:a16="http://schemas.microsoft.com/office/drawing/2014/main" xmlns="" id="{45E6128D-68FD-4BDC-B332-52195FC26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8134"/>
            <a:ext cx="11785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600" b="1" dirty="0">
                <a:latin typeface="Arial Narrow" panose="020B0606020202030204" pitchFamily="34" charset="0"/>
              </a:rPr>
              <a:t> Histological alterations following SARM infections, Erythromycin and/or DD14 treatments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32AA2D8E-EBA1-4F96-B402-9255779DEE32}"/>
              </a:ext>
            </a:extLst>
          </p:cNvPr>
          <p:cNvSpPr/>
          <p:nvPr/>
        </p:nvSpPr>
        <p:spPr>
          <a:xfrm>
            <a:off x="1737360" y="1402080"/>
            <a:ext cx="1402080" cy="40233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2BAA26A-717B-4465-BC9B-B348444A5096}"/>
              </a:ext>
            </a:extLst>
          </p:cNvPr>
          <p:cNvSpPr/>
          <p:nvPr/>
        </p:nvSpPr>
        <p:spPr>
          <a:xfrm>
            <a:off x="6300787" y="1417320"/>
            <a:ext cx="1402080" cy="402336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8DF72D3-43E7-4528-AB98-23B8FE2EB499}"/>
              </a:ext>
            </a:extLst>
          </p:cNvPr>
          <p:cNvSpPr/>
          <p:nvPr/>
        </p:nvSpPr>
        <p:spPr>
          <a:xfrm>
            <a:off x="7805261" y="1417320"/>
            <a:ext cx="1402080" cy="4023360"/>
          </a:xfrm>
          <a:prstGeom prst="round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BFB68AB-2524-4008-A607-E1FA29AF4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7019" y="1246186"/>
            <a:ext cx="5760720" cy="4957763"/>
          </a:xfrm>
          <a:prstGeom prst="rect">
            <a:avLst/>
          </a:prstGeom>
        </p:spPr>
      </p:pic>
      <p:pic>
        <p:nvPicPr>
          <p:cNvPr id="5" name="Image 10">
            <a:extLst>
              <a:ext uri="{FF2B5EF4-FFF2-40B4-BE49-F238E27FC236}">
                <a16:creationId xmlns:a16="http://schemas.microsoft.com/office/drawing/2014/main" xmlns="" id="{7EB1CDAF-EA8D-4A06-9907-4F95A586B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17" y="690873"/>
            <a:ext cx="5494783" cy="6068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CFA9C542-6FC3-40C0-8A1E-D93168DA2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1280" y="229208"/>
            <a:ext cx="57607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 b="1" dirty="0">
                <a:latin typeface="Arial Narrow" panose="020B0606020202030204" pitchFamily="34" charset="0"/>
              </a:rPr>
              <a:t>Body weight evolution (statistic analysis)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xmlns="" id="{A2036896-1BF3-434E-A76B-52BC5285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" y="238552"/>
            <a:ext cx="64940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400" b="1" dirty="0">
                <a:latin typeface="Arial Narrow" panose="020B0606020202030204" pitchFamily="34" charset="0"/>
              </a:rPr>
              <a:t> Histological alterations following SARM infections, Erythromycin and/or DD14 treatments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56DEE0D-C0B3-4BFC-9142-2D0E488E2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06" y="2107693"/>
            <a:ext cx="9290915" cy="32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C7F8A00-2FE0-4ACB-B6EB-5EF255470449}"/>
              </a:ext>
            </a:extLst>
          </p:cNvPr>
          <p:cNvGrpSpPr/>
          <p:nvPr/>
        </p:nvGrpSpPr>
        <p:grpSpPr>
          <a:xfrm>
            <a:off x="50042" y="2050473"/>
            <a:ext cx="12141958" cy="3408217"/>
            <a:chOff x="50042" y="2050473"/>
            <a:chExt cx="12141958" cy="340821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E6B38357-6378-4263-90DE-20C929F993EF}"/>
                </a:ext>
              </a:extLst>
            </p:cNvPr>
            <p:cNvSpPr txBox="1"/>
            <p:nvPr/>
          </p:nvSpPr>
          <p:spPr>
            <a:xfrm>
              <a:off x="50042" y="2050473"/>
              <a:ext cx="12141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 Narrow" panose="020B0606020202030204" pitchFamily="34" charset="0"/>
                </a:rPr>
                <a:t>Innovative strategy</a:t>
              </a: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26B2CCC2-4AEF-4DD3-B00D-1E3F2BB09D2E}"/>
                </a:ext>
              </a:extLst>
            </p:cNvPr>
            <p:cNvSpPr/>
            <p:nvPr/>
          </p:nvSpPr>
          <p:spPr>
            <a:xfrm>
              <a:off x="1551708" y="2820685"/>
              <a:ext cx="9585287" cy="263800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latin typeface="Arial Narrow" panose="020B0606020202030204" pitchFamily="34" charset="0"/>
                </a:rPr>
                <a:t>Gut microbiota is an important source of bacteriocins and their </a:t>
              </a:r>
              <a:r>
                <a:rPr lang="en-US" sz="2400" b="1" i="1" dirty="0">
                  <a:latin typeface="Arial Narrow" panose="020B0606020202030204" pitchFamily="34" charset="0"/>
                </a:rPr>
                <a:t>in-situ</a:t>
              </a:r>
              <a:r>
                <a:rPr lang="en-US" sz="2400" b="1" dirty="0">
                  <a:latin typeface="Arial Narrow" panose="020B0606020202030204" pitchFamily="34" charset="0"/>
                </a:rPr>
                <a:t> expression can be explored for treatment of bacterial infections</a:t>
              </a:r>
            </a:p>
            <a:p>
              <a:pPr algn="just"/>
              <a:endParaRPr lang="en-US" sz="2400" b="1" dirty="0">
                <a:latin typeface="Arial Narrow" panose="020B0606020202030204" pitchFamily="34" charset="0"/>
              </a:endParaRPr>
            </a:p>
            <a:p>
              <a:pPr algn="just"/>
              <a:r>
                <a:rPr lang="en-US" sz="2400" b="1" dirty="0">
                  <a:latin typeface="Arial Narrow" panose="020B0606020202030204" pitchFamily="34" charset="0"/>
                </a:rPr>
                <a:t>Djamel DRIDER</a:t>
              </a:r>
            </a:p>
            <a:p>
              <a:pPr algn="just"/>
              <a:r>
                <a:rPr lang="en-US" sz="2400" b="1" dirty="0">
                  <a:latin typeface="Arial Narrow" panose="020B0606020202030204" pitchFamily="34" charset="0"/>
                </a:rPr>
                <a:t>Probiotics and Antimicrobial Proteins (Review in press) </a:t>
              </a:r>
            </a:p>
            <a:p>
              <a:pPr algn="just"/>
              <a:r>
                <a:rPr lang="fr-FR" dirty="0"/>
                <a:t>DOI. 10.1007/s12602-021-09843-y</a:t>
              </a:r>
              <a:r>
                <a:rPr lang="en-US" sz="2400" b="1" dirty="0">
                  <a:latin typeface="Arial Narrow" panose="020B0606020202030204" pitchFamily="34" charset="0"/>
                </a:rPr>
                <a:t>  </a:t>
              </a:r>
              <a:endParaRPr lang="fr-FR" sz="240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EF739387-BD40-4C5B-B0D0-BE3E42B98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0377" y="2920972"/>
              <a:ext cx="1009915" cy="1353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6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5">
            <a:extLst>
              <a:ext uri="{FF2B5EF4-FFF2-40B4-BE49-F238E27FC236}">
                <a16:creationId xmlns:a16="http://schemas.microsoft.com/office/drawing/2014/main" xmlns="" id="{6E1E8416-211D-4399-B8AC-9EFF4BDC8184}"/>
              </a:ext>
            </a:extLst>
          </p:cNvPr>
          <p:cNvGrpSpPr>
            <a:grpSpLocks/>
          </p:cNvGrpSpPr>
          <p:nvPr/>
        </p:nvGrpSpPr>
        <p:grpSpPr bwMode="auto">
          <a:xfrm>
            <a:off x="6155733" y="1247776"/>
            <a:ext cx="2106612" cy="5097463"/>
            <a:chOff x="5118876" y="1443590"/>
            <a:chExt cx="2106406" cy="5097452"/>
          </a:xfrm>
        </p:grpSpPr>
        <p:sp>
          <p:nvSpPr>
            <p:cNvPr id="5" name="Rectangle à coins arrondis 4">
              <a:extLst>
                <a:ext uri="{FF2B5EF4-FFF2-40B4-BE49-F238E27FC236}">
                  <a16:creationId xmlns:a16="http://schemas.microsoft.com/office/drawing/2014/main" xmlns="" id="{E4BF2D4E-5B65-4B9E-AF68-FE92873CA3FC}"/>
                </a:ext>
              </a:extLst>
            </p:cNvPr>
            <p:cNvSpPr/>
            <p:nvPr/>
          </p:nvSpPr>
          <p:spPr>
            <a:xfrm>
              <a:off x="5118876" y="1443590"/>
              <a:ext cx="2096882" cy="15128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PHILEO</a:t>
              </a:r>
            </a:p>
            <a:p>
              <a:pPr algn="ctr">
                <a:defRPr/>
              </a:pPr>
              <a:r>
                <a:rPr lang="en-US" altLang="fr-FR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Lesaffre</a:t>
              </a: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International</a:t>
              </a:r>
            </a:p>
          </p:txBody>
        </p:sp>
        <p:sp>
          <p:nvSpPr>
            <p:cNvPr id="6" name="Rectangle à coins arrondis 9">
              <a:extLst>
                <a:ext uri="{FF2B5EF4-FFF2-40B4-BE49-F238E27FC236}">
                  <a16:creationId xmlns:a16="http://schemas.microsoft.com/office/drawing/2014/main" xmlns="" id="{D177C89A-D6DF-4E47-91EE-AC8B50B2FA2B}"/>
                </a:ext>
              </a:extLst>
            </p:cNvPr>
            <p:cNvSpPr/>
            <p:nvPr/>
          </p:nvSpPr>
          <p:spPr>
            <a:xfrm>
              <a:off x="5118876" y="3031087"/>
              <a:ext cx="2096882" cy="9350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ANR</a:t>
              </a:r>
            </a:p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French Agency for Research</a:t>
              </a:r>
            </a:p>
          </p:txBody>
        </p:sp>
        <p:sp>
          <p:nvSpPr>
            <p:cNvPr id="7" name="Rectangle à coins arrondis 10">
              <a:extLst>
                <a:ext uri="{FF2B5EF4-FFF2-40B4-BE49-F238E27FC236}">
                  <a16:creationId xmlns:a16="http://schemas.microsoft.com/office/drawing/2014/main" xmlns="" id="{2D428C8A-94D9-453B-B596-C2872D2D0D2D}"/>
                </a:ext>
              </a:extLst>
            </p:cNvPr>
            <p:cNvSpPr/>
            <p:nvPr/>
          </p:nvSpPr>
          <p:spPr>
            <a:xfrm>
              <a:off x="5118876" y="4040734"/>
              <a:ext cx="2096882" cy="151288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La </a:t>
              </a:r>
              <a:r>
                <a:rPr lang="en-US" altLang="fr-FR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Région</a:t>
              </a: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des </a:t>
              </a:r>
              <a:r>
                <a:rPr lang="en-US" altLang="fr-FR" b="1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Hauts</a:t>
              </a: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de France</a:t>
              </a:r>
            </a:p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Local authorities</a:t>
              </a:r>
            </a:p>
          </p:txBody>
        </p:sp>
        <p:sp>
          <p:nvSpPr>
            <p:cNvPr id="8" name="Rectangle à coins arrondis 11">
              <a:extLst>
                <a:ext uri="{FF2B5EF4-FFF2-40B4-BE49-F238E27FC236}">
                  <a16:creationId xmlns:a16="http://schemas.microsoft.com/office/drawing/2014/main" xmlns="" id="{684CAA77-9C2B-4F9A-B9C1-2CB2F5AA731B}"/>
                </a:ext>
              </a:extLst>
            </p:cNvPr>
            <p:cNvSpPr/>
            <p:nvPr/>
          </p:nvSpPr>
          <p:spPr>
            <a:xfrm>
              <a:off x="5128400" y="5604419"/>
              <a:ext cx="2096882" cy="9366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fr-FR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Lille University</a:t>
              </a:r>
            </a:p>
          </p:txBody>
        </p:sp>
      </p:grpSp>
      <p:sp>
        <p:nvSpPr>
          <p:cNvPr id="9" name="AutoShape 4" descr="Image associée">
            <a:hlinkClick r:id="rId2"/>
            <a:extLst>
              <a:ext uri="{FF2B5EF4-FFF2-40B4-BE49-F238E27FC236}">
                <a16:creationId xmlns:a16="http://schemas.microsoft.com/office/drawing/2014/main" xmlns="" id="{C4093DB2-4E1E-4FFF-A4E9-49591678DA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48113" y="3190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xmlns="" id="{23FCB4DA-ED5F-4414-B447-1E2501F08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75741"/>
            <a:ext cx="9144000" cy="5794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800" b="1" dirty="0">
                <a:latin typeface="Arial Narrow" panose="020B0606020202030204" pitchFamily="34" charset="0"/>
              </a:rPr>
              <a:t>Financial supports and grants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60F29E9-C3B7-4EAE-A58E-936961F6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795" y="3959752"/>
            <a:ext cx="2093913" cy="11525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F93AE13-EA8A-43DF-B529-BDB52FF5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268" y="1191685"/>
            <a:ext cx="4091865" cy="53064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6B6B57E-7834-4D8E-B8A8-1067596D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795" y="2860146"/>
            <a:ext cx="2093913" cy="8852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4AA07A3-4901-4233-810A-A9A003A75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795" y="1426629"/>
            <a:ext cx="2093913" cy="10519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CC3B190-1AAB-40BD-A5DB-2793EADAC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9982" y="5337058"/>
            <a:ext cx="2093913" cy="9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2015F7-EC64-4BED-963D-7ACFE7290CFF}"/>
              </a:ext>
            </a:extLst>
          </p:cNvPr>
          <p:cNvSpPr/>
          <p:nvPr/>
        </p:nvSpPr>
        <p:spPr>
          <a:xfrm>
            <a:off x="623454" y="1536174"/>
            <a:ext cx="1073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Arial Narrow" panose="020B0606020202030204" pitchFamily="34" charset="0"/>
              </a:rPr>
              <a:t>Les peptides antimicrobiens : pourquoi et comment ?</a:t>
            </a:r>
          </a:p>
          <a:p>
            <a:pPr algn="ctr"/>
            <a:r>
              <a:rPr lang="fr-FR" sz="3200" b="1" dirty="0">
                <a:latin typeface="Arial Narrow" panose="020B0606020202030204" pitchFamily="34" charset="0"/>
              </a:rPr>
              <a:t>Les bactériocines </a:t>
            </a:r>
          </a:p>
          <a:p>
            <a:pPr algn="ctr"/>
            <a:endParaRPr lang="fr-FR" sz="3200" dirty="0">
              <a:latin typeface="Arial Narrow" panose="020B0606020202030204" pitchFamily="34" charset="0"/>
            </a:endParaRPr>
          </a:p>
          <a:p>
            <a:pPr algn="just"/>
            <a:r>
              <a:rPr lang="fr-FR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 de la présentation </a:t>
            </a:r>
            <a:endParaRPr lang="fr-FR" sz="3200" dirty="0">
              <a:latin typeface="Arial Narrow" panose="020B0606020202030204" pitchFamily="34" charset="0"/>
            </a:endParaRPr>
          </a:p>
          <a:p>
            <a:pPr algn="just"/>
            <a:r>
              <a:rPr lang="fr-FR" sz="3200" dirty="0">
                <a:latin typeface="Arial Narrow" panose="020B0606020202030204" pitchFamily="34" charset="0"/>
              </a:rPr>
              <a:t>	</a:t>
            </a:r>
            <a:r>
              <a:rPr lang="fr-FR" sz="2600" dirty="0">
                <a:latin typeface="Arial Narrow" panose="020B0606020202030204" pitchFamily="34" charset="0"/>
              </a:rPr>
              <a:t>- Eléments généraux sur les bactériocines (D3-D10).</a:t>
            </a:r>
          </a:p>
          <a:p>
            <a:pPr algn="just"/>
            <a:r>
              <a:rPr lang="fr-FR" sz="2600" dirty="0">
                <a:latin typeface="Arial Narrow" panose="020B0606020202030204" pitchFamily="34" charset="0"/>
              </a:rPr>
              <a:t>	- Partie D. Drider, Université de Lille (D11-D19).</a:t>
            </a:r>
          </a:p>
          <a:p>
            <a:pPr algn="just"/>
            <a:r>
              <a:rPr lang="fr-FR" sz="2600" dirty="0">
                <a:latin typeface="Arial Narrow" panose="020B0606020202030204" pitchFamily="34" charset="0"/>
              </a:rPr>
              <a:t>	- Partie P. Gabant, </a:t>
            </a:r>
            <a:r>
              <a:rPr lang="fr-FR" sz="2600" dirty="0" err="1">
                <a:latin typeface="Arial Narrow" panose="020B0606020202030204" pitchFamily="34" charset="0"/>
              </a:rPr>
              <a:t>Syngulon</a:t>
            </a:r>
            <a:r>
              <a:rPr lang="fr-FR" sz="2600" dirty="0">
                <a:latin typeface="Arial Narrow" panose="020B0606020202030204" pitchFamily="34" charset="0"/>
              </a:rPr>
              <a:t> SA, Seraing, Belgique. D20-D34</a:t>
            </a:r>
          </a:p>
          <a:p>
            <a:pPr algn="just"/>
            <a:endParaRPr lang="fr-FR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52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0F1CADA-1C46-B84B-BD97-4467118F8BAC}" type="slidenum">
              <a:rPr lang="fr-FR"/>
              <a:pPr/>
              <a:t>20</a:t>
            </a:fld>
            <a:endParaRPr lang="fr-FR" dirty="0"/>
          </a:p>
        </p:txBody>
      </p:sp>
      <p:pic>
        <p:nvPicPr>
          <p:cNvPr id="11" name="Image 10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4" y="6010742"/>
            <a:ext cx="1387679" cy="58661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032104" y="5157192"/>
            <a:ext cx="334786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endParaRPr lang="en-US" sz="3400" b="1" kern="0" dirty="0">
              <a:solidFill>
                <a:srgbClr val="FF9900"/>
              </a:solidFill>
              <a:latin typeface="Microsoft Sans Serif" pitchFamily="34" charset="0"/>
            </a:endParaRPr>
          </a:p>
          <a:p>
            <a:pPr algn="l" eaLnBrk="1" hangingPunct="1">
              <a:defRPr/>
            </a:pPr>
            <a:endParaRPr lang="en-GB" sz="2800" i="1" kern="0" dirty="0">
              <a:solidFill>
                <a:schemeClr val="tx1"/>
              </a:solidFill>
            </a:endParaRPr>
          </a:p>
          <a:p>
            <a:pPr algn="l" eaLnBrk="1" hangingPunct="1">
              <a:defRPr/>
            </a:pPr>
            <a:r>
              <a:rPr lang="en-GB" sz="2200" kern="0" dirty="0">
                <a:solidFill>
                  <a:srgbClr val="FF9900"/>
                </a:solidFill>
              </a:rPr>
              <a:t>Dr Philippe </a:t>
            </a:r>
            <a:r>
              <a:rPr lang="en-GB" sz="2200" kern="0" dirty="0" err="1">
                <a:solidFill>
                  <a:srgbClr val="FF9900"/>
                </a:solidFill>
              </a:rPr>
              <a:t>Gabant</a:t>
            </a:r>
            <a:endParaRPr lang="en-GB" sz="2200" kern="0" dirty="0">
              <a:solidFill>
                <a:srgbClr val="FF9900"/>
              </a:solidFill>
            </a:endParaRPr>
          </a:p>
          <a:p>
            <a:pPr algn="l" eaLnBrk="1" hangingPunct="1">
              <a:defRPr/>
            </a:pPr>
            <a:r>
              <a:rPr lang="en-GB" sz="2200" kern="0" dirty="0">
                <a:solidFill>
                  <a:srgbClr val="FF9900"/>
                </a:solidFill>
              </a:rPr>
              <a:t>Co-</a:t>
            </a:r>
            <a:r>
              <a:rPr lang="en-GB" sz="2200" kern="0" dirty="0" err="1">
                <a:solidFill>
                  <a:srgbClr val="FF9900"/>
                </a:solidFill>
              </a:rPr>
              <a:t>fondateur</a:t>
            </a:r>
            <a:r>
              <a:rPr lang="en-GB" sz="2200" kern="0" dirty="0">
                <a:solidFill>
                  <a:srgbClr val="FF9900"/>
                </a:solidFill>
              </a:rPr>
              <a:t> &amp; CSO</a:t>
            </a:r>
          </a:p>
          <a:p>
            <a:pPr algn="l" eaLnBrk="1" hangingPunct="1">
              <a:defRPr/>
            </a:pPr>
            <a:r>
              <a:rPr lang="en-GB" sz="2000" kern="0" dirty="0">
                <a:solidFill>
                  <a:srgbClr val="FF9900"/>
                </a:solidFill>
                <a:hlinkClick r:id="rId4"/>
              </a:rPr>
              <a:t>pgabant@syngulon.com</a:t>
            </a:r>
            <a:endParaRPr lang="en-GB" sz="2000" kern="0" dirty="0">
              <a:solidFill>
                <a:srgbClr val="FF9900"/>
              </a:solidFill>
            </a:endParaRPr>
          </a:p>
          <a:p>
            <a:pPr algn="l" eaLnBrk="1" hangingPunct="1">
              <a:defRPr/>
            </a:pPr>
            <a:endParaRPr lang="en-GB" sz="2000" kern="0" dirty="0">
              <a:solidFill>
                <a:srgbClr val="FF9900"/>
              </a:solidFill>
            </a:endParaRPr>
          </a:p>
          <a:p>
            <a:pPr algn="l" eaLnBrk="1" hangingPunct="1">
              <a:defRPr/>
            </a:pPr>
            <a:endParaRPr lang="en-GB" sz="2400" kern="0" dirty="0">
              <a:solidFill>
                <a:srgbClr val="FF9900"/>
              </a:solidFill>
            </a:endParaRPr>
          </a:p>
          <a:p>
            <a:pPr algn="l" eaLnBrk="1" hangingPunct="1">
              <a:defRPr/>
            </a:pPr>
            <a:endParaRPr lang="en-GB" sz="2400" kern="0" dirty="0">
              <a:solidFill>
                <a:srgbClr val="FF9900"/>
              </a:solidFill>
            </a:endParaRPr>
          </a:p>
          <a:p>
            <a:pPr algn="l" eaLnBrk="1" hangingPunct="1">
              <a:defRPr/>
            </a:pPr>
            <a:endParaRPr lang="en-US" sz="2800" kern="0" dirty="0">
              <a:solidFill>
                <a:srgbClr val="FF99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C10C20-A048-EA4C-8798-722A53F347E8}"/>
              </a:ext>
            </a:extLst>
          </p:cNvPr>
          <p:cNvSpPr/>
          <p:nvPr/>
        </p:nvSpPr>
        <p:spPr>
          <a:xfrm>
            <a:off x="928253" y="2241130"/>
            <a:ext cx="104186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i="0" dirty="0">
                <a:solidFill>
                  <a:srgbClr val="2569B2"/>
                </a:solidFill>
                <a:effectLst/>
                <a:latin typeface="Arial Narrow" panose="020B0606020202030204" pitchFamily="34" charset="0"/>
              </a:rPr>
              <a:t>Colloque </a:t>
            </a:r>
          </a:p>
          <a:p>
            <a:pPr algn="ctr"/>
            <a:r>
              <a:rPr lang="fr-FR" sz="2800" b="1" dirty="0">
                <a:solidFill>
                  <a:srgbClr val="2569B2"/>
                </a:solidFill>
                <a:latin typeface="Arial Narrow" panose="020B0606020202030204" pitchFamily="34" charset="0"/>
              </a:rPr>
              <a:t>16 Septembre 2021 (Paris)</a:t>
            </a:r>
          </a:p>
          <a:p>
            <a:pPr algn="ctr"/>
            <a:endParaRPr lang="fr-FR" sz="2800" b="1" i="0" dirty="0">
              <a:solidFill>
                <a:srgbClr val="2569B2"/>
              </a:solidFill>
              <a:effectLst/>
              <a:latin typeface="Arial Narrow" panose="020B0606020202030204" pitchFamily="34" charset="0"/>
            </a:endParaRPr>
          </a:p>
          <a:p>
            <a:pPr algn="ctr"/>
            <a:r>
              <a:rPr lang="fr-FR" sz="2800" b="1" i="0" dirty="0">
                <a:solidFill>
                  <a:srgbClr val="2569B2"/>
                </a:solidFill>
                <a:effectLst/>
                <a:latin typeface="Arial Narrow" panose="020B0606020202030204" pitchFamily="34" charset="0"/>
              </a:rPr>
              <a:t>Approches Innovantes dans la lutte contre l’antibiorésistance</a:t>
            </a:r>
          </a:p>
        </p:txBody>
      </p:sp>
      <p:pic>
        <p:nvPicPr>
          <p:cNvPr id="15" name="Picture 2" descr="Résultat d’images pour adebiotech">
            <a:extLst>
              <a:ext uri="{FF2B5EF4-FFF2-40B4-BE49-F238E27FC236}">
                <a16:creationId xmlns:a16="http://schemas.microsoft.com/office/drawing/2014/main" xmlns="" id="{01D03BF1-235B-B34F-A13F-78AF069D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50" y="443346"/>
            <a:ext cx="2790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F255CB0-CBCA-4D33-B229-B08A08793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01" y="225837"/>
            <a:ext cx="2607199" cy="12160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5C65542-CD1B-469F-BBC7-6B3B7A4FD3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6012815"/>
            <a:ext cx="158496" cy="70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18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D2CD238B-AA2D-434D-A369-460EB3575740}"/>
              </a:ext>
            </a:extLst>
          </p:cNvPr>
          <p:cNvSpPr txBox="1"/>
          <p:nvPr/>
        </p:nvSpPr>
        <p:spPr>
          <a:xfrm>
            <a:off x="5202627" y="5389698"/>
            <a:ext cx="5248639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R&amp;D Partners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" y="6039888"/>
            <a:ext cx="158496" cy="7086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5767094-9E76-4AAB-9154-41894CEC4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0" y="117456"/>
            <a:ext cx="2484815" cy="1158358"/>
          </a:xfrm>
          <a:prstGeom prst="rect">
            <a:avLst/>
          </a:prstGeom>
        </p:spPr>
      </p:pic>
      <p:pic>
        <p:nvPicPr>
          <p:cNvPr id="2050" name="Picture 2" descr="Image result for juan borrero del pino bacteriocin">
            <a:extLst>
              <a:ext uri="{FF2B5EF4-FFF2-40B4-BE49-F238E27FC236}">
                <a16:creationId xmlns:a16="http://schemas.microsoft.com/office/drawing/2014/main" xmlns="" id="{C30352CE-D072-4BF9-88CC-9A298FB4533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r="4596" b="-2306"/>
          <a:stretch/>
        </p:blipFill>
        <p:spPr bwMode="auto">
          <a:xfrm>
            <a:off x="484992" y="6134209"/>
            <a:ext cx="468000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BF9409E9-49B8-4759-B83D-781B38D19F73}"/>
              </a:ext>
            </a:extLst>
          </p:cNvPr>
          <p:cNvGrpSpPr/>
          <p:nvPr/>
        </p:nvGrpSpPr>
        <p:grpSpPr>
          <a:xfrm>
            <a:off x="6746165" y="979350"/>
            <a:ext cx="4602249" cy="4339650"/>
            <a:chOff x="6027230" y="940997"/>
            <a:chExt cx="4602249" cy="4339650"/>
          </a:xfrm>
        </p:grpSpPr>
        <p:sp>
          <p:nvSpPr>
            <p:cNvPr id="23" name="ZoneTexte 22"/>
            <p:cNvSpPr txBox="1"/>
            <p:nvPr/>
          </p:nvSpPr>
          <p:spPr>
            <a:xfrm>
              <a:off x="6027230" y="940997"/>
              <a:ext cx="4602249" cy="43396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Scientific Advisory Board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Joseph Martial (Chairman),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ULg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Liège (BE)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Bruno André, ULB, Brussels (BE)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Adj-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Mike Chandler, University of Georgetown (USA)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Pascal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Hols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UCL, Louvain-la-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Neuve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(BE)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Didier Mazel,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Institut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Pasteur, Paris (FR)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Laurence Van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Melderen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ULB, Charleroi (BE)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Pr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Ruddy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Wattiez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UMons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Mons (BE)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IN MEMORIAM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Dr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Régis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Sodoyer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-111" charset="0"/>
                  <a:ea typeface="+mn-ea"/>
                  <a:cs typeface="+mn-cs"/>
                </a:rPr>
                <a:t>, ex-Sanofi Pasteur, Lyon (FR)</a:t>
              </a: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741" y="4322643"/>
              <a:ext cx="665948" cy="902181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6F7A40A6-C79F-4C91-80A1-928D353C30A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352" y="2015560"/>
              <a:ext cx="572400" cy="856800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xmlns="" id="{565F4CC4-9140-4B9F-BA47-BEE58B0DE20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523" y="2015560"/>
              <a:ext cx="572400" cy="85680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xmlns="" id="{E432A132-CAF1-4365-B6F0-45AD2BF59E0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694" y="2007846"/>
              <a:ext cx="572400" cy="856800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xmlns="" id="{9BE19D5E-8FA0-40E8-85B5-4029C90BF0D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1132" y="3800199"/>
              <a:ext cx="684000" cy="85680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xmlns="" id="{B4F3220E-7794-405E-8FBA-4C795616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133" y="3800199"/>
              <a:ext cx="571500" cy="857250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xmlns="" id="{943CE10D-1159-4C21-BC93-65D05F915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134" y="3799126"/>
              <a:ext cx="571501" cy="857252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xmlns="" id="{BFBD7B11-D8E2-447D-9B0C-CFB03A13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7970" y="3801782"/>
              <a:ext cx="571500" cy="857250"/>
            </a:xfrm>
            <a:prstGeom prst="rect">
              <a:avLst/>
            </a:prstGeom>
          </p:spPr>
        </p:pic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A0154C3F-2D75-4C1E-B671-5FDD6B5485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80" y="2119064"/>
            <a:ext cx="1093345" cy="459205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3F35FD2-F910-485C-9093-925B4C40D8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08" y="2794415"/>
            <a:ext cx="918096" cy="506924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21E997D2-A6B5-4FC2-9DC0-9EAD8C84B4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87" y="3330763"/>
            <a:ext cx="1076912" cy="56096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34AADC29-E126-470C-A9A9-8E01DDCB1B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845" y="4055827"/>
            <a:ext cx="1065661" cy="451747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44" y="6149807"/>
            <a:ext cx="943221" cy="707416"/>
          </a:xfrm>
          <a:prstGeom prst="rect">
            <a:avLst/>
          </a:prstGeom>
        </p:spPr>
      </p:pic>
      <p:sp>
        <p:nvSpPr>
          <p:cNvPr id="37" name="TextBox 48">
            <a:extLst>
              <a:ext uri="{FF2B5EF4-FFF2-40B4-BE49-F238E27FC236}">
                <a16:creationId xmlns:a16="http://schemas.microsoft.com/office/drawing/2014/main" xmlns="" id="{F4B08544-EABB-41F5-8F5A-415A9D0EFDCA}"/>
              </a:ext>
            </a:extLst>
          </p:cNvPr>
          <p:cNvSpPr txBox="1"/>
          <p:nvPr/>
        </p:nvSpPr>
        <p:spPr>
          <a:xfrm>
            <a:off x="988533" y="6173079"/>
            <a:ext cx="29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Collaboration with: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Universidad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Complutense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 Madrid (UCM)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Juan Borrero</a:t>
            </a:r>
          </a:p>
        </p:txBody>
      </p:sp>
      <p:pic>
        <p:nvPicPr>
          <p:cNvPr id="57" name="Image 5">
            <a:extLst>
              <a:ext uri="{FF2B5EF4-FFF2-40B4-BE49-F238E27FC236}">
                <a16:creationId xmlns:a16="http://schemas.microsoft.com/office/drawing/2014/main" xmlns="" id="{4EC65D31-7BBD-44EA-9C33-AAB38C4567C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44" y="5691998"/>
            <a:ext cx="1377362" cy="742139"/>
          </a:xfrm>
          <a:prstGeom prst="rect">
            <a:avLst/>
          </a:prstGeom>
        </p:spPr>
      </p:pic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CB605858-B7A1-40F1-8A63-C7A9B91342B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06" y="6195630"/>
            <a:ext cx="836617" cy="546515"/>
          </a:xfrm>
          <a:prstGeom prst="rect">
            <a:avLst/>
          </a:prstGeom>
        </p:spPr>
      </p:pic>
      <p:sp>
        <p:nvSpPr>
          <p:cNvPr id="64" name="Titre 2">
            <a:extLst>
              <a:ext uri="{FF2B5EF4-FFF2-40B4-BE49-F238E27FC236}">
                <a16:creationId xmlns:a16="http://schemas.microsoft.com/office/drawing/2014/main" xmlns="" id="{86394F94-5256-458C-8962-B92961106D05}"/>
              </a:ext>
            </a:extLst>
          </p:cNvPr>
          <p:cNvSpPr txBox="1">
            <a:spLocks/>
          </p:cNvSpPr>
          <p:nvPr/>
        </p:nvSpPr>
        <p:spPr>
          <a:xfrm>
            <a:off x="2830824" y="172513"/>
            <a:ext cx="6537260" cy="698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BE" sz="3600" b="1" dirty="0">
                <a:solidFill>
                  <a:srgbClr val="FF9900"/>
                </a:solidFill>
                <a:latin typeface="Calibri"/>
              </a:rPr>
              <a:t>TEAM / SAB / R&amp;D </a:t>
            </a:r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Partners</a:t>
            </a: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418DE6F4-B6B2-472F-9E97-D09D74D41A8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24" y="5687905"/>
            <a:ext cx="550251" cy="55025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BB35FFE0-4912-4FC5-AD38-F9BB9A3B6DA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68" y="6282332"/>
            <a:ext cx="1279674" cy="373110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9D503B0B-C203-4DB7-893B-7F643B3541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34" y="5719536"/>
            <a:ext cx="1002622" cy="48698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2B4A52F3-FAB5-4AC9-A1FC-AE47B437EB7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056" y="5821475"/>
            <a:ext cx="832041" cy="28311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xmlns="" id="{D6AEA6FB-239C-406F-8448-42ADF6B885F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35" y="5680533"/>
            <a:ext cx="509909" cy="564995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60339DD-B3D4-482F-B438-EB900A640E5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09893" y="6300682"/>
            <a:ext cx="977363" cy="336411"/>
          </a:xfrm>
          <a:prstGeom prst="rect">
            <a:avLst/>
          </a:prstGeom>
        </p:spPr>
      </p:pic>
      <p:pic>
        <p:nvPicPr>
          <p:cNvPr id="60" name="Image 11">
            <a:extLst>
              <a:ext uri="{FF2B5EF4-FFF2-40B4-BE49-F238E27FC236}">
                <a16:creationId xmlns:a16="http://schemas.microsoft.com/office/drawing/2014/main" xmlns="" id="{AE23254C-EFB8-4971-BAAE-63D2B38AAA2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57" y="6294973"/>
            <a:ext cx="889687" cy="347828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EEA14D07-1565-4E98-80CF-AC0B378FD91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463" y="5453880"/>
            <a:ext cx="607654" cy="694462"/>
          </a:xfrm>
          <a:prstGeom prst="rect">
            <a:avLst/>
          </a:prstGeom>
        </p:spPr>
      </p:pic>
      <p:pic>
        <p:nvPicPr>
          <p:cNvPr id="65" name="Image 64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C00FBAAB-3B0B-40EE-9B3D-D666C42A509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955" y="5825327"/>
            <a:ext cx="1191988" cy="275407"/>
          </a:xfrm>
          <a:prstGeom prst="rect">
            <a:avLst/>
          </a:prstGeom>
        </p:spPr>
      </p:pic>
      <p:sp>
        <p:nvSpPr>
          <p:cNvPr id="71" name="ZoneTexte 20">
            <a:extLst>
              <a:ext uri="{FF2B5EF4-FFF2-40B4-BE49-F238E27FC236}">
                <a16:creationId xmlns:a16="http://schemas.microsoft.com/office/drawing/2014/main" xmlns="" id="{7BC155F4-AAA3-4B96-B75E-D4E7DE2CA726}"/>
              </a:ext>
            </a:extLst>
          </p:cNvPr>
          <p:cNvSpPr txBox="1"/>
          <p:nvPr/>
        </p:nvSpPr>
        <p:spPr>
          <a:xfrm>
            <a:off x="269890" y="1391770"/>
            <a:ext cx="4852005" cy="4678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Team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	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   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Guy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Hélin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Co-founder, CEO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		        Dr. Philippe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Gabant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Co-Founder, CSO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111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Mohamed El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Bakkoury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CTO Yeast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Jason Bland, R&amp;D Project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Luz Perez, R&amp;D Project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Baptiste Dumont, R&amp;D Project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Félix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Jaumaux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PhD Student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Anandi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 Martin, Senior Project Manager - Infectious Disease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Hajar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Amraoui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PhD Student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Loïc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Mues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, R&amp;D Scientist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111" charset="0"/>
                <a:ea typeface="+mn-ea"/>
                <a:cs typeface="+mn-cs"/>
              </a:rPr>
              <a:t>Dr. Silvia Soto Diaz, R&amp;D Project Manager</a:t>
            </a:r>
          </a:p>
        </p:txBody>
      </p:sp>
      <p:pic>
        <p:nvPicPr>
          <p:cNvPr id="72" name="Image 22">
            <a:extLst>
              <a:ext uri="{FF2B5EF4-FFF2-40B4-BE49-F238E27FC236}">
                <a16:creationId xmlns:a16="http://schemas.microsoft.com/office/drawing/2014/main" xmlns="" id="{982EE45F-6EBD-4AA3-8179-DD1B5059AAE8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73" y="1691948"/>
            <a:ext cx="2043091" cy="1137307"/>
          </a:xfrm>
          <a:prstGeom prst="rect">
            <a:avLst/>
          </a:prstGeom>
        </p:spPr>
      </p:pic>
      <p:pic>
        <p:nvPicPr>
          <p:cNvPr id="73" name="Image 23">
            <a:extLst>
              <a:ext uri="{FF2B5EF4-FFF2-40B4-BE49-F238E27FC236}">
                <a16:creationId xmlns:a16="http://schemas.microsoft.com/office/drawing/2014/main" xmlns="" id="{3528A340-DC40-4CFB-8165-61887587A11E}"/>
              </a:ext>
            </a:extLst>
          </p:cNvPr>
          <p:cNvPicPr preferRelativeResize="0">
            <a:picLocks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73" y="2916421"/>
            <a:ext cx="580854" cy="640355"/>
          </a:xfrm>
          <a:prstGeom prst="rect">
            <a:avLst/>
          </a:prstGeom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xmlns="" id="{A9C24634-2E6E-4179-B319-361E42E33C5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067" y="2905683"/>
            <a:ext cx="554599" cy="639887"/>
          </a:xfrm>
          <a:prstGeom prst="rect">
            <a:avLst/>
          </a:prstGeom>
        </p:spPr>
      </p:pic>
      <p:pic>
        <p:nvPicPr>
          <p:cNvPr id="75" name="Picture 3">
            <a:extLst>
              <a:ext uri="{FF2B5EF4-FFF2-40B4-BE49-F238E27FC236}">
                <a16:creationId xmlns:a16="http://schemas.microsoft.com/office/drawing/2014/main" xmlns="" id="{FB2DF613-E1C9-4851-B233-C00DA26DD201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332" y="2913246"/>
            <a:ext cx="567313" cy="640355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xmlns="" id="{4D481F46-799D-42B3-B554-F67DA632A84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664" y="2907835"/>
            <a:ext cx="565964" cy="645767"/>
          </a:xfrm>
          <a:prstGeom prst="rect">
            <a:avLst/>
          </a:prstGeom>
        </p:spPr>
      </p:pic>
      <p:pic>
        <p:nvPicPr>
          <p:cNvPr id="77" name="Picture 61">
            <a:extLst>
              <a:ext uri="{FF2B5EF4-FFF2-40B4-BE49-F238E27FC236}">
                <a16:creationId xmlns:a16="http://schemas.microsoft.com/office/drawing/2014/main" xmlns="" id="{67059396-04B1-4A80-8466-A400FE31C505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563" y="2913481"/>
            <a:ext cx="549348" cy="640121"/>
          </a:xfrm>
          <a:prstGeom prst="rect">
            <a:avLst/>
          </a:prstGeom>
        </p:spPr>
      </p:pic>
      <p:pic>
        <p:nvPicPr>
          <p:cNvPr id="67" name="Picture 20">
            <a:extLst>
              <a:ext uri="{FF2B5EF4-FFF2-40B4-BE49-F238E27FC236}">
                <a16:creationId xmlns:a16="http://schemas.microsoft.com/office/drawing/2014/main" xmlns="" id="{719EE2F4-8593-4CDB-9D0F-FA23AAE0F1B0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620827"/>
            <a:ext cx="591801" cy="699017"/>
          </a:xfrm>
          <a:prstGeom prst="rect">
            <a:avLst/>
          </a:prstGeom>
        </p:spPr>
      </p:pic>
      <p:pic>
        <p:nvPicPr>
          <p:cNvPr id="69" name="Image 68" descr="Une image contenant personne, intérieur, homme, regardant&#10;&#10;Description générée automatiquement">
            <a:extLst>
              <a:ext uri="{FF2B5EF4-FFF2-40B4-BE49-F238E27FC236}">
                <a16:creationId xmlns:a16="http://schemas.microsoft.com/office/drawing/2014/main" xmlns="" id="{764B9306-1728-482D-850D-EFC6737FBCF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243" y="3708204"/>
            <a:ext cx="699017" cy="524263"/>
          </a:xfrm>
          <a:prstGeom prst="rect">
            <a:avLst/>
          </a:prstGeom>
        </p:spPr>
      </p:pic>
      <p:pic>
        <p:nvPicPr>
          <p:cNvPr id="70" name="Image 69" descr="Une image contenant personne, femme, souriant, extérieur&#10;&#10;Description générée automatiquement">
            <a:extLst>
              <a:ext uri="{FF2B5EF4-FFF2-40B4-BE49-F238E27FC236}">
                <a16:creationId xmlns:a16="http://schemas.microsoft.com/office/drawing/2014/main" xmlns="" id="{0ACC812C-D3CD-48D8-B495-E9877A10ED3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0" y="3620827"/>
            <a:ext cx="508232" cy="707205"/>
          </a:xfrm>
          <a:prstGeom prst="rect">
            <a:avLst/>
          </a:prstGeom>
        </p:spPr>
      </p:pic>
      <p:pic>
        <p:nvPicPr>
          <p:cNvPr id="6" name="Image 5" descr="Une image contenant texte, personne, intérieur, mur&#10;&#10;Description générée automatiquement">
            <a:extLst>
              <a:ext uri="{FF2B5EF4-FFF2-40B4-BE49-F238E27FC236}">
                <a16:creationId xmlns:a16="http://schemas.microsoft.com/office/drawing/2014/main" xmlns="" id="{0A7B8A99-D813-4476-8075-B968BBF446A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81" y="3620827"/>
            <a:ext cx="707204" cy="70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C9AA85-D320-9E4F-9D24-4AB8C703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22" y="191008"/>
            <a:ext cx="10502684" cy="994172"/>
          </a:xfrm>
        </p:spPr>
        <p:txBody>
          <a:bodyPr>
            <a:normAutofit/>
          </a:bodyPr>
          <a:lstStyle/>
          <a:p>
            <a:pPr algn="ctr" defTabSz="457200" fontAlgn="base">
              <a:lnSpc>
                <a:spcPct val="100000"/>
              </a:lnSpc>
              <a:spcAft>
                <a:spcPct val="0"/>
              </a:spcAft>
            </a:pPr>
            <a:r>
              <a:rPr lang="fr-FR" sz="3600" b="1" dirty="0">
                <a:solidFill>
                  <a:srgbClr val="FF9900"/>
                </a:solidFill>
                <a:latin typeface="Arial Narrow" panose="020B0606020202030204" pitchFamily="34" charset="0"/>
              </a:rPr>
              <a:t>The importance of microbes for life on </a:t>
            </a:r>
            <a:r>
              <a:rPr lang="fr-FR" sz="3600" b="1" dirty="0" err="1">
                <a:solidFill>
                  <a:srgbClr val="FF9900"/>
                </a:solidFill>
                <a:latin typeface="Arial Narrow" panose="020B0606020202030204" pitchFamily="34" charset="0"/>
              </a:rPr>
              <a:t>our</a:t>
            </a:r>
            <a:r>
              <a:rPr lang="fr-FR" sz="3600" b="1" dirty="0">
                <a:solidFill>
                  <a:srgbClr val="FF9900"/>
                </a:solidFill>
                <a:latin typeface="Arial Narrow" panose="020B0606020202030204" pitchFamily="34" charset="0"/>
              </a:rPr>
              <a:t> </a:t>
            </a:r>
            <a:r>
              <a:rPr lang="fr-FR" sz="3600" b="1" dirty="0" err="1">
                <a:solidFill>
                  <a:srgbClr val="FF9900"/>
                </a:solidFill>
                <a:latin typeface="Arial Narrow" panose="020B0606020202030204" pitchFamily="34" charset="0"/>
              </a:rPr>
              <a:t>planet</a:t>
            </a:r>
            <a:endParaRPr lang="fr-FR" sz="3600" b="1" dirty="0">
              <a:solidFill>
                <a:srgbClr val="FF99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118B683-7DB7-3848-A5FB-5C3426AEC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994" y="2971771"/>
            <a:ext cx="7886700" cy="3263504"/>
          </a:xfrm>
          <a:solidFill>
            <a:schemeClr val="bg2"/>
          </a:solidFill>
        </p:spPr>
        <p:txBody>
          <a:bodyPr>
            <a:normAutofit fontScale="92500"/>
          </a:bodyPr>
          <a:lstStyle/>
          <a:p>
            <a:r>
              <a:rPr lang="fr-FR" dirty="0">
                <a:latin typeface="Arial Narrow" panose="020B0606020202030204" pitchFamily="34" charset="0"/>
              </a:rPr>
              <a:t>Microbes are the </a:t>
            </a:r>
            <a:r>
              <a:rPr lang="fr-FR" dirty="0" err="1">
                <a:latin typeface="Arial Narrow" panose="020B0606020202030204" pitchFamily="34" charset="0"/>
              </a:rPr>
              <a:t>chemical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biocatalysers</a:t>
            </a:r>
            <a:r>
              <a:rPr lang="fr-FR" dirty="0">
                <a:latin typeface="Arial Narrow" panose="020B0606020202030204" pitchFamily="34" charset="0"/>
              </a:rPr>
              <a:t> of </a:t>
            </a:r>
            <a:r>
              <a:rPr lang="fr-FR" dirty="0" err="1">
                <a:latin typeface="Arial Narrow" panose="020B0606020202030204" pitchFamily="34" charset="0"/>
              </a:rPr>
              <a:t>our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ecosystem</a:t>
            </a:r>
            <a:endParaRPr lang="fr-FR" dirty="0">
              <a:latin typeface="Arial Narrow" panose="020B0606020202030204" pitchFamily="34" charset="0"/>
            </a:endParaRPr>
          </a:p>
          <a:p>
            <a:endParaRPr lang="fr-FR" dirty="0">
              <a:latin typeface="Arial Narrow" panose="020B0606020202030204" pitchFamily="34" charset="0"/>
            </a:endParaRPr>
          </a:p>
          <a:p>
            <a:r>
              <a:rPr lang="fr-FR" dirty="0">
                <a:latin typeface="Arial Narrow" panose="020B0606020202030204" pitchFamily="34" charset="0"/>
              </a:rPr>
              <a:t>Microbes are </a:t>
            </a:r>
            <a:r>
              <a:rPr lang="fr-FR" dirty="0" err="1">
                <a:latin typeface="Arial Narrow" panose="020B0606020202030204" pitchFamily="34" charset="0"/>
              </a:rPr>
              <a:t>collaborating</a:t>
            </a:r>
            <a:r>
              <a:rPr lang="fr-FR" dirty="0">
                <a:latin typeface="Arial Narrow" panose="020B0606020202030204" pitchFamily="34" charset="0"/>
              </a:rPr>
              <a:t> and </a:t>
            </a:r>
            <a:r>
              <a:rPr lang="fr-FR" dirty="0" err="1">
                <a:latin typeface="Arial Narrow" panose="020B0606020202030204" pitchFamily="34" charset="0"/>
              </a:rPr>
              <a:t>fighting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with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each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other</a:t>
            </a:r>
            <a:r>
              <a:rPr lang="fr-FR" dirty="0">
                <a:latin typeface="Arial Narrow" panose="020B0606020202030204" pitchFamily="34" charset="0"/>
              </a:rPr>
              <a:t> to </a:t>
            </a:r>
            <a:r>
              <a:rPr lang="fr-FR" dirty="0" err="1">
                <a:latin typeface="Arial Narrow" panose="020B0606020202030204" pitchFamily="34" charset="0"/>
              </a:rPr>
              <a:t>reach</a:t>
            </a:r>
            <a:r>
              <a:rPr lang="fr-FR" dirty="0">
                <a:latin typeface="Arial Narrow" panose="020B0606020202030204" pitchFamily="34" charset="0"/>
              </a:rPr>
              <a:t> certain </a:t>
            </a:r>
            <a:r>
              <a:rPr lang="fr-FR" dirty="0" err="1">
                <a:latin typeface="Arial Narrow" panose="020B0606020202030204" pitchFamily="34" charset="0"/>
              </a:rPr>
              <a:t>equilibrium</a:t>
            </a:r>
            <a:r>
              <a:rPr lang="fr-FR" dirty="0">
                <a:latin typeface="Arial Narrow" panose="020B0606020202030204" pitchFamily="34" charset="0"/>
              </a:rPr>
              <a:t> to </a:t>
            </a:r>
            <a:r>
              <a:rPr lang="fr-FR" dirty="0" err="1">
                <a:latin typeface="Arial Narrow" panose="020B0606020202030204" pitchFamily="34" charset="0"/>
              </a:rPr>
              <a:t>form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communities</a:t>
            </a:r>
            <a:r>
              <a:rPr lang="fr-FR" dirty="0">
                <a:latin typeface="Arial Narrow" panose="020B0606020202030204" pitchFamily="34" charset="0"/>
              </a:rPr>
              <a:t>: « </a:t>
            </a:r>
            <a:r>
              <a:rPr lang="fr-FR" dirty="0" err="1">
                <a:latin typeface="Arial Narrow" panose="020B0606020202030204" pitchFamily="34" charset="0"/>
              </a:rPr>
              <a:t>microbiota</a:t>
            </a:r>
            <a:r>
              <a:rPr lang="fr-FR" dirty="0">
                <a:latin typeface="Arial Narrow" panose="020B0606020202030204" pitchFamily="34" charset="0"/>
              </a:rPr>
              <a:t> »</a:t>
            </a:r>
          </a:p>
          <a:p>
            <a:endParaRPr lang="fr-FR" dirty="0">
              <a:latin typeface="Arial Narrow" panose="020B0606020202030204" pitchFamily="34" charset="0"/>
            </a:endParaRPr>
          </a:p>
          <a:p>
            <a:r>
              <a:rPr lang="fr-FR" dirty="0" err="1">
                <a:latin typeface="Arial Narrow" panose="020B0606020202030204" pitchFamily="34" charset="0"/>
              </a:rPr>
              <a:t>These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microbiota</a:t>
            </a:r>
            <a:r>
              <a:rPr lang="fr-FR" dirty="0">
                <a:latin typeface="Arial Narrow" panose="020B0606020202030204" pitchFamily="34" charset="0"/>
              </a:rPr>
              <a:t> have </a:t>
            </a:r>
            <a:r>
              <a:rPr lang="fr-FR" dirty="0" err="1">
                <a:latin typeface="Arial Narrow" panose="020B0606020202030204" pitchFamily="34" charset="0"/>
              </a:rPr>
              <a:t>evolved</a:t>
            </a:r>
            <a:r>
              <a:rPr lang="fr-FR" dirty="0">
                <a:latin typeface="Arial Narrow" panose="020B0606020202030204" pitchFamily="34" charset="0"/>
              </a:rPr>
              <a:t> to </a:t>
            </a:r>
            <a:r>
              <a:rPr lang="fr-FR" dirty="0" err="1">
                <a:latin typeface="Arial Narrow" panose="020B0606020202030204" pitchFamily="34" charset="0"/>
              </a:rPr>
              <a:t>generate</a:t>
            </a:r>
            <a:r>
              <a:rPr lang="fr-FR" dirty="0">
                <a:latin typeface="Arial Narrow" panose="020B0606020202030204" pitchFamily="34" charset="0"/>
              </a:rPr>
              <a:t> unique </a:t>
            </a:r>
            <a:r>
              <a:rPr lang="fr-FR" dirty="0" err="1">
                <a:latin typeface="Arial Narrow" panose="020B0606020202030204" pitchFamily="34" charset="0"/>
              </a:rPr>
              <a:t>chemical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reactions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u="sng" dirty="0">
                <a:latin typeface="Arial Narrow" panose="020B0606020202030204" pitchFamily="34" charset="0"/>
              </a:rPr>
              <a:t>via </a:t>
            </a:r>
            <a:r>
              <a:rPr lang="fr-FR" u="sng" dirty="0" err="1">
                <a:latin typeface="Arial Narrow" panose="020B0606020202030204" pitchFamily="34" charset="0"/>
              </a:rPr>
              <a:t>species</a:t>
            </a:r>
            <a:r>
              <a:rPr lang="fr-FR" u="sng" dirty="0">
                <a:latin typeface="Arial Narrow" panose="020B0606020202030204" pitchFamily="34" charset="0"/>
              </a:rPr>
              <a:t> synergies</a:t>
            </a:r>
          </a:p>
          <a:p>
            <a:endParaRPr lang="fr-FR" dirty="0">
              <a:latin typeface="Arial Narrow" panose="020B0606020202030204" pitchFamily="34" charset="0"/>
            </a:endParaRPr>
          </a:p>
          <a:p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329ECAC3-123F-B346-9FFF-BC7B6692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96" y="1509636"/>
            <a:ext cx="2133858" cy="1202981"/>
          </a:xfrm>
          <a:prstGeom prst="rect">
            <a:avLst/>
          </a:prstGeom>
        </p:spPr>
      </p:pic>
      <p:grpSp>
        <p:nvGrpSpPr>
          <p:cNvPr id="28" name="Group 40">
            <a:extLst>
              <a:ext uri="{FF2B5EF4-FFF2-40B4-BE49-F238E27FC236}">
                <a16:creationId xmlns:a16="http://schemas.microsoft.com/office/drawing/2014/main" xmlns="" id="{D4DDF65C-A040-674E-B6D8-709971220DE8}"/>
              </a:ext>
            </a:extLst>
          </p:cNvPr>
          <p:cNvGrpSpPr/>
          <p:nvPr/>
        </p:nvGrpSpPr>
        <p:grpSpPr>
          <a:xfrm>
            <a:off x="6312024" y="1904681"/>
            <a:ext cx="887772" cy="561797"/>
            <a:chOff x="979402" y="994321"/>
            <a:chExt cx="1905406" cy="1227916"/>
          </a:xfrm>
        </p:grpSpPr>
        <p:sp>
          <p:nvSpPr>
            <p:cNvPr id="29" name="Flowchart: Terminator 211">
              <a:extLst>
                <a:ext uri="{FF2B5EF4-FFF2-40B4-BE49-F238E27FC236}">
                  <a16:creationId xmlns:a16="http://schemas.microsoft.com/office/drawing/2014/main" xmlns="" id="{0051111D-39DA-1746-A357-B2F7331B2231}"/>
                </a:ext>
              </a:extLst>
            </p:cNvPr>
            <p:cNvSpPr/>
            <p:nvPr/>
          </p:nvSpPr>
          <p:spPr>
            <a:xfrm rot="19968863">
              <a:off x="1896568" y="1471749"/>
              <a:ext cx="558357" cy="61309"/>
            </a:xfrm>
            <a:prstGeom prst="flowChartTermina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Arial Narrow" panose="020B0606020202030204" pitchFamily="34" charset="0"/>
              </a:endParaRPr>
            </a:p>
          </p:txBody>
        </p:sp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xmlns="" id="{E569CBC5-DDBD-6349-8838-02034085BBC0}"/>
                </a:ext>
              </a:extLst>
            </p:cNvPr>
            <p:cNvGrpSpPr/>
            <p:nvPr/>
          </p:nvGrpSpPr>
          <p:grpSpPr>
            <a:xfrm>
              <a:off x="1125736" y="994321"/>
              <a:ext cx="504038" cy="431640"/>
              <a:chOff x="1109469" y="1691814"/>
              <a:chExt cx="858173" cy="724684"/>
            </a:xfrm>
          </p:grpSpPr>
          <p:sp>
            <p:nvSpPr>
              <p:cNvPr id="46" name="Oval 215">
                <a:extLst>
                  <a:ext uri="{FF2B5EF4-FFF2-40B4-BE49-F238E27FC236}">
                    <a16:creationId xmlns:a16="http://schemas.microsoft.com/office/drawing/2014/main" xmlns="" id="{1A0D5556-EBAA-A140-B2F8-F7E8208CBECE}"/>
                  </a:ext>
                </a:extLst>
              </p:cNvPr>
              <p:cNvSpPr/>
              <p:nvPr/>
            </p:nvSpPr>
            <p:spPr>
              <a:xfrm>
                <a:off x="1109469" y="1825093"/>
                <a:ext cx="836923" cy="591405"/>
              </a:xfrm>
              <a:prstGeom prst="ellips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7" name="Oval 216">
                <a:extLst>
                  <a:ext uri="{FF2B5EF4-FFF2-40B4-BE49-F238E27FC236}">
                    <a16:creationId xmlns:a16="http://schemas.microsoft.com/office/drawing/2014/main" xmlns="" id="{7B699925-CF97-6D45-A50A-A9656DDF0E8F}"/>
                  </a:ext>
                </a:extLst>
              </p:cNvPr>
              <p:cNvSpPr/>
              <p:nvPr/>
            </p:nvSpPr>
            <p:spPr>
              <a:xfrm>
                <a:off x="1665601" y="1691814"/>
                <a:ext cx="302041" cy="29860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1" name="Flowchart: Terminator 187">
              <a:extLst>
                <a:ext uri="{FF2B5EF4-FFF2-40B4-BE49-F238E27FC236}">
                  <a16:creationId xmlns:a16="http://schemas.microsoft.com/office/drawing/2014/main" xmlns="" id="{A482BD04-ACB2-544E-B787-92EAE9397C60}"/>
                </a:ext>
              </a:extLst>
            </p:cNvPr>
            <p:cNvSpPr/>
            <p:nvPr/>
          </p:nvSpPr>
          <p:spPr>
            <a:xfrm rot="2950370">
              <a:off x="1654282" y="1261054"/>
              <a:ext cx="292216" cy="123304"/>
            </a:xfrm>
            <a:prstGeom prst="flowChartTerminator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xmlns="" id="{1A9630DC-7BFB-E240-BFB9-B1C5AA4C2661}"/>
                </a:ext>
              </a:extLst>
            </p:cNvPr>
            <p:cNvSpPr/>
            <p:nvPr/>
          </p:nvSpPr>
          <p:spPr>
            <a:xfrm>
              <a:off x="1472471" y="1645221"/>
              <a:ext cx="301988" cy="309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3" name="Freeform: Shape 25">
              <a:extLst>
                <a:ext uri="{FF2B5EF4-FFF2-40B4-BE49-F238E27FC236}">
                  <a16:creationId xmlns:a16="http://schemas.microsoft.com/office/drawing/2014/main" xmlns="" id="{49FCB9B5-738B-B945-AB14-2B8872959782}"/>
                </a:ext>
              </a:extLst>
            </p:cNvPr>
            <p:cNvSpPr/>
            <p:nvPr/>
          </p:nvSpPr>
          <p:spPr>
            <a:xfrm>
              <a:off x="979402" y="1838780"/>
              <a:ext cx="229481" cy="383457"/>
            </a:xfrm>
            <a:custGeom>
              <a:avLst/>
              <a:gdLst>
                <a:gd name="connsiteX0" fmla="*/ 87523 w 229481"/>
                <a:gd name="connsiteY0" fmla="*/ 383457 h 383457"/>
                <a:gd name="connsiteX1" fmla="*/ 437 w 229481"/>
                <a:gd name="connsiteY1" fmla="*/ 241943 h 383457"/>
                <a:gd name="connsiteX2" fmla="*/ 120180 w 229481"/>
                <a:gd name="connsiteY2" fmla="*/ 209285 h 383457"/>
                <a:gd name="connsiteX3" fmla="*/ 65752 w 229481"/>
                <a:gd name="connsiteY3" fmla="*/ 111314 h 383457"/>
                <a:gd name="connsiteX4" fmla="*/ 207266 w 229481"/>
                <a:gd name="connsiteY4" fmla="*/ 111314 h 383457"/>
                <a:gd name="connsiteX5" fmla="*/ 229037 w 229481"/>
                <a:gd name="connsiteY5" fmla="*/ 2457 h 383457"/>
                <a:gd name="connsiteX6" fmla="*/ 207266 w 229481"/>
                <a:gd name="connsiteY6" fmla="*/ 46000 h 38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81" h="383457">
                  <a:moveTo>
                    <a:pt x="87523" y="383457"/>
                  </a:moveTo>
                  <a:cubicBezTo>
                    <a:pt x="41258" y="327214"/>
                    <a:pt x="-5006" y="270972"/>
                    <a:pt x="437" y="241943"/>
                  </a:cubicBezTo>
                  <a:cubicBezTo>
                    <a:pt x="5880" y="212914"/>
                    <a:pt x="109294" y="231056"/>
                    <a:pt x="120180" y="209285"/>
                  </a:cubicBezTo>
                  <a:cubicBezTo>
                    <a:pt x="131066" y="187514"/>
                    <a:pt x="51238" y="127642"/>
                    <a:pt x="65752" y="111314"/>
                  </a:cubicBezTo>
                  <a:cubicBezTo>
                    <a:pt x="80266" y="94986"/>
                    <a:pt x="180052" y="129457"/>
                    <a:pt x="207266" y="111314"/>
                  </a:cubicBezTo>
                  <a:cubicBezTo>
                    <a:pt x="234480" y="93171"/>
                    <a:pt x="229037" y="13343"/>
                    <a:pt x="229037" y="2457"/>
                  </a:cubicBezTo>
                  <a:cubicBezTo>
                    <a:pt x="229037" y="-8429"/>
                    <a:pt x="218151" y="18785"/>
                    <a:pt x="207266" y="4600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4" name="Freeform: Shape 26">
              <a:extLst>
                <a:ext uri="{FF2B5EF4-FFF2-40B4-BE49-F238E27FC236}">
                  <a16:creationId xmlns:a16="http://schemas.microsoft.com/office/drawing/2014/main" xmlns="" id="{60F7BF91-B176-324B-9E5D-FE72AAAA0182}"/>
                </a:ext>
              </a:extLst>
            </p:cNvPr>
            <p:cNvSpPr/>
            <p:nvPr/>
          </p:nvSpPr>
          <p:spPr>
            <a:xfrm>
              <a:off x="1207971" y="1884780"/>
              <a:ext cx="98440" cy="272143"/>
            </a:xfrm>
            <a:custGeom>
              <a:avLst/>
              <a:gdLst>
                <a:gd name="connsiteX0" fmla="*/ 98440 w 98440"/>
                <a:gd name="connsiteY0" fmla="*/ 272143 h 272143"/>
                <a:gd name="connsiteX1" fmla="*/ 54897 w 98440"/>
                <a:gd name="connsiteY1" fmla="*/ 152400 h 272143"/>
                <a:gd name="connsiteX2" fmla="*/ 76668 w 98440"/>
                <a:gd name="connsiteY2" fmla="*/ 87085 h 272143"/>
                <a:gd name="connsiteX3" fmla="*/ 11354 w 98440"/>
                <a:gd name="connsiteY3" fmla="*/ 32657 h 272143"/>
                <a:gd name="connsiteX4" fmla="*/ 468 w 98440"/>
                <a:gd name="connsiteY4" fmla="*/ 0 h 27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40" h="272143">
                  <a:moveTo>
                    <a:pt x="98440" y="272143"/>
                  </a:moveTo>
                  <a:cubicBezTo>
                    <a:pt x="78483" y="227693"/>
                    <a:pt x="58526" y="183243"/>
                    <a:pt x="54897" y="152400"/>
                  </a:cubicBezTo>
                  <a:cubicBezTo>
                    <a:pt x="51268" y="121557"/>
                    <a:pt x="83925" y="107042"/>
                    <a:pt x="76668" y="87085"/>
                  </a:cubicBezTo>
                  <a:cubicBezTo>
                    <a:pt x="69411" y="67128"/>
                    <a:pt x="11354" y="32657"/>
                    <a:pt x="11354" y="32657"/>
                  </a:cubicBezTo>
                  <a:cubicBezTo>
                    <a:pt x="-1346" y="18143"/>
                    <a:pt x="-439" y="9071"/>
                    <a:pt x="468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5" name="Freeform: Shape 27">
              <a:extLst>
                <a:ext uri="{FF2B5EF4-FFF2-40B4-BE49-F238E27FC236}">
                  <a16:creationId xmlns:a16="http://schemas.microsoft.com/office/drawing/2014/main" xmlns="" id="{E9D17A82-4608-A642-ABD0-71DAF455140D}"/>
                </a:ext>
              </a:extLst>
            </p:cNvPr>
            <p:cNvSpPr/>
            <p:nvPr/>
          </p:nvSpPr>
          <p:spPr>
            <a:xfrm>
              <a:off x="1130716" y="1873894"/>
              <a:ext cx="78159" cy="293914"/>
            </a:xfrm>
            <a:custGeom>
              <a:avLst/>
              <a:gdLst>
                <a:gd name="connsiteX0" fmla="*/ 34181 w 78159"/>
                <a:gd name="connsiteY0" fmla="*/ 293914 h 293914"/>
                <a:gd name="connsiteX1" fmla="*/ 1523 w 78159"/>
                <a:gd name="connsiteY1" fmla="*/ 217714 h 293914"/>
                <a:gd name="connsiteX2" fmla="*/ 77723 w 78159"/>
                <a:gd name="connsiteY2" fmla="*/ 174171 h 293914"/>
                <a:gd name="connsiteX3" fmla="*/ 34181 w 78159"/>
                <a:gd name="connsiteY3" fmla="*/ 130629 h 293914"/>
                <a:gd name="connsiteX4" fmla="*/ 66838 w 78159"/>
                <a:gd name="connsiteY4" fmla="*/ 76200 h 293914"/>
                <a:gd name="connsiteX5" fmla="*/ 77723 w 78159"/>
                <a:gd name="connsiteY5" fmla="*/ 0 h 29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59" h="293914">
                  <a:moveTo>
                    <a:pt x="34181" y="293914"/>
                  </a:moveTo>
                  <a:cubicBezTo>
                    <a:pt x="14223" y="265792"/>
                    <a:pt x="-5734" y="237671"/>
                    <a:pt x="1523" y="217714"/>
                  </a:cubicBezTo>
                  <a:cubicBezTo>
                    <a:pt x="8780" y="197757"/>
                    <a:pt x="77723" y="174171"/>
                    <a:pt x="77723" y="174171"/>
                  </a:cubicBezTo>
                  <a:cubicBezTo>
                    <a:pt x="83166" y="159657"/>
                    <a:pt x="35995" y="146958"/>
                    <a:pt x="34181" y="130629"/>
                  </a:cubicBezTo>
                  <a:cubicBezTo>
                    <a:pt x="32367" y="114300"/>
                    <a:pt x="59581" y="97971"/>
                    <a:pt x="66838" y="76200"/>
                  </a:cubicBezTo>
                  <a:cubicBezTo>
                    <a:pt x="74095" y="54429"/>
                    <a:pt x="75909" y="27214"/>
                    <a:pt x="77723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6" name="Flowchart: Terminator 217">
              <a:extLst>
                <a:ext uri="{FF2B5EF4-FFF2-40B4-BE49-F238E27FC236}">
                  <a16:creationId xmlns:a16="http://schemas.microsoft.com/office/drawing/2014/main" xmlns="" id="{23BC1972-6342-614B-8883-3C55BAA8627F}"/>
                </a:ext>
              </a:extLst>
            </p:cNvPr>
            <p:cNvSpPr/>
            <p:nvPr/>
          </p:nvSpPr>
          <p:spPr>
            <a:xfrm rot="1467874">
              <a:off x="1941315" y="1749903"/>
              <a:ext cx="133577" cy="276248"/>
            </a:xfrm>
            <a:prstGeom prst="flowChartTermina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7" name="Flowchart: Terminator 218">
              <a:extLst>
                <a:ext uri="{FF2B5EF4-FFF2-40B4-BE49-F238E27FC236}">
                  <a16:creationId xmlns:a16="http://schemas.microsoft.com/office/drawing/2014/main" xmlns="" id="{9CEDBA0F-0C4B-B64D-90B4-DFB9A494F15C}"/>
                </a:ext>
              </a:extLst>
            </p:cNvPr>
            <p:cNvSpPr/>
            <p:nvPr/>
          </p:nvSpPr>
          <p:spPr>
            <a:xfrm rot="2950370">
              <a:off x="2010372" y="997277"/>
              <a:ext cx="160414" cy="226965"/>
            </a:xfrm>
            <a:prstGeom prst="flowChartTerminator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8" name="Flowchart: Terminator 263">
              <a:extLst>
                <a:ext uri="{FF2B5EF4-FFF2-40B4-BE49-F238E27FC236}">
                  <a16:creationId xmlns:a16="http://schemas.microsoft.com/office/drawing/2014/main" xmlns="" id="{5A5FDC9A-D1DC-944D-835D-6BBE6D1AE7B4}"/>
                </a:ext>
              </a:extLst>
            </p:cNvPr>
            <p:cNvSpPr/>
            <p:nvPr/>
          </p:nvSpPr>
          <p:spPr>
            <a:xfrm rot="4063692">
              <a:off x="2428391" y="1183310"/>
              <a:ext cx="292216" cy="123304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39" name="Flowchart: Terminator 264">
              <a:extLst>
                <a:ext uri="{FF2B5EF4-FFF2-40B4-BE49-F238E27FC236}">
                  <a16:creationId xmlns:a16="http://schemas.microsoft.com/office/drawing/2014/main" xmlns="" id="{AE1BF554-C540-0044-B17A-D2963C932939}"/>
                </a:ext>
              </a:extLst>
            </p:cNvPr>
            <p:cNvSpPr/>
            <p:nvPr/>
          </p:nvSpPr>
          <p:spPr>
            <a:xfrm rot="18750476">
              <a:off x="2165695" y="1771325"/>
              <a:ext cx="320368" cy="132504"/>
            </a:xfrm>
            <a:prstGeom prst="flowChartTerminator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sp>
          <p:nvSpPr>
            <p:cNvPr id="40" name="Flowchart: Terminator 213">
              <a:extLst>
                <a:ext uri="{FF2B5EF4-FFF2-40B4-BE49-F238E27FC236}">
                  <a16:creationId xmlns:a16="http://schemas.microsoft.com/office/drawing/2014/main" xmlns="" id="{3172025C-8F0F-794D-98C2-3690907973B8}"/>
                </a:ext>
              </a:extLst>
            </p:cNvPr>
            <p:cNvSpPr/>
            <p:nvPr/>
          </p:nvSpPr>
          <p:spPr>
            <a:xfrm rot="16692429">
              <a:off x="1057889" y="1560956"/>
              <a:ext cx="408265" cy="212010"/>
            </a:xfrm>
            <a:prstGeom prst="flowChartTerminator">
              <a:avLst/>
            </a:prstGeom>
            <a:solidFill>
              <a:srgbClr val="CCFF66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Arial Narrow" panose="020B0606020202030204" pitchFamily="34" charset="0"/>
              </a:endParaRPr>
            </a:p>
          </p:txBody>
        </p:sp>
        <p:grpSp>
          <p:nvGrpSpPr>
            <p:cNvPr id="41" name="Group 28">
              <a:extLst>
                <a:ext uri="{FF2B5EF4-FFF2-40B4-BE49-F238E27FC236}">
                  <a16:creationId xmlns:a16="http://schemas.microsoft.com/office/drawing/2014/main" xmlns="" id="{662E1422-5940-C347-A98C-EF1102328014}"/>
                </a:ext>
              </a:extLst>
            </p:cNvPr>
            <p:cNvGrpSpPr/>
            <p:nvPr/>
          </p:nvGrpSpPr>
          <p:grpSpPr>
            <a:xfrm>
              <a:off x="2485951" y="1579358"/>
              <a:ext cx="398857" cy="322591"/>
              <a:chOff x="1690433" y="1862372"/>
              <a:chExt cx="398857" cy="322591"/>
            </a:xfrm>
          </p:grpSpPr>
          <p:sp>
            <p:nvSpPr>
              <p:cNvPr id="42" name="Oval 265">
                <a:extLst>
                  <a:ext uri="{FF2B5EF4-FFF2-40B4-BE49-F238E27FC236}">
                    <a16:creationId xmlns:a16="http://schemas.microsoft.com/office/drawing/2014/main" xmlns="" id="{6BFECD15-B51A-0646-B5D2-615B18815109}"/>
                  </a:ext>
                </a:extLst>
              </p:cNvPr>
              <p:cNvSpPr/>
              <p:nvPr/>
            </p:nvSpPr>
            <p:spPr>
              <a:xfrm>
                <a:off x="1690433" y="1862372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3" name="Oval 266">
                <a:extLst>
                  <a:ext uri="{FF2B5EF4-FFF2-40B4-BE49-F238E27FC236}">
                    <a16:creationId xmlns:a16="http://schemas.microsoft.com/office/drawing/2014/main" xmlns="" id="{5D38EC44-D84B-A648-85E9-41A13D771814}"/>
                  </a:ext>
                </a:extLst>
              </p:cNvPr>
              <p:cNvSpPr/>
              <p:nvPr/>
            </p:nvSpPr>
            <p:spPr>
              <a:xfrm>
                <a:off x="1766408" y="1928585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Oval 267">
                <a:extLst>
                  <a:ext uri="{FF2B5EF4-FFF2-40B4-BE49-F238E27FC236}">
                    <a16:creationId xmlns:a16="http://schemas.microsoft.com/office/drawing/2014/main" xmlns="" id="{DAD355FA-A840-4748-94D8-889B01A4B4D2}"/>
                  </a:ext>
                </a:extLst>
              </p:cNvPr>
              <p:cNvSpPr/>
              <p:nvPr/>
            </p:nvSpPr>
            <p:spPr>
              <a:xfrm>
                <a:off x="1846485" y="1980889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 Narrow" panose="020B0606020202030204" pitchFamily="34" charset="0"/>
                </a:endParaRPr>
              </a:p>
            </p:txBody>
          </p:sp>
          <p:sp>
            <p:nvSpPr>
              <p:cNvPr id="45" name="Oval 268">
                <a:extLst>
                  <a:ext uri="{FF2B5EF4-FFF2-40B4-BE49-F238E27FC236}">
                    <a16:creationId xmlns:a16="http://schemas.microsoft.com/office/drawing/2014/main" xmlns="" id="{D8AC31B0-751F-444B-ACC0-445ACFE437E2}"/>
                  </a:ext>
                </a:extLst>
              </p:cNvPr>
              <p:cNvSpPr/>
              <p:nvPr/>
            </p:nvSpPr>
            <p:spPr>
              <a:xfrm>
                <a:off x="1944013" y="2036006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48" name="Ellipse 47">
            <a:extLst>
              <a:ext uri="{FF2B5EF4-FFF2-40B4-BE49-F238E27FC236}">
                <a16:creationId xmlns:a16="http://schemas.microsoft.com/office/drawing/2014/main" xmlns="" id="{AE436AED-770E-5049-AAA7-8B43217C8966}"/>
              </a:ext>
            </a:extLst>
          </p:cNvPr>
          <p:cNvSpPr/>
          <p:nvPr/>
        </p:nvSpPr>
        <p:spPr>
          <a:xfrm>
            <a:off x="6168008" y="1762357"/>
            <a:ext cx="1137766" cy="9450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>
              <a:latin typeface="Arial Narrow" panose="020B0606020202030204" pitchFamily="34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59A13621-08ED-1A42-B4C3-409C2C4EE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33E0BF82-35B0-1D44-ACBA-076235250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40F8FE-B84E-EF49-8999-FB522E8E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0694" y="1941001"/>
            <a:ext cx="2631653" cy="2562399"/>
          </a:xfrm>
          <a:prstGeom prst="rect">
            <a:avLst/>
          </a:prstGeom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xmlns="" id="{F6BD432B-051C-0441-9B01-1100318FD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374" y="4933576"/>
            <a:ext cx="1816409" cy="14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5920" y="212126"/>
            <a:ext cx="6340159" cy="85725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9900"/>
                </a:solidFill>
                <a:latin typeface="Arial Narrow" panose="020B0606020202030204" pitchFamily="34" charset="0"/>
              </a:rPr>
              <a:t>A Biobased Chemistry 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68427" y="6344940"/>
            <a:ext cx="1600200" cy="2738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0F1CADA-1C46-B84B-BD97-4467118F8BAC}" type="slidenum">
              <a:rPr lang="fr-FR">
                <a:latin typeface="Arial Narrow" panose="020B0606020202030204" pitchFamily="34" charset="0"/>
              </a:rPr>
              <a:pPr/>
              <a:t>23</a:t>
            </a:fld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8" y="1689785"/>
            <a:ext cx="3834426" cy="4094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717" y="1008747"/>
            <a:ext cx="1683385" cy="1362075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41250" y="1718322"/>
            <a:ext cx="3793350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64" tIns="34282" rIns="68564" bIns="34282"/>
          <a:lstStyle/>
          <a:p>
            <a:pPr marL="257175" indent="-257175">
              <a:lnSpc>
                <a:spcPct val="110000"/>
              </a:lnSpc>
              <a:spcBef>
                <a:spcPct val="20000"/>
              </a:spcBef>
              <a:buSzPct val="73000"/>
              <a:buFontTx/>
              <a:buChar char="•"/>
              <a:defRPr/>
            </a:pPr>
            <a:r>
              <a:rPr lang="en-US" sz="2400" dirty="0">
                <a:latin typeface="Arial Narrow" panose="020B0606020202030204" pitchFamily="34" charset="0"/>
                <a:cs typeface="Arial" charset="0"/>
              </a:rPr>
              <a:t>Improvements in energy storage</a:t>
            </a:r>
          </a:p>
          <a:p>
            <a:pPr marL="257175" indent="-257175">
              <a:lnSpc>
                <a:spcPct val="110000"/>
              </a:lnSpc>
              <a:spcBef>
                <a:spcPct val="20000"/>
              </a:spcBef>
              <a:buSzPct val="73000"/>
              <a:buFontTx/>
              <a:buChar char="•"/>
              <a:defRPr/>
            </a:pPr>
            <a:r>
              <a:rPr lang="en-US" sz="2400" dirty="0">
                <a:latin typeface="Arial Narrow" panose="020B0606020202030204" pitchFamily="34" charset="0"/>
                <a:cs typeface="Arial" charset="0"/>
              </a:rPr>
              <a:t>An intensification of biotechnological processes</a:t>
            </a:r>
          </a:p>
          <a:p>
            <a:pPr algn="l" eaLnBrk="1" hangingPunct="1">
              <a:lnSpc>
                <a:spcPct val="110000"/>
              </a:lnSpc>
              <a:spcBef>
                <a:spcPct val="20000"/>
              </a:spcBef>
              <a:buSzPct val="73000"/>
              <a:defRPr/>
            </a:pPr>
            <a:endParaRPr lang="en-US" sz="2400" dirty="0">
              <a:latin typeface="Arial Narrow" panose="020B0606020202030204" pitchFamily="34" charset="0"/>
              <a:cs typeface="Arial" charset="0"/>
            </a:endParaRPr>
          </a:p>
          <a:p>
            <a:pPr marL="557213" lvl="1" indent="-214313">
              <a:lnSpc>
                <a:spcPct val="90000"/>
              </a:lnSpc>
              <a:spcBef>
                <a:spcPct val="20000"/>
              </a:spcBef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  <a:cs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15" name="Group 40">
            <a:extLst>
              <a:ext uri="{FF2B5EF4-FFF2-40B4-BE49-F238E27FC236}">
                <a16:creationId xmlns:a16="http://schemas.microsoft.com/office/drawing/2014/main" xmlns="" id="{C90C9366-A19E-4347-A375-F58875C4B5BE}"/>
              </a:ext>
            </a:extLst>
          </p:cNvPr>
          <p:cNvGrpSpPr/>
          <p:nvPr/>
        </p:nvGrpSpPr>
        <p:grpSpPr>
          <a:xfrm>
            <a:off x="2485265" y="3738597"/>
            <a:ext cx="887772" cy="561797"/>
            <a:chOff x="979402" y="994321"/>
            <a:chExt cx="1905406" cy="1227916"/>
          </a:xfrm>
        </p:grpSpPr>
        <p:sp>
          <p:nvSpPr>
            <p:cNvPr id="16" name="Flowchart: Terminator 211">
              <a:extLst>
                <a:ext uri="{FF2B5EF4-FFF2-40B4-BE49-F238E27FC236}">
                  <a16:creationId xmlns:a16="http://schemas.microsoft.com/office/drawing/2014/main" xmlns="" id="{FCFC642E-8FE1-5D47-8414-B830EBB0B593}"/>
                </a:ext>
              </a:extLst>
            </p:cNvPr>
            <p:cNvSpPr/>
            <p:nvPr/>
          </p:nvSpPr>
          <p:spPr>
            <a:xfrm rot="19968863">
              <a:off x="1896568" y="1471749"/>
              <a:ext cx="558357" cy="61309"/>
            </a:xfrm>
            <a:prstGeom prst="flowChartTermina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 Narrow" panose="020B0606020202030204" pitchFamily="34" charset="0"/>
              </a:endParaRPr>
            </a:p>
          </p:txBody>
        </p: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xmlns="" id="{5EA57D27-D79E-D646-90E7-B4B874E1B4B6}"/>
                </a:ext>
              </a:extLst>
            </p:cNvPr>
            <p:cNvGrpSpPr/>
            <p:nvPr/>
          </p:nvGrpSpPr>
          <p:grpSpPr>
            <a:xfrm>
              <a:off x="1125736" y="994321"/>
              <a:ext cx="504038" cy="431640"/>
              <a:chOff x="1109469" y="1691814"/>
              <a:chExt cx="858173" cy="724684"/>
            </a:xfrm>
          </p:grpSpPr>
          <p:sp>
            <p:nvSpPr>
              <p:cNvPr id="33" name="Oval 215">
                <a:extLst>
                  <a:ext uri="{FF2B5EF4-FFF2-40B4-BE49-F238E27FC236}">
                    <a16:creationId xmlns:a16="http://schemas.microsoft.com/office/drawing/2014/main" xmlns="" id="{9D7DE487-4335-7343-ACAA-D96767D86A8D}"/>
                  </a:ext>
                </a:extLst>
              </p:cNvPr>
              <p:cNvSpPr/>
              <p:nvPr/>
            </p:nvSpPr>
            <p:spPr>
              <a:xfrm>
                <a:off x="1109469" y="1825093"/>
                <a:ext cx="836923" cy="591405"/>
              </a:xfrm>
              <a:prstGeom prst="ellips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4" name="Oval 216">
                <a:extLst>
                  <a:ext uri="{FF2B5EF4-FFF2-40B4-BE49-F238E27FC236}">
                    <a16:creationId xmlns:a16="http://schemas.microsoft.com/office/drawing/2014/main" xmlns="" id="{1F9946A8-90CD-9A40-933F-2AEA7BCEE21A}"/>
                  </a:ext>
                </a:extLst>
              </p:cNvPr>
              <p:cNvSpPr/>
              <p:nvPr/>
            </p:nvSpPr>
            <p:spPr>
              <a:xfrm>
                <a:off x="1665601" y="1691814"/>
                <a:ext cx="302041" cy="29860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8" name="Flowchart: Terminator 187">
              <a:extLst>
                <a:ext uri="{FF2B5EF4-FFF2-40B4-BE49-F238E27FC236}">
                  <a16:creationId xmlns:a16="http://schemas.microsoft.com/office/drawing/2014/main" xmlns="" id="{5B1C81F8-F652-C341-B26B-748251BE3ED7}"/>
                </a:ext>
              </a:extLst>
            </p:cNvPr>
            <p:cNvSpPr/>
            <p:nvPr/>
          </p:nvSpPr>
          <p:spPr>
            <a:xfrm rot="2950370">
              <a:off x="1654282" y="1261054"/>
              <a:ext cx="292216" cy="123304"/>
            </a:xfrm>
            <a:prstGeom prst="flowChartTerminator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xmlns="" id="{CE20AF91-7499-3A49-887E-374FE7D71D3F}"/>
                </a:ext>
              </a:extLst>
            </p:cNvPr>
            <p:cNvSpPr/>
            <p:nvPr/>
          </p:nvSpPr>
          <p:spPr>
            <a:xfrm>
              <a:off x="1472471" y="1645221"/>
              <a:ext cx="301988" cy="309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0" name="Freeform: Shape 25">
              <a:extLst>
                <a:ext uri="{FF2B5EF4-FFF2-40B4-BE49-F238E27FC236}">
                  <a16:creationId xmlns:a16="http://schemas.microsoft.com/office/drawing/2014/main" xmlns="" id="{A871605A-AF45-3D4B-B919-08571437ECFA}"/>
                </a:ext>
              </a:extLst>
            </p:cNvPr>
            <p:cNvSpPr/>
            <p:nvPr/>
          </p:nvSpPr>
          <p:spPr>
            <a:xfrm>
              <a:off x="979402" y="1838780"/>
              <a:ext cx="229481" cy="383457"/>
            </a:xfrm>
            <a:custGeom>
              <a:avLst/>
              <a:gdLst>
                <a:gd name="connsiteX0" fmla="*/ 87523 w 229481"/>
                <a:gd name="connsiteY0" fmla="*/ 383457 h 383457"/>
                <a:gd name="connsiteX1" fmla="*/ 437 w 229481"/>
                <a:gd name="connsiteY1" fmla="*/ 241943 h 383457"/>
                <a:gd name="connsiteX2" fmla="*/ 120180 w 229481"/>
                <a:gd name="connsiteY2" fmla="*/ 209285 h 383457"/>
                <a:gd name="connsiteX3" fmla="*/ 65752 w 229481"/>
                <a:gd name="connsiteY3" fmla="*/ 111314 h 383457"/>
                <a:gd name="connsiteX4" fmla="*/ 207266 w 229481"/>
                <a:gd name="connsiteY4" fmla="*/ 111314 h 383457"/>
                <a:gd name="connsiteX5" fmla="*/ 229037 w 229481"/>
                <a:gd name="connsiteY5" fmla="*/ 2457 h 383457"/>
                <a:gd name="connsiteX6" fmla="*/ 207266 w 229481"/>
                <a:gd name="connsiteY6" fmla="*/ 46000 h 38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81" h="383457">
                  <a:moveTo>
                    <a:pt x="87523" y="383457"/>
                  </a:moveTo>
                  <a:cubicBezTo>
                    <a:pt x="41258" y="327214"/>
                    <a:pt x="-5006" y="270972"/>
                    <a:pt x="437" y="241943"/>
                  </a:cubicBezTo>
                  <a:cubicBezTo>
                    <a:pt x="5880" y="212914"/>
                    <a:pt x="109294" y="231056"/>
                    <a:pt x="120180" y="209285"/>
                  </a:cubicBezTo>
                  <a:cubicBezTo>
                    <a:pt x="131066" y="187514"/>
                    <a:pt x="51238" y="127642"/>
                    <a:pt x="65752" y="111314"/>
                  </a:cubicBezTo>
                  <a:cubicBezTo>
                    <a:pt x="80266" y="94986"/>
                    <a:pt x="180052" y="129457"/>
                    <a:pt x="207266" y="111314"/>
                  </a:cubicBezTo>
                  <a:cubicBezTo>
                    <a:pt x="234480" y="93171"/>
                    <a:pt x="229037" y="13343"/>
                    <a:pt x="229037" y="2457"/>
                  </a:cubicBezTo>
                  <a:cubicBezTo>
                    <a:pt x="229037" y="-8429"/>
                    <a:pt x="218151" y="18785"/>
                    <a:pt x="207266" y="4600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1" name="Freeform: Shape 26">
              <a:extLst>
                <a:ext uri="{FF2B5EF4-FFF2-40B4-BE49-F238E27FC236}">
                  <a16:creationId xmlns:a16="http://schemas.microsoft.com/office/drawing/2014/main" xmlns="" id="{C3C5FAE0-704C-3440-B348-E9E14C85B59C}"/>
                </a:ext>
              </a:extLst>
            </p:cNvPr>
            <p:cNvSpPr/>
            <p:nvPr/>
          </p:nvSpPr>
          <p:spPr>
            <a:xfrm>
              <a:off x="1207971" y="1884780"/>
              <a:ext cx="98440" cy="272143"/>
            </a:xfrm>
            <a:custGeom>
              <a:avLst/>
              <a:gdLst>
                <a:gd name="connsiteX0" fmla="*/ 98440 w 98440"/>
                <a:gd name="connsiteY0" fmla="*/ 272143 h 272143"/>
                <a:gd name="connsiteX1" fmla="*/ 54897 w 98440"/>
                <a:gd name="connsiteY1" fmla="*/ 152400 h 272143"/>
                <a:gd name="connsiteX2" fmla="*/ 76668 w 98440"/>
                <a:gd name="connsiteY2" fmla="*/ 87085 h 272143"/>
                <a:gd name="connsiteX3" fmla="*/ 11354 w 98440"/>
                <a:gd name="connsiteY3" fmla="*/ 32657 h 272143"/>
                <a:gd name="connsiteX4" fmla="*/ 468 w 98440"/>
                <a:gd name="connsiteY4" fmla="*/ 0 h 27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40" h="272143">
                  <a:moveTo>
                    <a:pt x="98440" y="272143"/>
                  </a:moveTo>
                  <a:cubicBezTo>
                    <a:pt x="78483" y="227693"/>
                    <a:pt x="58526" y="183243"/>
                    <a:pt x="54897" y="152400"/>
                  </a:cubicBezTo>
                  <a:cubicBezTo>
                    <a:pt x="51268" y="121557"/>
                    <a:pt x="83925" y="107042"/>
                    <a:pt x="76668" y="87085"/>
                  </a:cubicBezTo>
                  <a:cubicBezTo>
                    <a:pt x="69411" y="67128"/>
                    <a:pt x="11354" y="32657"/>
                    <a:pt x="11354" y="32657"/>
                  </a:cubicBezTo>
                  <a:cubicBezTo>
                    <a:pt x="-1346" y="18143"/>
                    <a:pt x="-439" y="9071"/>
                    <a:pt x="468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2" name="Freeform: Shape 27">
              <a:extLst>
                <a:ext uri="{FF2B5EF4-FFF2-40B4-BE49-F238E27FC236}">
                  <a16:creationId xmlns:a16="http://schemas.microsoft.com/office/drawing/2014/main" xmlns="" id="{1C7CCB83-30C0-694A-9671-BB1981818163}"/>
                </a:ext>
              </a:extLst>
            </p:cNvPr>
            <p:cNvSpPr/>
            <p:nvPr/>
          </p:nvSpPr>
          <p:spPr>
            <a:xfrm>
              <a:off x="1130716" y="1873894"/>
              <a:ext cx="78159" cy="293914"/>
            </a:xfrm>
            <a:custGeom>
              <a:avLst/>
              <a:gdLst>
                <a:gd name="connsiteX0" fmla="*/ 34181 w 78159"/>
                <a:gd name="connsiteY0" fmla="*/ 293914 h 293914"/>
                <a:gd name="connsiteX1" fmla="*/ 1523 w 78159"/>
                <a:gd name="connsiteY1" fmla="*/ 217714 h 293914"/>
                <a:gd name="connsiteX2" fmla="*/ 77723 w 78159"/>
                <a:gd name="connsiteY2" fmla="*/ 174171 h 293914"/>
                <a:gd name="connsiteX3" fmla="*/ 34181 w 78159"/>
                <a:gd name="connsiteY3" fmla="*/ 130629 h 293914"/>
                <a:gd name="connsiteX4" fmla="*/ 66838 w 78159"/>
                <a:gd name="connsiteY4" fmla="*/ 76200 h 293914"/>
                <a:gd name="connsiteX5" fmla="*/ 77723 w 78159"/>
                <a:gd name="connsiteY5" fmla="*/ 0 h 29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59" h="293914">
                  <a:moveTo>
                    <a:pt x="34181" y="293914"/>
                  </a:moveTo>
                  <a:cubicBezTo>
                    <a:pt x="14223" y="265792"/>
                    <a:pt x="-5734" y="237671"/>
                    <a:pt x="1523" y="217714"/>
                  </a:cubicBezTo>
                  <a:cubicBezTo>
                    <a:pt x="8780" y="197757"/>
                    <a:pt x="77723" y="174171"/>
                    <a:pt x="77723" y="174171"/>
                  </a:cubicBezTo>
                  <a:cubicBezTo>
                    <a:pt x="83166" y="159657"/>
                    <a:pt x="35995" y="146958"/>
                    <a:pt x="34181" y="130629"/>
                  </a:cubicBezTo>
                  <a:cubicBezTo>
                    <a:pt x="32367" y="114300"/>
                    <a:pt x="59581" y="97971"/>
                    <a:pt x="66838" y="76200"/>
                  </a:cubicBezTo>
                  <a:cubicBezTo>
                    <a:pt x="74095" y="54429"/>
                    <a:pt x="75909" y="27214"/>
                    <a:pt x="77723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3" name="Flowchart: Terminator 217">
              <a:extLst>
                <a:ext uri="{FF2B5EF4-FFF2-40B4-BE49-F238E27FC236}">
                  <a16:creationId xmlns:a16="http://schemas.microsoft.com/office/drawing/2014/main" xmlns="" id="{CEEB5E41-4D13-3447-99F4-D96E41F47424}"/>
                </a:ext>
              </a:extLst>
            </p:cNvPr>
            <p:cNvSpPr/>
            <p:nvPr/>
          </p:nvSpPr>
          <p:spPr>
            <a:xfrm rot="1467874">
              <a:off x="1941315" y="1749903"/>
              <a:ext cx="133577" cy="276248"/>
            </a:xfrm>
            <a:prstGeom prst="flowChartTermina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4" name="Flowchart: Terminator 218">
              <a:extLst>
                <a:ext uri="{FF2B5EF4-FFF2-40B4-BE49-F238E27FC236}">
                  <a16:creationId xmlns:a16="http://schemas.microsoft.com/office/drawing/2014/main" xmlns="" id="{5C6D5528-07B4-9546-A5A0-D2C013B34A28}"/>
                </a:ext>
              </a:extLst>
            </p:cNvPr>
            <p:cNvSpPr/>
            <p:nvPr/>
          </p:nvSpPr>
          <p:spPr>
            <a:xfrm rot="2950370">
              <a:off x="2010372" y="997277"/>
              <a:ext cx="160414" cy="226965"/>
            </a:xfrm>
            <a:prstGeom prst="flowChartTerminator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5" name="Flowchart: Terminator 263">
              <a:extLst>
                <a:ext uri="{FF2B5EF4-FFF2-40B4-BE49-F238E27FC236}">
                  <a16:creationId xmlns:a16="http://schemas.microsoft.com/office/drawing/2014/main" xmlns="" id="{282FAA9E-C716-F94E-8BAC-38EDD62C18A2}"/>
                </a:ext>
              </a:extLst>
            </p:cNvPr>
            <p:cNvSpPr/>
            <p:nvPr/>
          </p:nvSpPr>
          <p:spPr>
            <a:xfrm rot="4063692">
              <a:off x="2428391" y="1183310"/>
              <a:ext cx="292216" cy="123304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6" name="Flowchart: Terminator 264">
              <a:extLst>
                <a:ext uri="{FF2B5EF4-FFF2-40B4-BE49-F238E27FC236}">
                  <a16:creationId xmlns:a16="http://schemas.microsoft.com/office/drawing/2014/main" xmlns="" id="{82050931-6449-214D-91B8-DC1B222C15E3}"/>
                </a:ext>
              </a:extLst>
            </p:cNvPr>
            <p:cNvSpPr/>
            <p:nvPr/>
          </p:nvSpPr>
          <p:spPr>
            <a:xfrm rot="18750476">
              <a:off x="2165695" y="1771325"/>
              <a:ext cx="320368" cy="132504"/>
            </a:xfrm>
            <a:prstGeom prst="flowChartTerminator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sp>
          <p:nvSpPr>
            <p:cNvPr id="27" name="Flowchart: Terminator 213">
              <a:extLst>
                <a:ext uri="{FF2B5EF4-FFF2-40B4-BE49-F238E27FC236}">
                  <a16:creationId xmlns:a16="http://schemas.microsoft.com/office/drawing/2014/main" xmlns="" id="{EE1D0224-C436-004E-9753-8818309BE4DB}"/>
                </a:ext>
              </a:extLst>
            </p:cNvPr>
            <p:cNvSpPr/>
            <p:nvPr/>
          </p:nvSpPr>
          <p:spPr>
            <a:xfrm rot="16692429">
              <a:off x="1057889" y="1560956"/>
              <a:ext cx="408265" cy="212010"/>
            </a:xfrm>
            <a:prstGeom prst="flowChartTerminator">
              <a:avLst/>
            </a:prstGeom>
            <a:solidFill>
              <a:srgbClr val="CCFF66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 Narrow" panose="020B0606020202030204" pitchFamily="34" charset="0"/>
              </a:endParaRPr>
            </a:p>
          </p:txBody>
        </p: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xmlns="" id="{7B2085BE-121A-A04F-9D1E-1BF0A13AC6BA}"/>
                </a:ext>
              </a:extLst>
            </p:cNvPr>
            <p:cNvGrpSpPr/>
            <p:nvPr/>
          </p:nvGrpSpPr>
          <p:grpSpPr>
            <a:xfrm>
              <a:off x="2485951" y="1579358"/>
              <a:ext cx="398857" cy="322591"/>
              <a:chOff x="1690433" y="1862372"/>
              <a:chExt cx="398857" cy="322591"/>
            </a:xfrm>
          </p:grpSpPr>
          <p:sp>
            <p:nvSpPr>
              <p:cNvPr id="29" name="Oval 265">
                <a:extLst>
                  <a:ext uri="{FF2B5EF4-FFF2-40B4-BE49-F238E27FC236}">
                    <a16:creationId xmlns:a16="http://schemas.microsoft.com/office/drawing/2014/main" xmlns="" id="{DEC22EDF-19BB-814D-A22D-1D4FAB35546C}"/>
                  </a:ext>
                </a:extLst>
              </p:cNvPr>
              <p:cNvSpPr/>
              <p:nvPr/>
            </p:nvSpPr>
            <p:spPr>
              <a:xfrm>
                <a:off x="1690433" y="1862372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Oval 266">
                <a:extLst>
                  <a:ext uri="{FF2B5EF4-FFF2-40B4-BE49-F238E27FC236}">
                    <a16:creationId xmlns:a16="http://schemas.microsoft.com/office/drawing/2014/main" xmlns="" id="{C153F278-5605-0D4A-8BA2-099E8BE8AA67}"/>
                  </a:ext>
                </a:extLst>
              </p:cNvPr>
              <p:cNvSpPr/>
              <p:nvPr/>
            </p:nvSpPr>
            <p:spPr>
              <a:xfrm>
                <a:off x="1766408" y="1928585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1" name="Oval 267">
                <a:extLst>
                  <a:ext uri="{FF2B5EF4-FFF2-40B4-BE49-F238E27FC236}">
                    <a16:creationId xmlns:a16="http://schemas.microsoft.com/office/drawing/2014/main" xmlns="" id="{341C208C-06B9-C843-8AB9-1E78EABF4E42}"/>
                  </a:ext>
                </a:extLst>
              </p:cNvPr>
              <p:cNvSpPr/>
              <p:nvPr/>
            </p:nvSpPr>
            <p:spPr>
              <a:xfrm>
                <a:off x="1846485" y="1980889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Oval 268">
                <a:extLst>
                  <a:ext uri="{FF2B5EF4-FFF2-40B4-BE49-F238E27FC236}">
                    <a16:creationId xmlns:a16="http://schemas.microsoft.com/office/drawing/2014/main" xmlns="" id="{A5E3D9F4-EEB3-2648-9394-A039F9347862}"/>
                  </a:ext>
                </a:extLst>
              </p:cNvPr>
              <p:cNvSpPr/>
              <p:nvPr/>
            </p:nvSpPr>
            <p:spPr>
              <a:xfrm>
                <a:off x="1944013" y="2036006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A5279609-8B86-E449-8F36-9991E3F727B5}"/>
              </a:ext>
            </a:extLst>
          </p:cNvPr>
          <p:cNvSpPr/>
          <p:nvPr/>
        </p:nvSpPr>
        <p:spPr>
          <a:xfrm>
            <a:off x="2393652" y="3515582"/>
            <a:ext cx="1137766" cy="9643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latin typeface="Arial Narrow" panose="020B060602020203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3C719FE8-9EDD-C34E-82DB-710462C9E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423" y="4445526"/>
            <a:ext cx="2230985" cy="217227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74753F2E-8208-4D6B-9839-9DD5EACE1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2BCE7AAD-E562-4E84-BAE4-1C9B66946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DE93B90-8AB9-4647-98FB-D8A23FF9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29" y="950454"/>
            <a:ext cx="4654765" cy="33755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7619AF-830B-1243-9A37-006725A7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04" y="1240626"/>
            <a:ext cx="5603321" cy="4213350"/>
          </a:xfrm>
          <a:prstGeom prst="rect">
            <a:avLst/>
          </a:prstGeom>
        </p:spPr>
      </p:pic>
      <p:pic>
        <p:nvPicPr>
          <p:cNvPr id="10" name="Image 5" descr="Résultats de recherche d'images pour « sniper »">
            <a:hlinkClick r:id="rId4"/>
            <a:extLst>
              <a:ext uri="{FF2B5EF4-FFF2-40B4-BE49-F238E27FC236}">
                <a16:creationId xmlns:a16="http://schemas.microsoft.com/office/drawing/2014/main" xmlns="" id="{F255FB5B-E695-4544-80D1-BFDFF505D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7" y="4941561"/>
            <a:ext cx="2393145" cy="169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40">
            <a:extLst>
              <a:ext uri="{FF2B5EF4-FFF2-40B4-BE49-F238E27FC236}">
                <a16:creationId xmlns:a16="http://schemas.microsoft.com/office/drawing/2014/main" xmlns="" id="{536E1123-2352-7E40-A2FB-0215D0A06C57}"/>
              </a:ext>
            </a:extLst>
          </p:cNvPr>
          <p:cNvGrpSpPr/>
          <p:nvPr/>
        </p:nvGrpSpPr>
        <p:grpSpPr>
          <a:xfrm>
            <a:off x="3717310" y="5507701"/>
            <a:ext cx="887772" cy="561797"/>
            <a:chOff x="979402" y="994321"/>
            <a:chExt cx="1905406" cy="1227916"/>
          </a:xfrm>
        </p:grpSpPr>
        <p:sp>
          <p:nvSpPr>
            <p:cNvPr id="12" name="Flowchart: Terminator 211">
              <a:extLst>
                <a:ext uri="{FF2B5EF4-FFF2-40B4-BE49-F238E27FC236}">
                  <a16:creationId xmlns:a16="http://schemas.microsoft.com/office/drawing/2014/main" xmlns="" id="{08B432C8-FAC5-5340-86C2-A33BD0734BC1}"/>
                </a:ext>
              </a:extLst>
            </p:cNvPr>
            <p:cNvSpPr/>
            <p:nvPr/>
          </p:nvSpPr>
          <p:spPr>
            <a:xfrm rot="19968863">
              <a:off x="1896568" y="1471749"/>
              <a:ext cx="558357" cy="61309"/>
            </a:xfrm>
            <a:prstGeom prst="flowChartTerminator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xmlns="" id="{34A7E61A-DD2A-C44A-AB1A-74138D4843B6}"/>
                </a:ext>
              </a:extLst>
            </p:cNvPr>
            <p:cNvGrpSpPr/>
            <p:nvPr/>
          </p:nvGrpSpPr>
          <p:grpSpPr>
            <a:xfrm>
              <a:off x="1125736" y="994321"/>
              <a:ext cx="504038" cy="431640"/>
              <a:chOff x="1109469" y="1691814"/>
              <a:chExt cx="858173" cy="724684"/>
            </a:xfrm>
          </p:grpSpPr>
          <p:sp>
            <p:nvSpPr>
              <p:cNvPr id="29" name="Oval 215">
                <a:extLst>
                  <a:ext uri="{FF2B5EF4-FFF2-40B4-BE49-F238E27FC236}">
                    <a16:creationId xmlns:a16="http://schemas.microsoft.com/office/drawing/2014/main" xmlns="" id="{A39BB24D-73C9-3040-8D20-15DDE5E43F75}"/>
                  </a:ext>
                </a:extLst>
              </p:cNvPr>
              <p:cNvSpPr/>
              <p:nvPr/>
            </p:nvSpPr>
            <p:spPr>
              <a:xfrm>
                <a:off x="1109469" y="1825093"/>
                <a:ext cx="836923" cy="591405"/>
              </a:xfrm>
              <a:prstGeom prst="ellips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30" name="Oval 216">
                <a:extLst>
                  <a:ext uri="{FF2B5EF4-FFF2-40B4-BE49-F238E27FC236}">
                    <a16:creationId xmlns:a16="http://schemas.microsoft.com/office/drawing/2014/main" xmlns="" id="{678D2E73-DBD2-014D-ABF0-584CE86CB34D}"/>
                  </a:ext>
                </a:extLst>
              </p:cNvPr>
              <p:cNvSpPr/>
              <p:nvPr/>
            </p:nvSpPr>
            <p:spPr>
              <a:xfrm>
                <a:off x="1665601" y="1691814"/>
                <a:ext cx="302041" cy="298609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" name="Flowchart: Terminator 187">
              <a:extLst>
                <a:ext uri="{FF2B5EF4-FFF2-40B4-BE49-F238E27FC236}">
                  <a16:creationId xmlns:a16="http://schemas.microsoft.com/office/drawing/2014/main" xmlns="" id="{DB9595FC-6111-494C-977D-4B9CAD889861}"/>
                </a:ext>
              </a:extLst>
            </p:cNvPr>
            <p:cNvSpPr/>
            <p:nvPr/>
          </p:nvSpPr>
          <p:spPr>
            <a:xfrm rot="2950370">
              <a:off x="1654282" y="1261054"/>
              <a:ext cx="292216" cy="123304"/>
            </a:xfrm>
            <a:prstGeom prst="flowChartTerminator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xmlns="" id="{83B9A0D3-F75F-DE4B-99A1-1743D59A5A06}"/>
                </a:ext>
              </a:extLst>
            </p:cNvPr>
            <p:cNvSpPr/>
            <p:nvPr/>
          </p:nvSpPr>
          <p:spPr>
            <a:xfrm>
              <a:off x="1472471" y="1645221"/>
              <a:ext cx="301988" cy="309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" name="Freeform: Shape 25">
              <a:extLst>
                <a:ext uri="{FF2B5EF4-FFF2-40B4-BE49-F238E27FC236}">
                  <a16:creationId xmlns:a16="http://schemas.microsoft.com/office/drawing/2014/main" xmlns="" id="{30BB8710-7E98-2F41-8FDD-BC5106B43ECD}"/>
                </a:ext>
              </a:extLst>
            </p:cNvPr>
            <p:cNvSpPr/>
            <p:nvPr/>
          </p:nvSpPr>
          <p:spPr>
            <a:xfrm>
              <a:off x="979402" y="1838780"/>
              <a:ext cx="229481" cy="383457"/>
            </a:xfrm>
            <a:custGeom>
              <a:avLst/>
              <a:gdLst>
                <a:gd name="connsiteX0" fmla="*/ 87523 w 229481"/>
                <a:gd name="connsiteY0" fmla="*/ 383457 h 383457"/>
                <a:gd name="connsiteX1" fmla="*/ 437 w 229481"/>
                <a:gd name="connsiteY1" fmla="*/ 241943 h 383457"/>
                <a:gd name="connsiteX2" fmla="*/ 120180 w 229481"/>
                <a:gd name="connsiteY2" fmla="*/ 209285 h 383457"/>
                <a:gd name="connsiteX3" fmla="*/ 65752 w 229481"/>
                <a:gd name="connsiteY3" fmla="*/ 111314 h 383457"/>
                <a:gd name="connsiteX4" fmla="*/ 207266 w 229481"/>
                <a:gd name="connsiteY4" fmla="*/ 111314 h 383457"/>
                <a:gd name="connsiteX5" fmla="*/ 229037 w 229481"/>
                <a:gd name="connsiteY5" fmla="*/ 2457 h 383457"/>
                <a:gd name="connsiteX6" fmla="*/ 207266 w 229481"/>
                <a:gd name="connsiteY6" fmla="*/ 46000 h 38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81" h="383457">
                  <a:moveTo>
                    <a:pt x="87523" y="383457"/>
                  </a:moveTo>
                  <a:cubicBezTo>
                    <a:pt x="41258" y="327214"/>
                    <a:pt x="-5006" y="270972"/>
                    <a:pt x="437" y="241943"/>
                  </a:cubicBezTo>
                  <a:cubicBezTo>
                    <a:pt x="5880" y="212914"/>
                    <a:pt x="109294" y="231056"/>
                    <a:pt x="120180" y="209285"/>
                  </a:cubicBezTo>
                  <a:cubicBezTo>
                    <a:pt x="131066" y="187514"/>
                    <a:pt x="51238" y="127642"/>
                    <a:pt x="65752" y="111314"/>
                  </a:cubicBezTo>
                  <a:cubicBezTo>
                    <a:pt x="80266" y="94986"/>
                    <a:pt x="180052" y="129457"/>
                    <a:pt x="207266" y="111314"/>
                  </a:cubicBezTo>
                  <a:cubicBezTo>
                    <a:pt x="234480" y="93171"/>
                    <a:pt x="229037" y="13343"/>
                    <a:pt x="229037" y="2457"/>
                  </a:cubicBezTo>
                  <a:cubicBezTo>
                    <a:pt x="229037" y="-8429"/>
                    <a:pt x="218151" y="18785"/>
                    <a:pt x="207266" y="4600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7" name="Freeform: Shape 26">
              <a:extLst>
                <a:ext uri="{FF2B5EF4-FFF2-40B4-BE49-F238E27FC236}">
                  <a16:creationId xmlns:a16="http://schemas.microsoft.com/office/drawing/2014/main" xmlns="" id="{D4D0811F-B621-B942-A729-24F912869A55}"/>
                </a:ext>
              </a:extLst>
            </p:cNvPr>
            <p:cNvSpPr/>
            <p:nvPr/>
          </p:nvSpPr>
          <p:spPr>
            <a:xfrm>
              <a:off x="1207971" y="1884780"/>
              <a:ext cx="98440" cy="272143"/>
            </a:xfrm>
            <a:custGeom>
              <a:avLst/>
              <a:gdLst>
                <a:gd name="connsiteX0" fmla="*/ 98440 w 98440"/>
                <a:gd name="connsiteY0" fmla="*/ 272143 h 272143"/>
                <a:gd name="connsiteX1" fmla="*/ 54897 w 98440"/>
                <a:gd name="connsiteY1" fmla="*/ 152400 h 272143"/>
                <a:gd name="connsiteX2" fmla="*/ 76668 w 98440"/>
                <a:gd name="connsiteY2" fmla="*/ 87085 h 272143"/>
                <a:gd name="connsiteX3" fmla="*/ 11354 w 98440"/>
                <a:gd name="connsiteY3" fmla="*/ 32657 h 272143"/>
                <a:gd name="connsiteX4" fmla="*/ 468 w 98440"/>
                <a:gd name="connsiteY4" fmla="*/ 0 h 272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40" h="272143">
                  <a:moveTo>
                    <a:pt x="98440" y="272143"/>
                  </a:moveTo>
                  <a:cubicBezTo>
                    <a:pt x="78483" y="227693"/>
                    <a:pt x="58526" y="183243"/>
                    <a:pt x="54897" y="152400"/>
                  </a:cubicBezTo>
                  <a:cubicBezTo>
                    <a:pt x="51268" y="121557"/>
                    <a:pt x="83925" y="107042"/>
                    <a:pt x="76668" y="87085"/>
                  </a:cubicBezTo>
                  <a:cubicBezTo>
                    <a:pt x="69411" y="67128"/>
                    <a:pt x="11354" y="32657"/>
                    <a:pt x="11354" y="32657"/>
                  </a:cubicBezTo>
                  <a:cubicBezTo>
                    <a:pt x="-1346" y="18143"/>
                    <a:pt x="-439" y="9071"/>
                    <a:pt x="468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" name="Freeform: Shape 27">
              <a:extLst>
                <a:ext uri="{FF2B5EF4-FFF2-40B4-BE49-F238E27FC236}">
                  <a16:creationId xmlns:a16="http://schemas.microsoft.com/office/drawing/2014/main" xmlns="" id="{1DC31087-8BC6-4842-A805-A97740657ABF}"/>
                </a:ext>
              </a:extLst>
            </p:cNvPr>
            <p:cNvSpPr/>
            <p:nvPr/>
          </p:nvSpPr>
          <p:spPr>
            <a:xfrm>
              <a:off x="1130716" y="1873894"/>
              <a:ext cx="78159" cy="293914"/>
            </a:xfrm>
            <a:custGeom>
              <a:avLst/>
              <a:gdLst>
                <a:gd name="connsiteX0" fmla="*/ 34181 w 78159"/>
                <a:gd name="connsiteY0" fmla="*/ 293914 h 293914"/>
                <a:gd name="connsiteX1" fmla="*/ 1523 w 78159"/>
                <a:gd name="connsiteY1" fmla="*/ 217714 h 293914"/>
                <a:gd name="connsiteX2" fmla="*/ 77723 w 78159"/>
                <a:gd name="connsiteY2" fmla="*/ 174171 h 293914"/>
                <a:gd name="connsiteX3" fmla="*/ 34181 w 78159"/>
                <a:gd name="connsiteY3" fmla="*/ 130629 h 293914"/>
                <a:gd name="connsiteX4" fmla="*/ 66838 w 78159"/>
                <a:gd name="connsiteY4" fmla="*/ 76200 h 293914"/>
                <a:gd name="connsiteX5" fmla="*/ 77723 w 78159"/>
                <a:gd name="connsiteY5" fmla="*/ 0 h 29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59" h="293914">
                  <a:moveTo>
                    <a:pt x="34181" y="293914"/>
                  </a:moveTo>
                  <a:cubicBezTo>
                    <a:pt x="14223" y="265792"/>
                    <a:pt x="-5734" y="237671"/>
                    <a:pt x="1523" y="217714"/>
                  </a:cubicBezTo>
                  <a:cubicBezTo>
                    <a:pt x="8780" y="197757"/>
                    <a:pt x="77723" y="174171"/>
                    <a:pt x="77723" y="174171"/>
                  </a:cubicBezTo>
                  <a:cubicBezTo>
                    <a:pt x="83166" y="159657"/>
                    <a:pt x="35995" y="146958"/>
                    <a:pt x="34181" y="130629"/>
                  </a:cubicBezTo>
                  <a:cubicBezTo>
                    <a:pt x="32367" y="114300"/>
                    <a:pt x="59581" y="97971"/>
                    <a:pt x="66838" y="76200"/>
                  </a:cubicBezTo>
                  <a:cubicBezTo>
                    <a:pt x="74095" y="54429"/>
                    <a:pt x="75909" y="27214"/>
                    <a:pt x="77723" y="0"/>
                  </a:cubicBez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9" name="Flowchart: Terminator 217">
              <a:extLst>
                <a:ext uri="{FF2B5EF4-FFF2-40B4-BE49-F238E27FC236}">
                  <a16:creationId xmlns:a16="http://schemas.microsoft.com/office/drawing/2014/main" xmlns="" id="{C7F82F91-3C3C-B74A-BF2E-472ABF1A1BAA}"/>
                </a:ext>
              </a:extLst>
            </p:cNvPr>
            <p:cNvSpPr/>
            <p:nvPr/>
          </p:nvSpPr>
          <p:spPr>
            <a:xfrm rot="1467874">
              <a:off x="1941315" y="1749903"/>
              <a:ext cx="133577" cy="276248"/>
            </a:xfrm>
            <a:prstGeom prst="flowChartTerminato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0" name="Flowchart: Terminator 218">
              <a:extLst>
                <a:ext uri="{FF2B5EF4-FFF2-40B4-BE49-F238E27FC236}">
                  <a16:creationId xmlns:a16="http://schemas.microsoft.com/office/drawing/2014/main" xmlns="" id="{A8558EE4-653C-6F44-B636-8D9ABC62B520}"/>
                </a:ext>
              </a:extLst>
            </p:cNvPr>
            <p:cNvSpPr/>
            <p:nvPr/>
          </p:nvSpPr>
          <p:spPr>
            <a:xfrm rot="2950370">
              <a:off x="2010372" y="997277"/>
              <a:ext cx="160414" cy="226965"/>
            </a:xfrm>
            <a:prstGeom prst="flowChartTerminator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1" name="Flowchart: Terminator 263">
              <a:extLst>
                <a:ext uri="{FF2B5EF4-FFF2-40B4-BE49-F238E27FC236}">
                  <a16:creationId xmlns:a16="http://schemas.microsoft.com/office/drawing/2014/main" xmlns="" id="{3E84EA48-8792-6F4E-93B7-878DE96BEC64}"/>
                </a:ext>
              </a:extLst>
            </p:cNvPr>
            <p:cNvSpPr/>
            <p:nvPr/>
          </p:nvSpPr>
          <p:spPr>
            <a:xfrm rot="4063692">
              <a:off x="2428391" y="1183310"/>
              <a:ext cx="292216" cy="123304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2" name="Flowchart: Terminator 264">
              <a:extLst>
                <a:ext uri="{FF2B5EF4-FFF2-40B4-BE49-F238E27FC236}">
                  <a16:creationId xmlns:a16="http://schemas.microsoft.com/office/drawing/2014/main" xmlns="" id="{E1BA731F-DC32-8B42-9E4F-2169527DC4DB}"/>
                </a:ext>
              </a:extLst>
            </p:cNvPr>
            <p:cNvSpPr/>
            <p:nvPr/>
          </p:nvSpPr>
          <p:spPr>
            <a:xfrm rot="18750476">
              <a:off x="2165695" y="1771325"/>
              <a:ext cx="320368" cy="132504"/>
            </a:xfrm>
            <a:prstGeom prst="flowChartTerminator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3" name="Flowchart: Terminator 213">
              <a:extLst>
                <a:ext uri="{FF2B5EF4-FFF2-40B4-BE49-F238E27FC236}">
                  <a16:creationId xmlns:a16="http://schemas.microsoft.com/office/drawing/2014/main" xmlns="" id="{8DBC0C46-A919-F04D-8A94-19908239D091}"/>
                </a:ext>
              </a:extLst>
            </p:cNvPr>
            <p:cNvSpPr/>
            <p:nvPr/>
          </p:nvSpPr>
          <p:spPr>
            <a:xfrm rot="16692429">
              <a:off x="1057889" y="1560956"/>
              <a:ext cx="408265" cy="212010"/>
            </a:xfrm>
            <a:prstGeom prst="flowChartTerminator">
              <a:avLst/>
            </a:prstGeom>
            <a:solidFill>
              <a:srgbClr val="CCFF66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xmlns="" id="{2AE441A6-C7F6-6447-BEFF-7CB93E966949}"/>
                </a:ext>
              </a:extLst>
            </p:cNvPr>
            <p:cNvGrpSpPr/>
            <p:nvPr/>
          </p:nvGrpSpPr>
          <p:grpSpPr>
            <a:xfrm>
              <a:off x="2485951" y="1579358"/>
              <a:ext cx="398857" cy="322591"/>
              <a:chOff x="1690433" y="1862372"/>
              <a:chExt cx="398857" cy="322591"/>
            </a:xfrm>
          </p:grpSpPr>
          <p:sp>
            <p:nvSpPr>
              <p:cNvPr id="25" name="Oval 265">
                <a:extLst>
                  <a:ext uri="{FF2B5EF4-FFF2-40B4-BE49-F238E27FC236}">
                    <a16:creationId xmlns:a16="http://schemas.microsoft.com/office/drawing/2014/main" xmlns="" id="{6C083E04-DAF9-8E4E-A4E6-F1C24ED90082}"/>
                  </a:ext>
                </a:extLst>
              </p:cNvPr>
              <p:cNvSpPr/>
              <p:nvPr/>
            </p:nvSpPr>
            <p:spPr>
              <a:xfrm>
                <a:off x="1690433" y="1862372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6" name="Oval 266">
                <a:extLst>
                  <a:ext uri="{FF2B5EF4-FFF2-40B4-BE49-F238E27FC236}">
                    <a16:creationId xmlns:a16="http://schemas.microsoft.com/office/drawing/2014/main" xmlns="" id="{1058539B-2607-B345-8F8A-6E27F67AD2CF}"/>
                  </a:ext>
                </a:extLst>
              </p:cNvPr>
              <p:cNvSpPr/>
              <p:nvPr/>
            </p:nvSpPr>
            <p:spPr>
              <a:xfrm>
                <a:off x="1766408" y="1928585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7" name="Oval 267">
                <a:extLst>
                  <a:ext uri="{FF2B5EF4-FFF2-40B4-BE49-F238E27FC236}">
                    <a16:creationId xmlns:a16="http://schemas.microsoft.com/office/drawing/2014/main" xmlns="" id="{DAFB5BB8-39F0-D541-A0F6-A8BE52D1DB05}"/>
                  </a:ext>
                </a:extLst>
              </p:cNvPr>
              <p:cNvSpPr/>
              <p:nvPr/>
            </p:nvSpPr>
            <p:spPr>
              <a:xfrm>
                <a:off x="1846485" y="1980889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" name="Oval 268">
                <a:extLst>
                  <a:ext uri="{FF2B5EF4-FFF2-40B4-BE49-F238E27FC236}">
                    <a16:creationId xmlns:a16="http://schemas.microsoft.com/office/drawing/2014/main" xmlns="" id="{0C7008B4-2E75-AE40-860B-C5031E098A90}"/>
                  </a:ext>
                </a:extLst>
              </p:cNvPr>
              <p:cNvSpPr/>
              <p:nvPr/>
            </p:nvSpPr>
            <p:spPr>
              <a:xfrm>
                <a:off x="1944013" y="2036006"/>
                <a:ext cx="145277" cy="14895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</p:grpSp>
      <p:sp>
        <p:nvSpPr>
          <p:cNvPr id="31" name="Titre 1">
            <a:extLst>
              <a:ext uri="{FF2B5EF4-FFF2-40B4-BE49-F238E27FC236}">
                <a16:creationId xmlns:a16="http://schemas.microsoft.com/office/drawing/2014/main" xmlns="" id="{56FF3624-C28F-B34C-8FC2-B8619A516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178745"/>
            <a:ext cx="9144000" cy="857250"/>
          </a:xfrm>
        </p:spPr>
        <p:txBody>
          <a:bodyPr/>
          <a:lstStyle/>
          <a:p>
            <a:pPr algn="ctr"/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Bacteria</a:t>
            </a:r>
            <a:r>
              <a:rPr lang="fr-BE" sz="3600" b="1" dirty="0">
                <a:solidFill>
                  <a:srgbClr val="FF9900"/>
                </a:solidFill>
                <a:latin typeface="Calibri"/>
              </a:rPr>
              <a:t> and </a:t>
            </a:r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our</a:t>
            </a:r>
            <a:r>
              <a:rPr lang="fr-BE" sz="3600" b="1" dirty="0">
                <a:solidFill>
                  <a:srgbClr val="FF9900"/>
                </a:solidFill>
                <a:latin typeface="Calibri"/>
              </a:rPr>
              <a:t> </a:t>
            </a:r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health</a:t>
            </a:r>
            <a:endParaRPr lang="en-US" sz="3600" b="1" dirty="0">
              <a:solidFill>
                <a:srgbClr val="FF9900"/>
              </a:solidFill>
              <a:latin typeface="Calibri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B5290E7-2555-4197-8A31-717E55EAF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CCE3C7BD-6FC5-48A7-9159-C8ABC299F9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65709"/>
            <a:ext cx="9144000" cy="857250"/>
          </a:xfrm>
        </p:spPr>
        <p:txBody>
          <a:bodyPr/>
          <a:lstStyle/>
          <a:p>
            <a:pPr algn="ctr"/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Bacteriocin</a:t>
            </a:r>
            <a:r>
              <a:rPr lang="fr-BE" sz="3600" b="1" dirty="0">
                <a:solidFill>
                  <a:srgbClr val="FF9900"/>
                </a:solidFill>
                <a:latin typeface="Calibri"/>
              </a:rPr>
              <a:t> </a:t>
            </a:r>
            <a:r>
              <a:rPr lang="fr-BE" sz="3600" b="1" dirty="0" err="1">
                <a:solidFill>
                  <a:srgbClr val="FF9900"/>
                </a:solidFill>
                <a:latin typeface="Calibri"/>
              </a:rPr>
              <a:t>potential</a:t>
            </a:r>
            <a:endParaRPr lang="en-US" sz="3600" b="1" dirty="0">
              <a:solidFill>
                <a:srgbClr val="FF9900"/>
              </a:solidFill>
              <a:latin typeface="Calibri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740EA6E7-BACD-274D-A4F6-625FCEC296E9}" type="slidenum">
              <a:rPr lang="fr-FR" smtClean="0"/>
              <a:pPr algn="r"/>
              <a:t>25</a:t>
            </a:fld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8BA3E0CD-D33E-47E1-878B-776FA8461BAB}"/>
              </a:ext>
            </a:extLst>
          </p:cNvPr>
          <p:cNvSpPr txBox="1"/>
          <p:nvPr/>
        </p:nvSpPr>
        <p:spPr>
          <a:xfrm>
            <a:off x="9990138" y="23563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ES" dirty="0">
                <a:solidFill>
                  <a:schemeClr val="bg1"/>
                </a:solidFill>
              </a:rPr>
              <a:t>1925</a:t>
            </a:r>
            <a:endParaRPr lang="es-ES" sz="788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833978" y="2356337"/>
            <a:ext cx="276663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/>
              <a:t>Production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Genetic</a:t>
            </a:r>
            <a:r>
              <a:rPr lang="fr-BE" dirty="0"/>
              <a:t> </a:t>
            </a:r>
            <a:r>
              <a:rPr lang="fr-BE" dirty="0" err="1"/>
              <a:t>amenability</a:t>
            </a:r>
            <a:endParaRPr lang="fr-B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Various</a:t>
            </a:r>
            <a:r>
              <a:rPr lang="fr-BE" dirty="0"/>
              <a:t> </a:t>
            </a:r>
            <a:r>
              <a:rPr lang="fr-BE" dirty="0" err="1"/>
              <a:t>prey</a:t>
            </a:r>
            <a:r>
              <a:rPr lang="fr-BE" dirty="0"/>
              <a:t> </a:t>
            </a:r>
            <a:r>
              <a:rPr lang="fr-BE" dirty="0" err="1"/>
              <a:t>spectrum</a:t>
            </a:r>
            <a:endParaRPr lang="fr-B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Molecular</a:t>
            </a:r>
            <a:r>
              <a:rPr lang="fr-BE" dirty="0"/>
              <a:t> </a:t>
            </a:r>
            <a:r>
              <a:rPr lang="fr-BE" dirty="0" err="1"/>
              <a:t>diversity</a:t>
            </a:r>
            <a:endParaRPr lang="fr-B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Cyto-friendly</a:t>
            </a:r>
            <a:endParaRPr lang="fr-B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Stability</a:t>
            </a:r>
            <a:endParaRPr lang="fr-BE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dirty="0" err="1"/>
              <a:t>Biological</a:t>
            </a:r>
            <a:r>
              <a:rPr lang="fr-BE" dirty="0"/>
              <a:t> </a:t>
            </a:r>
            <a:r>
              <a:rPr lang="fr-BE" dirty="0" err="1"/>
              <a:t>half</a:t>
            </a:r>
            <a:r>
              <a:rPr lang="fr-BE" dirty="0"/>
              <a:t>-life</a:t>
            </a:r>
          </a:p>
          <a:p>
            <a:endParaRPr lang="en-US" sz="9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196752"/>
            <a:ext cx="6563519" cy="455237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65872" y="5730999"/>
            <a:ext cx="7368106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Pascal </a:t>
            </a:r>
            <a:r>
              <a:rPr lang="en-US" dirty="0" err="1"/>
              <a:t>Hols</a:t>
            </a:r>
            <a:r>
              <a:rPr lang="en-US" dirty="0"/>
              <a:t>, Laura Ledesma-García, Philippe </a:t>
            </a:r>
            <a:r>
              <a:rPr lang="en-US" dirty="0" err="1"/>
              <a:t>Gabant</a:t>
            </a:r>
            <a:r>
              <a:rPr lang="en-US" dirty="0"/>
              <a:t> and Johann </a:t>
            </a:r>
            <a:r>
              <a:rPr lang="en-US" dirty="0" err="1"/>
              <a:t>Mignolet</a:t>
            </a:r>
            <a:r>
              <a:rPr lang="fr-BE" sz="1050" i="1" dirty="0"/>
              <a:t>, </a:t>
            </a:r>
            <a:r>
              <a:rPr lang="fr-BE" sz="1050" dirty="0"/>
              <a:t>Trends </a:t>
            </a:r>
            <a:r>
              <a:rPr lang="fr-BE" sz="1050" dirty="0" err="1"/>
              <a:t>Microbiology</a:t>
            </a:r>
            <a:r>
              <a:rPr lang="fr-BE" sz="1050" dirty="0"/>
              <a:t> </a:t>
            </a:r>
            <a:r>
              <a:rPr lang="fr-BE" dirty="0"/>
              <a:t>1685 No. of Pages 13</a:t>
            </a:r>
          </a:p>
          <a:p>
            <a:endParaRPr lang="en-US" sz="105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427C383-4D62-4D96-8D71-26AA8AB6C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5CB5B0A-0FF6-4EF8-B4C4-4B3897070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3244024-8D66-42BC-BCE6-6BA3613D01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638" y="5056008"/>
            <a:ext cx="2280365" cy="1505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1416B30-5BE0-479B-BFE6-9396A4F6C5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207" y="3215800"/>
            <a:ext cx="2244359" cy="15050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2A69E94-5582-4E15-98E2-63CB01352E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808" y="4016974"/>
            <a:ext cx="2280365" cy="16304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1B170E4-7336-4962-89A4-0A72682D33ED}"/>
              </a:ext>
            </a:extLst>
          </p:cNvPr>
          <p:cNvSpPr txBox="1"/>
          <p:nvPr/>
        </p:nvSpPr>
        <p:spPr>
          <a:xfrm>
            <a:off x="3107817" y="2778534"/>
            <a:ext cx="34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Human microbiota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very</a:t>
            </a:r>
            <a:r>
              <a:rPr lang="es-ES" dirty="0"/>
              <a:t> variable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6F567FE-C3F1-46E6-A93D-848676784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733" y="3212976"/>
            <a:ext cx="2350094" cy="22422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5ABC70E-22F6-435B-98A9-E3688761EA63}"/>
              </a:ext>
            </a:extLst>
          </p:cNvPr>
          <p:cNvSpPr txBox="1"/>
          <p:nvPr/>
        </p:nvSpPr>
        <p:spPr>
          <a:xfrm>
            <a:off x="7749734" y="2852936"/>
            <a:ext cx="2411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PRECISION MEDICINE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xmlns="" id="{061DE3E3-6157-4107-A212-034F170ED8BA}"/>
              </a:ext>
            </a:extLst>
          </p:cNvPr>
          <p:cNvSpPr/>
          <p:nvPr/>
        </p:nvSpPr>
        <p:spPr>
          <a:xfrm>
            <a:off x="6962989" y="4357504"/>
            <a:ext cx="585926" cy="7723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A0F8542-BE14-4065-B8A4-058365F128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679" y="690985"/>
            <a:ext cx="1493672" cy="15711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4A8AD0A-5381-4ACB-B0BC-66EBAFA321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734" y="690984"/>
            <a:ext cx="1963953" cy="15711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A6267E1-818A-4CB7-92DD-519642BBC7CC}"/>
              </a:ext>
            </a:extLst>
          </p:cNvPr>
          <p:cNvSpPr txBox="1"/>
          <p:nvPr/>
        </p:nvSpPr>
        <p:spPr>
          <a:xfrm>
            <a:off x="4586965" y="1014900"/>
            <a:ext cx="3018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Broad </a:t>
            </a:r>
            <a:r>
              <a:rPr lang="es-ES" dirty="0" err="1"/>
              <a:t>spectrum</a:t>
            </a:r>
            <a:r>
              <a:rPr lang="es-ES" dirty="0"/>
              <a:t> </a:t>
            </a:r>
            <a:r>
              <a:rPr lang="es-ES" dirty="0" err="1"/>
              <a:t>antibiotics</a:t>
            </a:r>
            <a:endParaRPr lang="es-ES" dirty="0"/>
          </a:p>
          <a:p>
            <a:pPr algn="ctr"/>
            <a:r>
              <a:rPr lang="es-ES" dirty="0"/>
              <a:t>VS</a:t>
            </a:r>
          </a:p>
          <a:p>
            <a:pPr algn="ctr"/>
            <a:r>
              <a:rPr lang="es-ES" dirty="0"/>
              <a:t>Narrow </a:t>
            </a:r>
            <a:r>
              <a:rPr lang="es-ES" dirty="0" err="1"/>
              <a:t>spectrum</a:t>
            </a:r>
            <a:r>
              <a:rPr lang="es-ES" dirty="0"/>
              <a:t> </a:t>
            </a:r>
            <a:r>
              <a:rPr lang="es-ES" dirty="0" err="1"/>
              <a:t>bacteriocins</a:t>
            </a:r>
            <a:endParaRPr lang="es-E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C85E0A3-53A4-B849-9293-0DEF318A5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33"/>
          <a:stretch/>
        </p:blipFill>
        <p:spPr>
          <a:xfrm>
            <a:off x="8377624" y="5445817"/>
            <a:ext cx="1094312" cy="1262265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3D0FBC3-8684-4B38-BFAF-103566FD60E3}"/>
              </a:ext>
            </a:extLst>
          </p:cNvPr>
          <p:cNvSpPr txBox="1">
            <a:spLocks/>
          </p:cNvSpPr>
          <p:nvPr/>
        </p:nvSpPr>
        <p:spPr>
          <a:xfrm>
            <a:off x="2048745" y="71340"/>
            <a:ext cx="8094509" cy="55171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18E00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fr-FR" b="1" dirty="0" err="1">
                <a:solidFill>
                  <a:srgbClr val="FF9900"/>
                </a:solidFill>
                <a:latin typeface="Calibri"/>
              </a:rPr>
              <a:t>Bacteriocins</a:t>
            </a:r>
            <a:r>
              <a:rPr lang="fr-FR" b="1" dirty="0">
                <a:solidFill>
                  <a:srgbClr val="FF9900"/>
                </a:solidFill>
                <a:latin typeface="Calibri"/>
              </a:rPr>
              <a:t> as alternative to </a:t>
            </a:r>
            <a:r>
              <a:rPr lang="fr-FR" b="1" dirty="0" err="1">
                <a:solidFill>
                  <a:srgbClr val="FF9900"/>
                </a:solidFill>
                <a:latin typeface="Calibri"/>
              </a:rPr>
              <a:t>antibiotics</a:t>
            </a:r>
            <a:endParaRPr lang="fr-FR" b="1" dirty="0">
              <a:solidFill>
                <a:srgbClr val="FF9900"/>
              </a:solidFill>
              <a:latin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2C622A3-C249-4210-BCD1-2A975C9B5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BF4C712-0981-4F15-B73F-6CF1538E5F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9D16D4C-F872-594D-AC5E-55EE5D73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14" y="728420"/>
            <a:ext cx="3520676" cy="60464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850B9A2-7E87-6247-8CC7-CE0C0BCEDA42}"/>
              </a:ext>
            </a:extLst>
          </p:cNvPr>
          <p:cNvSpPr txBox="1"/>
          <p:nvPr/>
        </p:nvSpPr>
        <p:spPr>
          <a:xfrm>
            <a:off x="5687736" y="471004"/>
            <a:ext cx="53102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3600" b="1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Evolution </a:t>
            </a:r>
            <a:r>
              <a:rPr lang="fr-FR" sz="3600" b="1" dirty="0" err="1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diversity</a:t>
            </a:r>
            <a:r>
              <a:rPr lang="fr-FR" sz="3600" b="1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 of </a:t>
            </a:r>
            <a:r>
              <a:rPr lang="fr-FR" sz="3600" b="1" dirty="0" err="1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bacteriocins</a:t>
            </a:r>
            <a:endParaRPr lang="fr-FR" sz="3600" b="1" dirty="0">
              <a:solidFill>
                <a:srgbClr val="FF9900"/>
              </a:solidFill>
              <a:latin typeface="Calibri"/>
              <a:ea typeface="+mj-ea"/>
              <a:cs typeface="+mj-cs"/>
            </a:endParaRPr>
          </a:p>
        </p:txBody>
      </p:sp>
      <p:pic>
        <p:nvPicPr>
          <p:cNvPr id="8" name="Image 7" descr="Build Measure Learn - KBP Media -">
            <a:extLst>
              <a:ext uri="{FF2B5EF4-FFF2-40B4-BE49-F238E27FC236}">
                <a16:creationId xmlns:a16="http://schemas.microsoft.com/office/drawing/2014/main" xmlns="" id="{AA1DF8AD-8C33-2849-AA3E-0B6EE11B9E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730" y="2070140"/>
            <a:ext cx="3456384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78DD9A3-9AB2-5942-9883-5E3D262CA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669" y="4750520"/>
            <a:ext cx="1970505" cy="11823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E446145-86B9-4DD2-BD5B-ACA394FFD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217B731-606A-464C-91AF-85E411D4E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8569879-8688-5543-9ADC-908F7600FBDF}"/>
              </a:ext>
            </a:extLst>
          </p:cNvPr>
          <p:cNvGrpSpPr/>
          <p:nvPr/>
        </p:nvGrpSpPr>
        <p:grpSpPr>
          <a:xfrm>
            <a:off x="2521335" y="255168"/>
            <a:ext cx="6394244" cy="4575335"/>
            <a:chOff x="4529591" y="26513"/>
            <a:chExt cx="5495248" cy="6858000"/>
          </a:xfrm>
        </p:grpSpPr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xmlns="" id="{DF8B57EC-EF1E-8A48-B192-33233FF34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435" y="26513"/>
              <a:ext cx="5236404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C1797A3-955D-1C40-8521-95EEF312FC0D}"/>
                </a:ext>
              </a:extLst>
            </p:cNvPr>
            <p:cNvSpPr/>
            <p:nvPr/>
          </p:nvSpPr>
          <p:spPr bwMode="auto">
            <a:xfrm>
              <a:off x="4529591" y="2579819"/>
              <a:ext cx="5214222" cy="4230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fr-BE" sz="1500" dirty="0">
                <a:latin typeface="Calibri" pitchFamily="34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E4229F8-C2E9-B84E-8A82-77197B9323DA}"/>
              </a:ext>
            </a:extLst>
          </p:cNvPr>
          <p:cNvSpPr txBox="1"/>
          <p:nvPr/>
        </p:nvSpPr>
        <p:spPr>
          <a:xfrm>
            <a:off x="976699" y="2791940"/>
            <a:ext cx="1037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 explore the </a:t>
            </a:r>
            <a:r>
              <a:rPr lang="fr-FR" dirty="0" err="1"/>
              <a:t>diversity</a:t>
            </a:r>
            <a:r>
              <a:rPr lang="fr-FR" dirty="0"/>
              <a:t> of </a:t>
            </a:r>
            <a:r>
              <a:rPr lang="fr-FR" dirty="0" err="1"/>
              <a:t>bacteriocins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built</a:t>
            </a:r>
            <a:r>
              <a:rPr lang="fr-FR" dirty="0"/>
              <a:t> </a:t>
            </a:r>
            <a:r>
              <a:rPr lang="fr-FR" u="sng" dirty="0"/>
              <a:t>a collection </a:t>
            </a:r>
            <a:r>
              <a:rPr lang="fr-FR" dirty="0"/>
              <a:t>of </a:t>
            </a: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in a </a:t>
            </a:r>
            <a:r>
              <a:rPr lang="fr-FR" dirty="0" err="1"/>
              <a:t>standardized</a:t>
            </a:r>
            <a:r>
              <a:rPr lang="fr-FR" dirty="0"/>
              <a:t> format </a:t>
            </a:r>
          </a:p>
          <a:p>
            <a:r>
              <a:rPr lang="fr-FR" dirty="0" err="1"/>
              <a:t>allowing</a:t>
            </a:r>
            <a:r>
              <a:rPr lang="fr-FR" dirty="0"/>
              <a:t> </a:t>
            </a:r>
            <a:r>
              <a:rPr lang="fr-FR" dirty="0" err="1"/>
              <a:t>rapid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</a:t>
            </a:r>
            <a:r>
              <a:rPr lang="fr-FR" dirty="0" err="1"/>
              <a:t>bacteriocins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40EE011-E89A-1849-AC79-C788A7F4E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164" y="3924713"/>
            <a:ext cx="4011689" cy="1320695"/>
          </a:xfrm>
          <a:prstGeom prst="rect">
            <a:avLst/>
          </a:prstGeom>
        </p:spPr>
      </p:pic>
      <p:pic>
        <p:nvPicPr>
          <p:cNvPr id="13" name="Image 12" descr="Build Measure Learn - KBP Media -">
            <a:extLst>
              <a:ext uri="{FF2B5EF4-FFF2-40B4-BE49-F238E27FC236}">
                <a16:creationId xmlns:a16="http://schemas.microsoft.com/office/drawing/2014/main" xmlns="" id="{44A51018-720F-A04D-8198-037D24A820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04" y="472406"/>
            <a:ext cx="2365058" cy="17735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9274A4E-60A6-7941-B656-885784395CDA}"/>
              </a:ext>
            </a:extLst>
          </p:cNvPr>
          <p:cNvSpPr/>
          <p:nvPr/>
        </p:nvSpPr>
        <p:spPr>
          <a:xfrm>
            <a:off x="9164852" y="487073"/>
            <a:ext cx="683601" cy="474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15" name="Image 14" descr="Build Measure Learn - KBP Media -">
            <a:extLst>
              <a:ext uri="{FF2B5EF4-FFF2-40B4-BE49-F238E27FC236}">
                <a16:creationId xmlns:a16="http://schemas.microsoft.com/office/drawing/2014/main" xmlns="" id="{AF55BF25-49B7-0845-BA9F-7DB98E40D3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65" y="3802969"/>
            <a:ext cx="2365058" cy="17735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3777544-59E9-C044-AC25-4E14C12D8498}"/>
              </a:ext>
            </a:extLst>
          </p:cNvPr>
          <p:cNvSpPr/>
          <p:nvPr/>
        </p:nvSpPr>
        <p:spPr>
          <a:xfrm>
            <a:off x="8288725" y="4236761"/>
            <a:ext cx="876126" cy="414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A492D80-77F4-4CC2-BC56-8829FD358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EF712B5-832F-4016-8D1C-4A19A98059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D893EC-ACE4-274B-97FF-72A831AC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587" y="137958"/>
            <a:ext cx="7283450" cy="1143000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fr-FR" sz="3600" b="1" dirty="0">
                <a:solidFill>
                  <a:srgbClr val="FF9900"/>
                </a:solidFill>
                <a:latin typeface="Calibri"/>
              </a:rPr>
              <a:t>Example of a </a:t>
            </a:r>
            <a:r>
              <a:rPr lang="fr-FR" sz="3600" b="1" dirty="0" err="1">
                <a:solidFill>
                  <a:srgbClr val="FF9900"/>
                </a:solidFill>
                <a:latin typeface="Calibri"/>
              </a:rPr>
              <a:t>potential</a:t>
            </a:r>
            <a:r>
              <a:rPr lang="fr-FR" sz="3600" b="1" dirty="0">
                <a:solidFill>
                  <a:srgbClr val="FF9900"/>
                </a:solidFill>
                <a:latin typeface="Calibri"/>
              </a:rPr>
              <a:t> application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266D9D5-8290-884C-80AB-27CD843B6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D4FF7-4855-5C42-BFD5-7EE9C844B8E4}" type="slidenum">
              <a:rPr lang="fr-FR" smtClean="0"/>
              <a:pPr/>
              <a:t>29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EEB6882-8E56-7242-806B-02020783FFDA}"/>
              </a:ext>
            </a:extLst>
          </p:cNvPr>
          <p:cNvGrpSpPr/>
          <p:nvPr/>
        </p:nvGrpSpPr>
        <p:grpSpPr>
          <a:xfrm>
            <a:off x="1873140" y="1484787"/>
            <a:ext cx="5123536" cy="4318208"/>
            <a:chOff x="3275651" y="304001"/>
            <a:chExt cx="5640697" cy="506812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5E44A47-1E02-7643-B7BD-371421BB8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333"/>
            <a:stretch/>
          </p:blipFill>
          <p:spPr>
            <a:xfrm>
              <a:off x="3275651" y="304001"/>
              <a:ext cx="5640697" cy="5068129"/>
            </a:xfrm>
            <a:prstGeom prst="rect">
              <a:avLst/>
            </a:prstGeom>
            <a:solidFill>
              <a:srgbClr val="00B050"/>
            </a:solidFill>
          </p:spPr>
        </p:pic>
        <p:sp>
          <p:nvSpPr>
            <p:cNvPr id="8" name="Signe de multiplication 3">
              <a:extLst>
                <a:ext uri="{FF2B5EF4-FFF2-40B4-BE49-F238E27FC236}">
                  <a16:creationId xmlns:a16="http://schemas.microsoft.com/office/drawing/2014/main" xmlns="" id="{171D93AF-CD13-FB4D-9363-1A1B9CFACDAB}"/>
                </a:ext>
              </a:extLst>
            </p:cNvPr>
            <p:cNvSpPr/>
            <p:nvPr/>
          </p:nvSpPr>
          <p:spPr>
            <a:xfrm>
              <a:off x="6257677" y="946929"/>
              <a:ext cx="413468" cy="413468"/>
            </a:xfrm>
            <a:prstGeom prst="mathMultipl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Signe Plus 4">
              <a:extLst>
                <a:ext uri="{FF2B5EF4-FFF2-40B4-BE49-F238E27FC236}">
                  <a16:creationId xmlns:a16="http://schemas.microsoft.com/office/drawing/2014/main" xmlns="" id="{CEC33BAF-6B97-5747-A4B7-CDA13ADC58F1}"/>
                </a:ext>
              </a:extLst>
            </p:cNvPr>
            <p:cNvSpPr/>
            <p:nvPr/>
          </p:nvSpPr>
          <p:spPr>
            <a:xfrm>
              <a:off x="8238257" y="1772117"/>
              <a:ext cx="397565" cy="373711"/>
            </a:xfrm>
            <a:prstGeom prst="mathPlus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igne Plus 16">
              <a:extLst>
                <a:ext uri="{FF2B5EF4-FFF2-40B4-BE49-F238E27FC236}">
                  <a16:creationId xmlns:a16="http://schemas.microsoft.com/office/drawing/2014/main" xmlns="" id="{A6ED2EE5-17CD-7F40-946E-6E3FAF4CE78B}"/>
                </a:ext>
              </a:extLst>
            </p:cNvPr>
            <p:cNvSpPr/>
            <p:nvPr/>
          </p:nvSpPr>
          <p:spPr>
            <a:xfrm>
              <a:off x="5314642" y="2584475"/>
              <a:ext cx="397565" cy="373711"/>
            </a:xfrm>
            <a:prstGeom prst="mathPlus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4DDFD9-3786-435F-B695-B8029A2534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0786E7A-2724-4374-B44E-375E51CEF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A9FBCDF-2B8E-434F-8076-3899BF60A425}"/>
              </a:ext>
            </a:extLst>
          </p:cNvPr>
          <p:cNvGrpSpPr/>
          <p:nvPr/>
        </p:nvGrpSpPr>
        <p:grpSpPr>
          <a:xfrm>
            <a:off x="1926256" y="1513148"/>
            <a:ext cx="8580009" cy="4978400"/>
            <a:chOff x="1398034" y="1463509"/>
            <a:chExt cx="8580009" cy="497840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DE77245D-3F61-4395-BABA-335B4BE51D3A}"/>
                </a:ext>
              </a:extLst>
            </p:cNvPr>
            <p:cNvSpPr/>
            <p:nvPr/>
          </p:nvSpPr>
          <p:spPr>
            <a:xfrm>
              <a:off x="1462312" y="1463509"/>
              <a:ext cx="5254172" cy="49784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5" descr="Résultat de recherche d'images pour &quot;gratia / colicin&quot;">
              <a:hlinkClick r:id="rId2"/>
              <a:extLst>
                <a:ext uri="{FF2B5EF4-FFF2-40B4-BE49-F238E27FC236}">
                  <a16:creationId xmlns:a16="http://schemas.microsoft.com/office/drawing/2014/main" xmlns="" id="{E42DB762-C26A-4A42-82B1-08D8D38CDD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788" y="1671749"/>
              <a:ext cx="2338842" cy="336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141BA34-FE9C-44C9-BCB3-C2B24DF77698}"/>
                </a:ext>
              </a:extLst>
            </p:cNvPr>
            <p:cNvSpPr/>
            <p:nvPr/>
          </p:nvSpPr>
          <p:spPr>
            <a:xfrm>
              <a:off x="1398034" y="5035197"/>
              <a:ext cx="537526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fr-FR" sz="20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Prof. André GRATIA </a:t>
              </a:r>
              <a:r>
                <a:rPr lang="en-US" altLang="fr-FR" sz="2000" b="1" dirty="0">
                  <a:latin typeface="Arial Narrow" panose="020B0606020202030204" pitchFamily="34" charset="0"/>
                </a:rPr>
                <a:t>(1893-1950) </a:t>
              </a:r>
              <a:endParaRPr lang="en-US" altLang="fr-FR" sz="20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fr-FR" sz="2000" b="1" dirty="0">
                  <a:latin typeface="Arial Narrow" panose="020B0606020202030204" pitchFamily="34" charset="0"/>
                </a:rPr>
                <a:t>Prof at ULB and later at </a:t>
              </a:r>
              <a:r>
                <a:rPr lang="en-US" altLang="fr-FR" sz="2000" b="1" dirty="0" err="1">
                  <a:latin typeface="Arial Narrow" panose="020B0606020202030204" pitchFamily="34" charset="0"/>
                </a:rPr>
                <a:t>ULiège</a:t>
              </a:r>
              <a:endParaRPr lang="en-US" altLang="fr-FR" sz="20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74D1C48B-7652-400B-8AC2-8A09020CC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46" y="2273704"/>
              <a:ext cx="3053697" cy="25765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xmlns="" id="{9CD3510D-B839-4279-BF40-6BD82A776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4865" y="4683818"/>
              <a:ext cx="2572657" cy="492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600" b="1" dirty="0">
                  <a:latin typeface="Arial Narrow" panose="020B0606020202030204" pitchFamily="34" charset="0"/>
                </a:rPr>
                <a:t>1925 (</a:t>
              </a:r>
              <a:r>
                <a:rPr lang="fr-FR" altLang="fr-FR" sz="2600" b="1" dirty="0" err="1">
                  <a:latin typeface="Arial Narrow" panose="020B0606020202030204" pitchFamily="34" charset="0"/>
                </a:rPr>
                <a:t>colicin</a:t>
              </a:r>
              <a:r>
                <a:rPr lang="fr-FR" altLang="fr-FR" sz="2600" b="1" dirty="0">
                  <a:latin typeface="Arial Narrow" panose="020B0606020202030204" pitchFamily="34" charset="0"/>
                </a:rPr>
                <a:t>)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F2EE6F-BAFD-4FB2-8332-7E59D4EAC2F8}"/>
              </a:ext>
            </a:extLst>
          </p:cNvPr>
          <p:cNvSpPr/>
          <p:nvPr/>
        </p:nvSpPr>
        <p:spPr>
          <a:xfrm>
            <a:off x="0" y="36645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latin typeface="Arial Narrow" panose="020B0606020202030204" pitchFamily="34" charset="0"/>
              </a:rPr>
              <a:t>Bacteriocins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30B1537-C963-4031-A9B4-2B2D508EB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52" y="5792722"/>
            <a:ext cx="603658" cy="6036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2D43E93-E4D2-4742-A70C-A4817EA03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385" y="5792722"/>
            <a:ext cx="1242824" cy="6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FCCAC3B-6CCF-DB46-9403-5200F884124F}"/>
              </a:ext>
            </a:extLst>
          </p:cNvPr>
          <p:cNvSpPr/>
          <p:nvPr/>
        </p:nvSpPr>
        <p:spPr>
          <a:xfrm>
            <a:off x="2613243" y="194805"/>
            <a:ext cx="7842404" cy="15050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Mutant Library generation to determine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 structure/function relationships </a:t>
            </a:r>
          </a:p>
          <a:p>
            <a:pPr algn="ctr"/>
            <a:endParaRPr lang="en-US" sz="27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D0356DC-FFC8-364C-8EE9-19D3A56F6620}"/>
              </a:ext>
            </a:extLst>
          </p:cNvPr>
          <p:cNvSpPr txBox="1"/>
          <p:nvPr/>
        </p:nvSpPr>
        <p:spPr>
          <a:xfrm>
            <a:off x="2630667" y="3398510"/>
            <a:ext cx="33886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of mutations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dirty="0"/>
              <a:t>Alanine scan 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dirty="0"/>
              <a:t>Deletion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dirty="0"/>
              <a:t>Single or multiple amino acid mutation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dirty="0"/>
              <a:t>(Charge variation)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dirty="0"/>
              <a:t>(Disulfides bound)</a:t>
            </a:r>
          </a:p>
          <a:p>
            <a:endParaRPr lang="en-US" dirty="0"/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A3BCCFC-D931-6E46-94E4-B4DBC1B9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770" y="1152983"/>
            <a:ext cx="1094746" cy="2738786"/>
          </a:xfrm>
          <a:prstGeom prst="rect">
            <a:avLst/>
          </a:prstGeom>
        </p:spPr>
      </p:pic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xmlns="" id="{804598EE-CCD6-8F4A-B168-23DFFBDD4D5B}"/>
              </a:ext>
            </a:extLst>
          </p:cNvPr>
          <p:cNvSpPr/>
          <p:nvPr/>
        </p:nvSpPr>
        <p:spPr>
          <a:xfrm>
            <a:off x="2666958" y="2172406"/>
            <a:ext cx="808149" cy="200428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3A466357-765F-8A40-B80E-FF33FF81D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71" y="1490267"/>
            <a:ext cx="2062203" cy="14469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1A2D65A-4103-7C4B-94EA-17F3AC1C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429" y="2436021"/>
            <a:ext cx="4011689" cy="1320695"/>
          </a:xfrm>
          <a:prstGeom prst="rect">
            <a:avLst/>
          </a:prstGeom>
        </p:spPr>
      </p:pic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xmlns="" id="{2AB5BE8F-B2BF-6840-A1CE-E7520D7B78C6}"/>
              </a:ext>
            </a:extLst>
          </p:cNvPr>
          <p:cNvSpPr/>
          <p:nvPr/>
        </p:nvSpPr>
        <p:spPr>
          <a:xfrm>
            <a:off x="5815280" y="2776861"/>
            <a:ext cx="808149" cy="200428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32BA573-5876-FA43-A811-ED3E66156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035" y="5535317"/>
            <a:ext cx="2260830" cy="520561"/>
          </a:xfrm>
          <a:prstGeom prst="rect">
            <a:avLst/>
          </a:prstGeom>
        </p:spPr>
      </p:pic>
      <p:pic>
        <p:nvPicPr>
          <p:cNvPr id="17" name="Image 16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2DC6B212-CBB3-1342-B392-E9CC43913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48" y="6000914"/>
            <a:ext cx="681540" cy="6815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44AF0AE-C464-E44A-9350-C04313505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758" y="4402723"/>
            <a:ext cx="1206673" cy="101335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EBBE1C2-BD2A-F541-88DE-17EB84F4C456}"/>
              </a:ext>
            </a:extLst>
          </p:cNvPr>
          <p:cNvSpPr txBox="1"/>
          <p:nvPr/>
        </p:nvSpPr>
        <p:spPr>
          <a:xfrm>
            <a:off x="8545127" y="4963678"/>
            <a:ext cx="136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Professor</a:t>
            </a:r>
          </a:p>
          <a:p>
            <a:pPr algn="ctr"/>
            <a:r>
              <a:rPr lang="en-US" dirty="0"/>
              <a:t>Pascal Hols</a:t>
            </a:r>
          </a:p>
        </p:txBody>
      </p:sp>
      <p:pic>
        <p:nvPicPr>
          <p:cNvPr id="22" name="Image 21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xmlns="" id="{A4BD1D8F-787B-6146-B8CC-23C1A166CB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0" y="4608493"/>
            <a:ext cx="892013" cy="10267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A36388C-EE69-3748-96D2-A4BAF3DFB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4" y="4611445"/>
            <a:ext cx="793529" cy="10208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D821F9D-53A5-DD46-AF71-6C0EF4C9A440}"/>
              </a:ext>
            </a:extLst>
          </p:cNvPr>
          <p:cNvSpPr txBox="1"/>
          <p:nvPr/>
        </p:nvSpPr>
        <p:spPr>
          <a:xfrm>
            <a:off x="4268930" y="5752480"/>
            <a:ext cx="461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Prof Cédric </a:t>
            </a:r>
            <a:r>
              <a:rPr lang="fr-FR" dirty="0" err="1"/>
              <a:t>Govaerts</a:t>
            </a:r>
            <a:r>
              <a:rPr lang="fr-FR" dirty="0"/>
              <a:t> and Prof Abel  Garcia-Pino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157E48C5-2B7E-D745-B7F1-8B313A2FEB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95" t="13223" r="5895"/>
          <a:stretch/>
        </p:blipFill>
        <p:spPr>
          <a:xfrm>
            <a:off x="1320925" y="4774369"/>
            <a:ext cx="678566" cy="8402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4BE388A-BAD4-6F4F-9EEA-A9AEBB8AE03C}"/>
              </a:ext>
            </a:extLst>
          </p:cNvPr>
          <p:cNvSpPr txBox="1"/>
          <p:nvPr/>
        </p:nvSpPr>
        <p:spPr>
          <a:xfrm>
            <a:off x="997656" y="5855344"/>
            <a:ext cx="148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Félix </a:t>
            </a:r>
            <a:r>
              <a:rPr lang="fr-FR" dirty="0" err="1"/>
              <a:t>Jaumaux</a:t>
            </a:r>
            <a:endParaRPr lang="fr-FR" dirty="0"/>
          </a:p>
        </p:txBody>
      </p:sp>
      <p:pic>
        <p:nvPicPr>
          <p:cNvPr id="25" name="Image 24" descr="Build Measure Learn - KBP Media -">
            <a:extLst>
              <a:ext uri="{FF2B5EF4-FFF2-40B4-BE49-F238E27FC236}">
                <a16:creationId xmlns:a16="http://schemas.microsoft.com/office/drawing/2014/main" xmlns="" id="{BA16628D-6194-B141-9ED9-73961E7615A0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942" y="924158"/>
            <a:ext cx="2365058" cy="17735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6E18579-9D1C-BA42-B4AA-ACA67BB6347E}"/>
              </a:ext>
            </a:extLst>
          </p:cNvPr>
          <p:cNvSpPr/>
          <p:nvPr/>
        </p:nvSpPr>
        <p:spPr>
          <a:xfrm>
            <a:off x="10158671" y="1825894"/>
            <a:ext cx="730770" cy="40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F11F832-F122-274E-837D-6E40B840FCC8}"/>
              </a:ext>
            </a:extLst>
          </p:cNvPr>
          <p:cNvSpPr/>
          <p:nvPr/>
        </p:nvSpPr>
        <p:spPr>
          <a:xfrm>
            <a:off x="10246295" y="645597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1C30B76-AE9B-DA4D-A0AC-3DDB483AEF01}" type="slidenum">
              <a:rPr lang="fr-FR"/>
              <a:pPr/>
              <a:t>30</a:t>
            </a:fld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D1F9E6-D002-44D2-8C88-A6BD60F67F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23B15EA-6918-4E5E-9AFB-A579606EC4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B49741F-810B-427A-B61F-06B0BEE23E65}"/>
              </a:ext>
            </a:extLst>
          </p:cNvPr>
          <p:cNvSpPr txBox="1"/>
          <p:nvPr/>
        </p:nvSpPr>
        <p:spPr>
          <a:xfrm>
            <a:off x="2008399" y="398496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96 well plate containing chemically synthesized bacteriocins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7886817-A72D-48A0-9520-1C02C13EA91E}"/>
              </a:ext>
            </a:extLst>
          </p:cNvPr>
          <p:cNvSpPr txBox="1"/>
          <p:nvPr/>
        </p:nvSpPr>
        <p:spPr>
          <a:xfrm>
            <a:off x="4857359" y="377912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Petri dish with a homogenous culture of a Staphylococcus strain</a:t>
            </a:r>
            <a:endParaRPr lang="en-US" sz="900" i="1" dirty="0"/>
          </a:p>
        </p:txBody>
      </p:sp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773564AA-0600-4722-B044-F58DB4368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53" y="152269"/>
            <a:ext cx="681540" cy="681540"/>
          </a:xfrm>
          <a:prstGeom prst="rect">
            <a:avLst/>
          </a:prstGeom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xmlns="" id="{F0576CA2-A514-4310-8999-EF01B4CBDAB5}"/>
              </a:ext>
            </a:extLst>
          </p:cNvPr>
          <p:cNvSpPr txBox="1"/>
          <p:nvPr/>
        </p:nvSpPr>
        <p:spPr>
          <a:xfrm>
            <a:off x="2476281" y="340139"/>
            <a:ext cx="7464351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9900"/>
                </a:solidFill>
                <a:latin typeface="Calibri"/>
                <a:ea typeface="+mj-ea"/>
                <a:cs typeface="+mj-cs"/>
              </a:rPr>
              <a:t>Screening of the PARAGEN collection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D1A959D-F39C-4E50-9DCF-549D06AF4283}"/>
              </a:ext>
            </a:extLst>
          </p:cNvPr>
          <p:cNvSpPr txBox="1"/>
          <p:nvPr/>
        </p:nvSpPr>
        <p:spPr>
          <a:xfrm>
            <a:off x="7926326" y="4430030"/>
            <a:ext cx="24794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Observation of inhibition halos</a:t>
            </a:r>
            <a:endParaRPr lang="en-US" sz="900" i="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C7132C8-A166-4B72-AA55-E15805DF6781}"/>
              </a:ext>
            </a:extLst>
          </p:cNvPr>
          <p:cNvGrpSpPr/>
          <p:nvPr/>
        </p:nvGrpSpPr>
        <p:grpSpPr>
          <a:xfrm>
            <a:off x="2194363" y="2153223"/>
            <a:ext cx="8815982" cy="2221348"/>
            <a:chOff x="893817" y="2154803"/>
            <a:chExt cx="11754642" cy="2961797"/>
          </a:xfrm>
        </p:grpSpPr>
        <p:pic>
          <p:nvPicPr>
            <p:cNvPr id="9" name="Image 8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xmlns="" id="{E24294B8-6075-402C-AAF4-99346677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17" y="2443303"/>
              <a:ext cx="2998904" cy="2104203"/>
            </a:xfrm>
            <a:prstGeom prst="rect">
              <a:avLst/>
            </a:prstGeom>
          </p:spPr>
        </p:pic>
        <p:pic>
          <p:nvPicPr>
            <p:cNvPr id="11" name="Image 10" descr="Une image contenant moniteur, miroir&#10;&#10;Description générée automatiquement">
              <a:extLst>
                <a:ext uri="{FF2B5EF4-FFF2-40B4-BE49-F238E27FC236}">
                  <a16:creationId xmlns:a16="http://schemas.microsoft.com/office/drawing/2014/main" xmlns="" id="{229B24B5-40BB-445E-9385-9B19A2F22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069" y="2880660"/>
              <a:ext cx="2917746" cy="1371341"/>
            </a:xfrm>
            <a:prstGeom prst="rect">
              <a:avLst/>
            </a:prstGeom>
          </p:spPr>
        </p:pic>
        <p:sp>
          <p:nvSpPr>
            <p:cNvPr id="13" name="Flèche : droite 12">
              <a:extLst>
                <a:ext uri="{FF2B5EF4-FFF2-40B4-BE49-F238E27FC236}">
                  <a16:creationId xmlns:a16="http://schemas.microsoft.com/office/drawing/2014/main" xmlns="" id="{9D04C2C6-6FBD-4DDC-A500-1256BEA3D8DC}"/>
                </a:ext>
              </a:extLst>
            </p:cNvPr>
            <p:cNvSpPr/>
            <p:nvPr/>
          </p:nvSpPr>
          <p:spPr bwMode="auto">
            <a:xfrm>
              <a:off x="7934580" y="3459235"/>
              <a:ext cx="560045" cy="214193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900">
                <a:solidFill>
                  <a:srgbClr val="898989"/>
                </a:solidFill>
                <a:latin typeface="Calibri" pitchFamily="34" charset="0"/>
              </a:endParaRPr>
            </a:p>
          </p:txBody>
        </p:sp>
        <p:sp>
          <p:nvSpPr>
            <p:cNvPr id="20" name="Flèche : droite 19">
              <a:extLst>
                <a:ext uri="{FF2B5EF4-FFF2-40B4-BE49-F238E27FC236}">
                  <a16:creationId xmlns:a16="http://schemas.microsoft.com/office/drawing/2014/main" xmlns="" id="{13BE7F7C-6EA8-4596-8899-C843C04F3E0F}"/>
                </a:ext>
              </a:extLst>
            </p:cNvPr>
            <p:cNvSpPr/>
            <p:nvPr/>
          </p:nvSpPr>
          <p:spPr bwMode="auto">
            <a:xfrm>
              <a:off x="3997259" y="3528604"/>
              <a:ext cx="560045" cy="214193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900" dirty="0">
                <a:solidFill>
                  <a:srgbClr val="898989"/>
                </a:solidFill>
                <a:latin typeface="Calibri" pitchFamily="34" charset="0"/>
              </a:endParaRP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6C05567F-0C16-4977-9537-8CA86FDDBA78}"/>
                </a:ext>
              </a:extLst>
            </p:cNvPr>
            <p:cNvGrpSpPr/>
            <p:nvPr/>
          </p:nvGrpSpPr>
          <p:grpSpPr>
            <a:xfrm>
              <a:off x="8635639" y="2154803"/>
              <a:ext cx="4012820" cy="2961797"/>
              <a:chOff x="8217569" y="1766359"/>
              <a:chExt cx="4430890" cy="3350241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xmlns="" id="{CE398729-8DFE-49F5-B349-D86E833C70D9}"/>
                  </a:ext>
                </a:extLst>
              </p:cNvPr>
              <p:cNvGrpSpPr/>
              <p:nvPr/>
            </p:nvGrpSpPr>
            <p:grpSpPr>
              <a:xfrm>
                <a:off x="8217569" y="1766359"/>
                <a:ext cx="3431211" cy="3350241"/>
                <a:chOff x="8217569" y="1766359"/>
                <a:chExt cx="3431211" cy="3350241"/>
              </a:xfrm>
            </p:grpSpPr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xmlns="" id="{D3D46B3D-AA35-4FD5-BAB1-D725B569364C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59" b="10931"/>
                <a:stretch/>
              </p:blipFill>
              <p:spPr bwMode="auto">
                <a:xfrm rot="16200000">
                  <a:off x="8258054" y="1725874"/>
                  <a:ext cx="3350241" cy="3431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7E2D5FAF-467B-43A8-9EF9-7335F46FEA1A}"/>
                    </a:ext>
                  </a:extLst>
                </p:cNvPr>
                <p:cNvSpPr/>
                <p:nvPr/>
              </p:nvSpPr>
              <p:spPr>
                <a:xfrm>
                  <a:off x="8448427" y="1858461"/>
                  <a:ext cx="2868823" cy="29869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/>
                </a:p>
              </p:txBody>
            </p:sp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59219918-E99A-487E-B5EF-9B75E4533D2E}"/>
                  </a:ext>
                </a:extLst>
              </p:cNvPr>
              <p:cNvSpPr txBox="1"/>
              <p:nvPr/>
            </p:nvSpPr>
            <p:spPr>
              <a:xfrm>
                <a:off x="8928715" y="1847895"/>
                <a:ext cx="3719744" cy="400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25" i="1" dirty="0"/>
                  <a:t>Staphylococcus strain</a:t>
                </a:r>
              </a:p>
            </p:txBody>
          </p:sp>
        </p:grpSp>
      </p:grp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2070797A-C5D3-46B1-933B-8650A5B96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498" y="5234337"/>
            <a:ext cx="2617687" cy="602728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89C601C5-4B10-4309-BBAF-856251149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151" y="5651172"/>
            <a:ext cx="1064159" cy="102494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6A30C795-00BB-404D-BD8F-7BEFFF328DDA}"/>
              </a:ext>
            </a:extLst>
          </p:cNvPr>
          <p:cNvSpPr txBox="1"/>
          <p:nvPr/>
        </p:nvSpPr>
        <p:spPr>
          <a:xfrm>
            <a:off x="6299840" y="5961538"/>
            <a:ext cx="218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Professor Jacques Mahillon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B39DD4B3-51CE-472A-B7C3-975EB956D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5583998"/>
            <a:ext cx="1206673" cy="1013355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5D732FA6-8D27-4F4B-845C-06E58D307D96}"/>
              </a:ext>
            </a:extLst>
          </p:cNvPr>
          <p:cNvSpPr txBox="1"/>
          <p:nvPr/>
        </p:nvSpPr>
        <p:spPr>
          <a:xfrm>
            <a:off x="3747855" y="5961538"/>
            <a:ext cx="136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Professor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Pascal Hols</a:t>
            </a:r>
            <a:endParaRPr lang="en-US" dirty="0"/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2355C26F-1D18-CC42-ADF8-E679BFBBEA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95" t="13223" r="5895"/>
          <a:stretch/>
        </p:blipFill>
        <p:spPr>
          <a:xfrm>
            <a:off x="832210" y="1312942"/>
            <a:ext cx="678566" cy="840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1A41BA-69D3-A644-B967-05D6E1A3C68C}"/>
              </a:ext>
            </a:extLst>
          </p:cNvPr>
          <p:cNvSpPr/>
          <p:nvPr/>
        </p:nvSpPr>
        <p:spPr>
          <a:xfrm>
            <a:off x="10265213" y="638612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645191B-0BFB-48A6-A5C4-2E14CDBEFB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9B1496C4-D5E8-4157-A4F0-9612D94D1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49FD62A6-D2D7-467E-B2E6-13D7B7EBE6EF}"/>
              </a:ext>
            </a:extLst>
          </p:cNvPr>
          <p:cNvSpPr txBox="1"/>
          <p:nvPr/>
        </p:nvSpPr>
        <p:spPr>
          <a:xfrm>
            <a:off x="430040" y="2288076"/>
            <a:ext cx="148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Félix </a:t>
            </a:r>
            <a:r>
              <a:rPr lang="fr-FR" dirty="0" err="1"/>
              <a:t>Jaumaux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166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823E1AD-23B0-48C6-BDBF-1C9EE2D8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55" y="2212725"/>
            <a:ext cx="3748148" cy="3468891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88DD5E0B-BF0D-41A6-9E5C-BB05C613CE73}"/>
              </a:ext>
            </a:extLst>
          </p:cNvPr>
          <p:cNvSpPr/>
          <p:nvPr/>
        </p:nvSpPr>
        <p:spPr bwMode="auto">
          <a:xfrm>
            <a:off x="5685470" y="3786526"/>
            <a:ext cx="420034" cy="160645"/>
          </a:xfrm>
          <a:prstGeom prst="rightArrow">
            <a:avLst/>
          </a:prstGeom>
          <a:solidFill>
            <a:schemeClr val="accent1"/>
          </a:solidFill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900">
              <a:solidFill>
                <a:srgbClr val="898989"/>
              </a:solidFill>
              <a:latin typeface="Calibri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7E37317-1ED0-472C-AAD1-795D21D8C89A}"/>
              </a:ext>
            </a:extLst>
          </p:cNvPr>
          <p:cNvCxnSpPr>
            <a:cxnSpLocks/>
          </p:cNvCxnSpPr>
          <p:nvPr/>
        </p:nvCxnSpPr>
        <p:spPr>
          <a:xfrm>
            <a:off x="5913240" y="1621594"/>
            <a:ext cx="13502" cy="4329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F6E9704-A470-4656-AA16-A74F39C0E2F2}"/>
              </a:ext>
            </a:extLst>
          </p:cNvPr>
          <p:cNvSpPr txBox="1"/>
          <p:nvPr/>
        </p:nvSpPr>
        <p:spPr>
          <a:xfrm>
            <a:off x="2237500" y="1599605"/>
            <a:ext cx="35225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Screening looking for bacteriocins active against S. aureus (7 strains tested)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4F91BDA-C34E-49C1-B616-4C04AD57882D}"/>
              </a:ext>
            </a:extLst>
          </p:cNvPr>
          <p:cNvSpPr txBox="1"/>
          <p:nvPr/>
        </p:nvSpPr>
        <p:spPr>
          <a:xfrm>
            <a:off x="5779170" y="2129704"/>
            <a:ext cx="23660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5" dirty="0"/>
              <a:t>Bacteriocins non active against S. epidermidis</a:t>
            </a:r>
          </a:p>
          <a:p>
            <a:pPr algn="ctr"/>
            <a:r>
              <a:rPr lang="en-US" sz="1575" dirty="0"/>
              <a:t>(2 strains tested)</a:t>
            </a:r>
          </a:p>
          <a:p>
            <a:pPr algn="ctr"/>
            <a:endParaRPr lang="en-US" sz="1575" dirty="0"/>
          </a:p>
        </p:txBody>
      </p:sp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5321208D-6B23-4706-AE88-148F272D0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687" y="87274"/>
            <a:ext cx="681540" cy="681540"/>
          </a:xfrm>
          <a:prstGeom prst="rect">
            <a:avLst/>
          </a:prstGeom>
        </p:spPr>
      </p:pic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xmlns="" id="{93DE2A27-D861-453A-8A11-0AE864D9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A9131-B041-4304-9A3D-52ACBB0479CF}" type="slidenum">
              <a:rPr lang="en-US" smtClean="0"/>
              <a:t>32</a:t>
            </a:fld>
            <a:endParaRPr lang="en-US" dirty="0"/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xmlns="" id="{6D831E0B-23FF-1448-B2A3-F75EA6C39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5" t="13223" r="5895"/>
          <a:stretch/>
        </p:blipFill>
        <p:spPr>
          <a:xfrm>
            <a:off x="2300333" y="149109"/>
            <a:ext cx="678566" cy="84028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7DD6980-FA62-774B-93DD-683D3C548AB1}"/>
              </a:ext>
            </a:extLst>
          </p:cNvPr>
          <p:cNvSpPr txBox="1"/>
          <p:nvPr/>
        </p:nvSpPr>
        <p:spPr>
          <a:xfrm>
            <a:off x="6690459" y="359777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A; B; 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EF244D3-58C1-4C86-B809-EF8A220DE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3C7CE7B-732F-4547-A9D7-8A7AFC90C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11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xmlns="" id="{8511AE7E-D81B-5548-994A-060D7364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48" y="121034"/>
            <a:ext cx="3641115" cy="994172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FF9900"/>
                </a:solidFill>
                <a:latin typeface="Calibri"/>
              </a:rPr>
              <a:t>Publications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xmlns="" id="{5FDB2F81-CB7C-2241-B555-139729EB5706}"/>
              </a:ext>
            </a:extLst>
          </p:cNvPr>
          <p:cNvGrpSpPr/>
          <p:nvPr/>
        </p:nvGrpSpPr>
        <p:grpSpPr>
          <a:xfrm>
            <a:off x="663264" y="3622664"/>
            <a:ext cx="3711696" cy="2085786"/>
            <a:chOff x="3523581" y="3183446"/>
            <a:chExt cx="2020495" cy="730390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xmlns="" id="{9A518A6D-C65B-DA43-84C5-A44B6FB3E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3581" y="3183446"/>
              <a:ext cx="2020495" cy="730390"/>
            </a:xfrm>
            <a:prstGeom prst="rect">
              <a:avLst/>
            </a:prstGeom>
          </p:spPr>
        </p:pic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xmlns="" id="{3E0D796D-8FC3-9246-A3B4-1EC9A8F1C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1624" y="3304830"/>
              <a:ext cx="887286" cy="213943"/>
            </a:xfrm>
            <a:prstGeom prst="rect">
              <a:avLst/>
            </a:prstGeom>
          </p:spPr>
        </p:pic>
      </p:grpSp>
      <p:pic>
        <p:nvPicPr>
          <p:cNvPr id="27" name="Picture 25">
            <a:extLst>
              <a:ext uri="{FF2B5EF4-FFF2-40B4-BE49-F238E27FC236}">
                <a16:creationId xmlns:a16="http://schemas.microsoft.com/office/drawing/2014/main" xmlns="" id="{45E674A3-1B52-0F4E-9287-61DA3F689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63" y="1249222"/>
            <a:ext cx="4204133" cy="186267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AF88D0D4-759C-F340-8590-2B7773335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737" y="2096568"/>
            <a:ext cx="5134884" cy="1719702"/>
          </a:xfrm>
          <a:prstGeom prst="rect">
            <a:avLst/>
          </a:prstGeom>
        </p:spPr>
      </p:pic>
      <p:pic>
        <p:nvPicPr>
          <p:cNvPr id="35" name="Picture 5">
            <a:extLst>
              <a:ext uri="{FF2B5EF4-FFF2-40B4-BE49-F238E27FC236}">
                <a16:creationId xmlns:a16="http://schemas.microsoft.com/office/drawing/2014/main" xmlns="" id="{A7537FA2-CA6B-4743-8F18-ED523D9A0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734" y="3816270"/>
            <a:ext cx="4422441" cy="173212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57BA29A-FC4E-FC46-BB4E-F68396096756}"/>
              </a:ext>
            </a:extLst>
          </p:cNvPr>
          <p:cNvSpPr txBox="1"/>
          <p:nvPr/>
        </p:nvSpPr>
        <p:spPr>
          <a:xfrm>
            <a:off x="2519112" y="6219214"/>
            <a:ext cx="331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manuscripts</a:t>
            </a:r>
            <a:r>
              <a:rPr lang="fr-FR" dirty="0"/>
              <a:t> in </a:t>
            </a:r>
            <a:r>
              <a:rPr lang="fr-FR" dirty="0" err="1"/>
              <a:t>preparation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589BBE-B34B-AD4C-8674-8738DB465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065" y="43947"/>
            <a:ext cx="4083759" cy="20004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E6E51C0-C799-481B-BA46-6A081C874D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A1BE5B5-A282-413E-9ACA-571E29E574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hlinkClick r:id="rId10"/>
            <a:extLst>
              <a:ext uri="{FF2B5EF4-FFF2-40B4-BE49-F238E27FC236}">
                <a16:creationId xmlns:a16="http://schemas.microsoft.com/office/drawing/2014/main" xmlns="" id="{7175BFDF-8148-4634-A098-610C92EA7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34" y="5879202"/>
            <a:ext cx="1580321" cy="7166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1E8BA15-1F11-49ED-90CD-F4367F7BDC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598" y="5879202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8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3DC8FE0-834B-E247-8C10-FF227FA755E9}"/>
              </a:ext>
            </a:extLst>
          </p:cNvPr>
          <p:cNvSpPr txBox="1">
            <a:spLocks/>
          </p:cNvSpPr>
          <p:nvPr/>
        </p:nvSpPr>
        <p:spPr>
          <a:xfrm>
            <a:off x="2570556" y="360142"/>
            <a:ext cx="7100909" cy="76338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9900"/>
                </a:solidFill>
                <a:latin typeface="Calibri"/>
              </a:rPr>
              <a:t>Take home message</a:t>
            </a:r>
            <a:r>
              <a:rPr lang="en-US" sz="3300" dirty="0">
                <a:solidFill>
                  <a:srgbClr val="002060"/>
                </a:solidFill>
                <a:cs typeface="Arial" charset="0"/>
              </a:rPr>
              <a:t/>
            </a:r>
            <a:br>
              <a:rPr lang="en-US" sz="3300" dirty="0">
                <a:solidFill>
                  <a:srgbClr val="002060"/>
                </a:solidFill>
                <a:cs typeface="Arial" charset="0"/>
              </a:rPr>
            </a:br>
            <a:r>
              <a:rPr lang="en-US" sz="3300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DACC843-2240-D44B-B956-66049AFDA0E0}"/>
              </a:ext>
            </a:extLst>
          </p:cNvPr>
          <p:cNvSpPr txBox="1"/>
          <p:nvPr/>
        </p:nvSpPr>
        <p:spPr>
          <a:xfrm>
            <a:off x="797292" y="1117477"/>
            <a:ext cx="1059741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fr-FR" dirty="0"/>
              <a:t>Industries and the </a:t>
            </a:r>
            <a:r>
              <a:rPr lang="fr-FR" dirty="0" err="1"/>
              <a:t>health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 are </a:t>
            </a:r>
            <a:r>
              <a:rPr lang="fr-FR" dirty="0" err="1"/>
              <a:t>looking</a:t>
            </a:r>
            <a:r>
              <a:rPr lang="fr-FR" dirty="0"/>
              <a:t> for new </a:t>
            </a:r>
            <a:r>
              <a:rPr lang="fr-FR" dirty="0" err="1"/>
              <a:t>ways</a:t>
            </a:r>
            <a:r>
              <a:rPr lang="fr-FR" dirty="0"/>
              <a:t> to control </a:t>
            </a:r>
            <a:r>
              <a:rPr lang="fr-FR" dirty="0" err="1"/>
              <a:t>microbial</a:t>
            </a:r>
            <a:r>
              <a:rPr lang="fr-FR" dirty="0"/>
              <a:t> flora (</a:t>
            </a:r>
            <a:r>
              <a:rPr lang="fr-FR" dirty="0" err="1"/>
              <a:t>microbiota</a:t>
            </a:r>
            <a:r>
              <a:rPr lang="fr-FR" dirty="0"/>
              <a:t>) </a:t>
            </a:r>
          </a:p>
          <a:p>
            <a:pPr marL="342900" indent="-342900" algn="l">
              <a:buFont typeface="+mj-lt"/>
              <a:buAutoNum type="arabicPeriod"/>
            </a:pPr>
            <a:endParaRPr lang="fr-FR" dirty="0"/>
          </a:p>
          <a:p>
            <a:pPr marL="342900" indent="-342900" algn="l">
              <a:buFont typeface="+mj-lt"/>
              <a:buAutoNum type="arabicPeriod"/>
            </a:pP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err="1"/>
              <a:t>biology</a:t>
            </a:r>
            <a:r>
              <a:rPr lang="fr-FR" dirty="0"/>
              <a:t>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apply</a:t>
            </a:r>
            <a:r>
              <a:rPr lang="fr-FR" dirty="0"/>
              <a:t>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 at a new </a:t>
            </a:r>
            <a:r>
              <a:rPr lang="fr-FR" dirty="0" err="1"/>
              <a:t>level</a:t>
            </a:r>
            <a:endParaRPr lang="fr-FR" dirty="0"/>
          </a:p>
          <a:p>
            <a:pPr marL="342900" indent="-342900" algn="l">
              <a:buFont typeface="+mj-lt"/>
              <a:buAutoNum type="arabicPeriod"/>
            </a:pPr>
            <a:endParaRPr lang="fr-FR" dirty="0"/>
          </a:p>
          <a:p>
            <a:pPr marL="342900" indent="-342900" algn="l">
              <a:buFont typeface="+mj-lt"/>
              <a:buAutoNum type="arabicPeriod"/>
            </a:pPr>
            <a:r>
              <a:rPr lang="fr-FR" dirty="0" err="1"/>
              <a:t>Bacteriocins</a:t>
            </a:r>
            <a:r>
              <a:rPr lang="fr-FR" dirty="0"/>
              <a:t> are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antimicrobial</a:t>
            </a:r>
            <a:r>
              <a:rPr lang="fr-FR" dirty="0"/>
              <a:t> peptides (AMP) </a:t>
            </a:r>
            <a:r>
              <a:rPr lang="fr-FR" dirty="0" err="1"/>
              <a:t>used</a:t>
            </a:r>
            <a:r>
              <a:rPr lang="fr-FR" dirty="0"/>
              <a:t> by </a:t>
            </a:r>
            <a:r>
              <a:rPr lang="fr-FR" dirty="0" err="1"/>
              <a:t>bacteria</a:t>
            </a:r>
            <a:r>
              <a:rPr lang="fr-FR" dirty="0"/>
              <a:t> to </a:t>
            </a:r>
            <a:r>
              <a:rPr lang="fr-FR" dirty="0" err="1"/>
              <a:t>protect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ecological</a:t>
            </a:r>
            <a:r>
              <a:rPr lang="fr-FR" dirty="0"/>
              <a:t> niche</a:t>
            </a:r>
          </a:p>
          <a:p>
            <a:pPr marL="342900" indent="-342900" algn="l">
              <a:buFont typeface="+mj-lt"/>
              <a:buAutoNum type="arabicPeriod"/>
            </a:pPr>
            <a:endParaRPr lang="fr-FR" dirty="0"/>
          </a:p>
          <a:p>
            <a:pPr marL="342900" indent="-342900" algn="l">
              <a:buFont typeface="+mj-lt"/>
              <a:buAutoNum type="arabicPeriod"/>
            </a:pPr>
            <a:r>
              <a:rPr lang="fr-FR" dirty="0" err="1"/>
              <a:t>Syngulon</a:t>
            </a:r>
            <a:r>
              <a:rPr lang="fr-FR" dirty="0"/>
              <a:t> has </a:t>
            </a:r>
            <a:r>
              <a:rPr lang="fr-FR" dirty="0" err="1"/>
              <a:t>built</a:t>
            </a:r>
            <a:r>
              <a:rPr lang="fr-FR" dirty="0"/>
              <a:t> PARAGEN a unique collection of </a:t>
            </a:r>
            <a:r>
              <a:rPr lang="fr-FR" dirty="0" err="1"/>
              <a:t>synthetic</a:t>
            </a:r>
            <a:r>
              <a:rPr lang="fr-FR" dirty="0"/>
              <a:t> </a:t>
            </a:r>
            <a:r>
              <a:rPr lang="fr-FR" dirty="0" err="1"/>
              <a:t>bacteriocin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(</a:t>
            </a:r>
            <a:r>
              <a:rPr lang="fr-FR" dirty="0" err="1"/>
              <a:t>around</a:t>
            </a:r>
            <a:r>
              <a:rPr lang="fr-FR" dirty="0"/>
              <a:t> 500 </a:t>
            </a:r>
            <a:r>
              <a:rPr lang="fr-FR" dirty="0" err="1"/>
              <a:t>genes</a:t>
            </a:r>
            <a:r>
              <a:rPr lang="fr-FR" dirty="0"/>
              <a:t>)</a:t>
            </a:r>
          </a:p>
          <a:p>
            <a:pPr marL="342900" indent="-342900" algn="l">
              <a:buFont typeface="+mj-lt"/>
              <a:buAutoNum type="arabicPeriod"/>
            </a:pPr>
            <a:endParaRPr lang="fr-FR" dirty="0"/>
          </a:p>
          <a:p>
            <a:pPr marL="342900" indent="-342900" algn="l">
              <a:buFont typeface="+mj-lt"/>
              <a:buAutoNum type="arabicPeriod"/>
            </a:pPr>
            <a:r>
              <a:rPr lang="fr-FR" dirty="0"/>
              <a:t>Via </a:t>
            </a:r>
            <a:r>
              <a:rPr lang="fr-FR" dirty="0" err="1"/>
              <a:t>academic</a:t>
            </a:r>
            <a:r>
              <a:rPr lang="fr-FR" dirty="0"/>
              <a:t> collaborations </a:t>
            </a:r>
            <a:r>
              <a:rPr lang="fr-FR" dirty="0" err="1"/>
              <a:t>Syngulon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studying</a:t>
            </a:r>
            <a:r>
              <a:rPr lang="fr-FR" dirty="0"/>
              <a:t> the mode of action of </a:t>
            </a:r>
            <a:r>
              <a:rPr lang="fr-FR" dirty="0" err="1"/>
              <a:t>bacteriocins</a:t>
            </a:r>
            <a:endParaRPr lang="fr-FR" dirty="0"/>
          </a:p>
          <a:p>
            <a:pPr marL="342900" indent="-342900" algn="l">
              <a:buFont typeface="+mj-lt"/>
              <a:buAutoNum type="arabicPeriod"/>
            </a:pPr>
            <a:endParaRPr lang="fr-FR" dirty="0"/>
          </a:p>
          <a:p>
            <a:pPr marL="342900" indent="-342900" algn="l">
              <a:buFont typeface="+mj-lt"/>
              <a:buAutoNum type="arabicPeriod"/>
            </a:pPr>
            <a:r>
              <a:rPr lang="fr-FR" dirty="0"/>
              <a:t>Via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industrial</a:t>
            </a:r>
            <a:r>
              <a:rPr lang="fr-FR" dirty="0"/>
              <a:t>/</a:t>
            </a:r>
            <a:r>
              <a:rPr lang="fr-FR" dirty="0" err="1"/>
              <a:t>medical</a:t>
            </a:r>
            <a:r>
              <a:rPr lang="fr-FR" dirty="0"/>
              <a:t> partnerships </a:t>
            </a:r>
            <a:r>
              <a:rPr lang="fr-FR" dirty="0" err="1"/>
              <a:t>Syngulon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testing</a:t>
            </a:r>
            <a:r>
              <a:rPr lang="fr-FR" dirty="0"/>
              <a:t> applications of </a:t>
            </a:r>
            <a:r>
              <a:rPr lang="fr-FR" dirty="0" err="1"/>
              <a:t>bacteriocins</a:t>
            </a:r>
            <a:endParaRPr lang="fr-FR" dirty="0"/>
          </a:p>
          <a:p>
            <a:pPr algn="l"/>
            <a:endParaRPr lang="fr-FR" sz="9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747EABA-7468-D645-AE9C-D9A975597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96" y="4873104"/>
            <a:ext cx="2165812" cy="1439217"/>
          </a:xfrm>
          <a:prstGeom prst="rect">
            <a:avLst/>
          </a:prstGeom>
        </p:spPr>
      </p:pic>
      <p:sp>
        <p:nvSpPr>
          <p:cNvPr id="9" name="Double flèche horizontale 8">
            <a:extLst>
              <a:ext uri="{FF2B5EF4-FFF2-40B4-BE49-F238E27FC236}">
                <a16:creationId xmlns:a16="http://schemas.microsoft.com/office/drawing/2014/main" xmlns="" id="{1670C0F7-5CB9-F241-8A27-5FFFB76DF8FD}"/>
              </a:ext>
            </a:extLst>
          </p:cNvPr>
          <p:cNvSpPr/>
          <p:nvPr/>
        </p:nvSpPr>
        <p:spPr>
          <a:xfrm>
            <a:off x="7679298" y="5443808"/>
            <a:ext cx="539645" cy="29562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0" name="Double flèche horizontale 9">
            <a:extLst>
              <a:ext uri="{FF2B5EF4-FFF2-40B4-BE49-F238E27FC236}">
                <a16:creationId xmlns:a16="http://schemas.microsoft.com/office/drawing/2014/main" xmlns="" id="{0C5B9BE1-23F9-6D42-A3DC-89A1B93D5F85}"/>
              </a:ext>
            </a:extLst>
          </p:cNvPr>
          <p:cNvSpPr/>
          <p:nvPr/>
        </p:nvSpPr>
        <p:spPr>
          <a:xfrm>
            <a:off x="4069326" y="5444902"/>
            <a:ext cx="539645" cy="29562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pic>
        <p:nvPicPr>
          <p:cNvPr id="11" name="Image 10" descr="Build Measure Learn - KBP Media -">
            <a:extLst>
              <a:ext uri="{FF2B5EF4-FFF2-40B4-BE49-F238E27FC236}">
                <a16:creationId xmlns:a16="http://schemas.microsoft.com/office/drawing/2014/main" xmlns="" id="{6482A5DE-2F51-4C42-B902-F8A71A2CF5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55" y="4724303"/>
            <a:ext cx="2365058" cy="1773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lèche en arc 11">
            <a:extLst>
              <a:ext uri="{FF2B5EF4-FFF2-40B4-BE49-F238E27FC236}">
                <a16:creationId xmlns:a16="http://schemas.microsoft.com/office/drawing/2014/main" xmlns="" id="{313A0CB0-F38A-7048-A0E7-00ECB2640062}"/>
              </a:ext>
            </a:extLst>
          </p:cNvPr>
          <p:cNvSpPr/>
          <p:nvPr/>
        </p:nvSpPr>
        <p:spPr>
          <a:xfrm>
            <a:off x="5014155" y="4404177"/>
            <a:ext cx="2314380" cy="1502200"/>
          </a:xfrm>
          <a:prstGeom prst="circularArrow">
            <a:avLst>
              <a:gd name="adj1" fmla="val 12500"/>
              <a:gd name="adj2" fmla="val 1050940"/>
              <a:gd name="adj3" fmla="val 20457681"/>
              <a:gd name="adj4" fmla="val 10800000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DB5C10-AA9D-9449-AFF2-E35FD5C7E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382" y="5155277"/>
            <a:ext cx="1816100" cy="1117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0872C14-2629-46B6-86CC-4999ACD75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6104143"/>
            <a:ext cx="118872" cy="5314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F3D5AC9-CBA3-441D-A368-EBF4061824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4" y="154800"/>
            <a:ext cx="1314711" cy="6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8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949BDF2D-8938-4518-BEF5-D34701A3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52" y="1397674"/>
            <a:ext cx="10801895" cy="37240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r-FR" sz="2600" b="1" dirty="0">
              <a:latin typeface="Arial Narrow" panose="020B0606020202030204" pitchFamily="34" charset="0"/>
              <a:ea typeface="BatangChe" panose="02030609000101010101" pitchFamily="49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fr-FR" sz="2600" b="1" dirty="0">
              <a:solidFill>
                <a:srgbClr val="FF0000"/>
              </a:solidFill>
              <a:latin typeface="Arial Narrow" panose="020B0606020202030204" pitchFamily="34" charset="0"/>
              <a:ea typeface="BatangChe" panose="02030609000101010101" pitchFamily="49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600" b="1" dirty="0">
                <a:solidFill>
                  <a:srgbClr val="FF0000"/>
                </a:solidFill>
                <a:latin typeface="Arial Narrow" panose="020B0606020202030204" pitchFamily="34" charset="0"/>
                <a:ea typeface="BatangChe" panose="02030609000101010101" pitchFamily="49" charset="-127"/>
              </a:rPr>
              <a:t>Bacteriocins are Antimicrobial Peptides (AMPs) </a:t>
            </a:r>
            <a:r>
              <a:rPr lang="en-US" altLang="fr-FR" sz="2600" dirty="0">
                <a:latin typeface="Arial Narrow" panose="020B0606020202030204" pitchFamily="34" charset="0"/>
                <a:ea typeface="BatangChe" panose="02030609000101010101" pitchFamily="49" charset="-127"/>
              </a:rPr>
              <a:t>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600" dirty="0">
                <a:latin typeface="Arial Narrow" panose="020B0606020202030204" pitchFamily="34" charset="0"/>
                <a:ea typeface="BatangChe" panose="02030609000101010101" pitchFamily="49" charset="-127"/>
              </a:rPr>
              <a:t>	</a:t>
            </a: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- ribosomally synthesized by </a:t>
            </a:r>
            <a:r>
              <a:rPr lang="en-US" altLang="fr-FR" sz="2200" b="1" dirty="0">
                <a:latin typeface="Arial Narrow" panose="020B0606020202030204" pitchFamily="34" charset="0"/>
                <a:ea typeface="BatangChe" panose="02030609000101010101" pitchFamily="49" charset="-127"/>
              </a:rPr>
              <a:t>Gram-positive</a:t>
            </a: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, </a:t>
            </a:r>
            <a:r>
              <a:rPr lang="en-US" altLang="fr-FR" sz="2200" b="1" dirty="0">
                <a:latin typeface="Arial Narrow" panose="020B0606020202030204" pitchFamily="34" charset="0"/>
                <a:ea typeface="BatangChe" panose="02030609000101010101" pitchFamily="49" charset="-127"/>
              </a:rPr>
              <a:t>Gram-negative</a:t>
            </a: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 and </a:t>
            </a:r>
            <a:r>
              <a:rPr lang="en-US" altLang="fr-FR" sz="2200" i="1" dirty="0">
                <a:latin typeface="Arial Narrow" panose="020B0606020202030204" pitchFamily="34" charset="0"/>
                <a:ea typeface="BatangChe" panose="02030609000101010101" pitchFamily="49" charset="-127"/>
              </a:rPr>
              <a:t>Archaea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scheme of production of primary metabolites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proteinaceous nature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non-cytotoxic (usually)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active against bacteria which are phylogenetically close to the producing strains </a:t>
            </a:r>
            <a:r>
              <a:rPr lang="en-US" altLang="fr-FR" sz="2200" b="1" dirty="0">
                <a:latin typeface="Arial Narrow" panose="020B0606020202030204" pitchFamily="34" charset="0"/>
                <a:ea typeface="BatangChe" panose="02030609000101010101" pitchFamily="49" charset="-127"/>
              </a:rPr>
              <a:t>but</a:t>
            </a: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stable at different </a:t>
            </a:r>
            <a:r>
              <a:rPr lang="en-US" altLang="fr-FR" sz="2200" dirty="0" err="1">
                <a:latin typeface="Arial Narrow" panose="020B0606020202030204" pitchFamily="34" charset="0"/>
                <a:ea typeface="BatangChe" panose="02030609000101010101" pitchFamily="49" charset="-127"/>
              </a:rPr>
              <a:t>pHs</a:t>
            </a: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 and temperatures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fr-FR" sz="2200" dirty="0">
                <a:latin typeface="Arial Narrow" panose="020B0606020202030204" pitchFamily="34" charset="0"/>
                <a:ea typeface="BatangChe" panose="02030609000101010101" pitchFamily="49" charset="-127"/>
              </a:rPr>
              <a:t>	- no universal classification common scheme </a:t>
            </a:r>
          </a:p>
        </p:txBody>
      </p:sp>
      <p:pic>
        <p:nvPicPr>
          <p:cNvPr id="5" name="Image 5" descr="Résultats de recherche d'images pour « sniper »">
            <a:hlinkClick r:id="rId2"/>
            <a:extLst>
              <a:ext uri="{FF2B5EF4-FFF2-40B4-BE49-F238E27FC236}">
                <a16:creationId xmlns:a16="http://schemas.microsoft.com/office/drawing/2014/main" xmlns="" id="{84DBAB69-465A-4542-8ABF-9484D1C4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24" y="1873468"/>
            <a:ext cx="2393145" cy="169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5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DC66FD1-3715-48E1-AED2-154C568D0348}"/>
              </a:ext>
            </a:extLst>
          </p:cNvPr>
          <p:cNvSpPr/>
          <p:nvPr/>
        </p:nvSpPr>
        <p:spPr>
          <a:xfrm>
            <a:off x="-1" y="331073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Arial Narrow" panose="020B0606020202030204" pitchFamily="34" charset="0"/>
              </a:rPr>
              <a:t>Data and database (s)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3A98B794-CFA0-42B1-836D-C8C562197F23}"/>
              </a:ext>
            </a:extLst>
          </p:cNvPr>
          <p:cNvGrpSpPr/>
          <p:nvPr/>
        </p:nvGrpSpPr>
        <p:grpSpPr>
          <a:xfrm>
            <a:off x="6181228" y="1499080"/>
            <a:ext cx="5579937" cy="3158031"/>
            <a:chOff x="6418100" y="1001828"/>
            <a:chExt cx="5579937" cy="3158031"/>
          </a:xfrm>
        </p:grpSpPr>
        <p:graphicFrame>
          <p:nvGraphicFramePr>
            <p:cNvPr id="14" name="Graphique 13">
              <a:extLst>
                <a:ext uri="{FF2B5EF4-FFF2-40B4-BE49-F238E27FC236}">
                  <a16:creationId xmlns:a16="http://schemas.microsoft.com/office/drawing/2014/main" xmlns="" id="{1812F333-8D95-411D-BF55-459381626AC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53511566"/>
                </p:ext>
              </p:extLst>
            </p:nvPr>
          </p:nvGraphicFramePr>
          <p:xfrm>
            <a:off x="6418100" y="1247453"/>
            <a:ext cx="5579937" cy="29124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xmlns="" id="{1CE045FC-FC2C-4823-878A-D633EB69F728}"/>
                </a:ext>
              </a:extLst>
            </p:cNvPr>
            <p:cNvCxnSpPr/>
            <p:nvPr/>
          </p:nvCxnSpPr>
          <p:spPr>
            <a:xfrm flipH="1">
              <a:off x="9953382" y="1433704"/>
              <a:ext cx="438150" cy="1714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xmlns="" id="{B606A541-FC28-49CD-8316-0534CD1CC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1950" y="1001828"/>
              <a:ext cx="1178937" cy="784529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D4874CDE-42FE-41A9-9F92-63199663E747}"/>
                </a:ext>
              </a:extLst>
            </p:cNvPr>
            <p:cNvSpPr txBox="1"/>
            <p:nvPr/>
          </p:nvSpPr>
          <p:spPr>
            <a:xfrm>
              <a:off x="10692633" y="1889274"/>
              <a:ext cx="893720" cy="366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4.35%</a:t>
              </a:r>
            </a:p>
          </p:txBody>
        </p:sp>
      </p:grp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52A1827D-9C35-49C1-9CC4-7E7FA27F44D1}"/>
              </a:ext>
            </a:extLst>
          </p:cNvPr>
          <p:cNvSpPr/>
          <p:nvPr/>
        </p:nvSpPr>
        <p:spPr>
          <a:xfrm>
            <a:off x="842518" y="4828344"/>
            <a:ext cx="10506963" cy="137541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APD3. </a:t>
            </a:r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  <a:hlinkClick r:id="rId4"/>
              </a:rPr>
              <a:t>http://aps.unmc.edu/AP</a:t>
            </a:r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(2016) </a:t>
            </a:r>
          </a:p>
          <a:p>
            <a:pPr algn="ctr"/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OCINS. </a:t>
            </a:r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  <a:hlinkClick r:id="rId5"/>
              </a:rPr>
              <a:t>http://ocins.cftri.com/ocins/</a:t>
            </a:r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(2019)</a:t>
            </a:r>
          </a:p>
          <a:p>
            <a:pPr algn="ctr"/>
            <a:r>
              <a:rPr lang="fr-F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BACTIBASE. </a:t>
            </a:r>
            <a:r>
              <a:rPr lang="fr-FR" sz="2000" dirty="0">
                <a:latin typeface="Arial Narrow" panose="020B0606020202030204" pitchFamily="34" charset="0"/>
                <a:hlinkClick r:id="rId6"/>
              </a:rPr>
              <a:t>bactibase.hammamilab.org/</a:t>
            </a:r>
            <a:r>
              <a:rPr lang="fr-FR" sz="2000" dirty="0" err="1">
                <a:latin typeface="Arial Narrow" panose="020B0606020202030204" pitchFamily="34" charset="0"/>
                <a:hlinkClick r:id="rId6"/>
              </a:rPr>
              <a:t>main.php</a:t>
            </a:r>
            <a:r>
              <a:rPr lang="fr-FR" sz="2000" dirty="0">
                <a:latin typeface="Arial Narrow" panose="020B0606020202030204" pitchFamily="34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(2010 </a:t>
            </a:r>
            <a:r>
              <a:rPr lang="fr-FR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updated</a:t>
            </a:r>
            <a:r>
              <a:rPr lang="fr-F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  <a:endParaRPr lang="fr-FR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xmlns="" id="{0188CDDD-ABAF-434A-B0F3-F688B32E4A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002197"/>
              </p:ext>
            </p:extLst>
          </p:nvPr>
        </p:nvGraphicFramePr>
        <p:xfrm>
          <a:off x="654393" y="1573472"/>
          <a:ext cx="5526835" cy="308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6581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xmlns="" id="{60D6A196-EAAB-4FE8-B58F-2869135FD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9F1E6-F6C4-4840-871B-33E74ABD6590}" type="slidenum">
              <a:rPr lang="fr-FR" altLang="ja-JP" sz="1400"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FR" altLang="ja-JP" sz="1400">
              <a:ea typeface="MS PGothic" panose="020B0600070205080204" pitchFamily="34" charset="-128"/>
            </a:endParaRP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xmlns="" id="{130CD49A-5952-4452-A2F8-4C803285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96" y="888800"/>
            <a:ext cx="6381750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035236C-19BB-4544-B747-725D04EB2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5" y="136525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3000" b="1" dirty="0">
                <a:latin typeface="Arial Narrow" panose="020B0606020202030204" pitchFamily="34" charset="0"/>
              </a:rPr>
              <a:t>Mode of action of colicin-like bacteriocins</a:t>
            </a:r>
          </a:p>
        </p:txBody>
      </p:sp>
      <p:sp>
        <p:nvSpPr>
          <p:cNvPr id="7" name="Rectangle à coins arrondis 8">
            <a:extLst>
              <a:ext uri="{FF2B5EF4-FFF2-40B4-BE49-F238E27FC236}">
                <a16:creationId xmlns:a16="http://schemas.microsoft.com/office/drawing/2014/main" xmlns="" id="{9CC35D99-1B3D-482C-99F1-BE98B759B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996" y="5421313"/>
            <a:ext cx="6381750" cy="9350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1800" b="1" dirty="0">
                <a:latin typeface="Arial Narrow" panose="020B0606020202030204" pitchFamily="34" charset="0"/>
              </a:rPr>
              <a:t>The therapeutic potential of bacteriocins as protein </a:t>
            </a:r>
            <a:r>
              <a:rPr lang="fr-FR" altLang="pt-BR" sz="1800" b="1" dirty="0">
                <a:latin typeface="Arial Narrow" panose="020B0606020202030204" pitchFamily="34" charset="0"/>
              </a:rPr>
              <a:t>Antibiotics by </a:t>
            </a:r>
            <a:r>
              <a:rPr lang="en-US" altLang="pt-BR" sz="1800" b="1" dirty="0">
                <a:latin typeface="Arial Narrow" panose="020B0606020202030204" pitchFamily="34" charset="0"/>
              </a:rPr>
              <a:t>Hannah M. Behrens et al. 2017. Emerging Topics in Life Sciences (2017) 1 65–74</a:t>
            </a:r>
            <a:endParaRPr lang="fr-FR" altLang="pt-BR" sz="1800" b="1" dirty="0">
              <a:latin typeface="Arial Narrow" panose="020B0606020202030204" pitchFamily="34" charset="0"/>
            </a:endParaRPr>
          </a:p>
        </p:txBody>
      </p:sp>
      <p:pic>
        <p:nvPicPr>
          <p:cNvPr id="8" name="Picture 2" descr="https://lism.cnrs-mrs.fr/RL_files/img/tol-ton.png">
            <a:extLst>
              <a:ext uri="{FF2B5EF4-FFF2-40B4-BE49-F238E27FC236}">
                <a16:creationId xmlns:a16="http://schemas.microsoft.com/office/drawing/2014/main" xmlns="" id="{534249C1-0980-4EC8-9272-F71AA7FA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6" y="888800"/>
            <a:ext cx="4927497" cy="318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6B59F19E-5751-4E5F-88D4-1EFE44EF85A8}"/>
              </a:ext>
            </a:extLst>
          </p:cNvPr>
          <p:cNvSpPr/>
          <p:nvPr/>
        </p:nvSpPr>
        <p:spPr>
          <a:xfrm>
            <a:off x="154356" y="4231324"/>
            <a:ext cx="4927496" cy="7700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7BD8D57-700D-4F16-9C75-24276F4E8A04}"/>
              </a:ext>
            </a:extLst>
          </p:cNvPr>
          <p:cNvSpPr/>
          <p:nvPr/>
        </p:nvSpPr>
        <p:spPr>
          <a:xfrm>
            <a:off x="154356" y="4431669"/>
            <a:ext cx="4927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Image: LISM - CNRS (cnrs-mrs.fr)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31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xmlns="" id="{2630C463-9DBE-414C-95C0-134068587EEA}"/>
              </a:ext>
            </a:extLst>
          </p:cNvPr>
          <p:cNvSpPr txBox="1">
            <a:spLocks noGrp="1"/>
          </p:cNvSpPr>
          <p:nvPr/>
        </p:nvSpPr>
        <p:spPr bwMode="auto">
          <a:xfrm>
            <a:off x="9753600" y="6477001"/>
            <a:ext cx="76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AF07A890-9F4B-44D6-9E04-5E7DC445B6D0}" type="slidenum">
              <a:rPr lang="en-US" altLang="fr-FR" sz="12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altLang="fr-FR" sz="1200">
              <a:latin typeface="Arial Narrow" panose="020B0606020202030204" pitchFamily="34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xmlns="" id="{C93F0D89-F770-4D76-A88B-90C589B5EF3D}"/>
              </a:ext>
            </a:extLst>
          </p:cNvPr>
          <p:cNvSpPr txBox="1">
            <a:spLocks noGrp="1"/>
          </p:cNvSpPr>
          <p:nvPr/>
        </p:nvSpPr>
        <p:spPr bwMode="auto">
          <a:xfrm>
            <a:off x="9753600" y="6477001"/>
            <a:ext cx="76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588559D-3F60-4E58-96DF-4796C0AC46E8}" type="slidenum">
              <a:rPr lang="en-US" altLang="fr-FR" sz="12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7</a:t>
            </a:fld>
            <a:endParaRPr lang="en-US" altLang="fr-FR" sz="1200">
              <a:latin typeface="Arial Narrow" panose="020B0606020202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F9A0181-273A-4685-9C27-6556D4A9B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262" y="0"/>
            <a:ext cx="121158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3000" b="1" dirty="0">
                <a:latin typeface="Arial Narrow" panose="020B0606020202030204" pitchFamily="34" charset="0"/>
              </a:rPr>
              <a:t>Mode of action of LAB-bacteriocins</a:t>
            </a: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en-US" altLang="fr-FR" sz="3000" b="1" dirty="0">
                <a:latin typeface="Arial Narrow" panose="020B0606020202030204" pitchFamily="34" charset="0"/>
              </a:rPr>
              <a:t>Gram-positive bacteria</a:t>
            </a:r>
          </a:p>
        </p:txBody>
      </p:sp>
      <p:sp>
        <p:nvSpPr>
          <p:cNvPr id="7" name="Text Box 5">
            <a:hlinkClick r:id="rId2" action="ppaction://hlinkpres?slideindex=1&amp;slidetitle=" tooltip="lien3"/>
            <a:extLst>
              <a:ext uri="{FF2B5EF4-FFF2-40B4-BE49-F238E27FC236}">
                <a16:creationId xmlns:a16="http://schemas.microsoft.com/office/drawing/2014/main" xmlns="" id="{EFFEA5EA-5BB5-4F01-9F0F-C1AB3456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8663" y="3679077"/>
            <a:ext cx="3744913" cy="5286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chemeClr val="bg1"/>
                </a:solidFill>
                <a:latin typeface="Arial Narrow" panose="020B0606020202030204" pitchFamily="34" charset="0"/>
              </a:rPr>
              <a:t>Pore forming</a:t>
            </a:r>
          </a:p>
        </p:txBody>
      </p:sp>
      <p:sp>
        <p:nvSpPr>
          <p:cNvPr id="8" name="Text Box 7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xmlns="" id="{FA158992-C6BD-413D-8493-0B0464F1E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6" y="3679077"/>
            <a:ext cx="4427537" cy="5286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chemeClr val="bg1"/>
                </a:solidFill>
                <a:latin typeface="Arial Narrow" panose="020B0606020202030204" pitchFamily="34" charset="0"/>
              </a:rPr>
              <a:t>Cell – membrane target</a:t>
            </a:r>
          </a:p>
        </p:txBody>
      </p:sp>
      <p:grpSp>
        <p:nvGrpSpPr>
          <p:cNvPr id="9" name="Group 17">
            <a:extLst>
              <a:ext uri="{FF2B5EF4-FFF2-40B4-BE49-F238E27FC236}">
                <a16:creationId xmlns:a16="http://schemas.microsoft.com/office/drawing/2014/main" xmlns="" id="{F0D8D394-AF2F-44B9-8957-544E317BAA34}"/>
              </a:ext>
            </a:extLst>
          </p:cNvPr>
          <p:cNvGrpSpPr>
            <a:grpSpLocks/>
          </p:cNvGrpSpPr>
          <p:nvPr/>
        </p:nvGrpSpPr>
        <p:grpSpPr bwMode="auto">
          <a:xfrm>
            <a:off x="5351250" y="1288379"/>
            <a:ext cx="1138238" cy="1871662"/>
            <a:chOff x="2508" y="1389"/>
            <a:chExt cx="717" cy="1179"/>
          </a:xfrm>
          <a:solidFill>
            <a:schemeClr val="tx1"/>
          </a:solidFill>
        </p:grpSpPr>
        <p:grpSp>
          <p:nvGrpSpPr>
            <p:cNvPr id="10" name="Group 16">
              <a:extLst>
                <a:ext uri="{FF2B5EF4-FFF2-40B4-BE49-F238E27FC236}">
                  <a16:creationId xmlns:a16="http://schemas.microsoft.com/office/drawing/2014/main" xmlns="" id="{248C437B-CD7A-4610-A547-4A418A2228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8" y="1888"/>
              <a:ext cx="717" cy="680"/>
              <a:chOff x="2454" y="1888"/>
              <a:chExt cx="717" cy="680"/>
            </a:xfrm>
            <a:grpFill/>
          </p:grpSpPr>
          <p:sp>
            <p:nvSpPr>
              <p:cNvPr id="12" name="AutoShape 10">
                <a:extLst>
                  <a:ext uri="{FF2B5EF4-FFF2-40B4-BE49-F238E27FC236}">
                    <a16:creationId xmlns:a16="http://schemas.microsoft.com/office/drawing/2014/main" xmlns="" id="{713BA406-D634-4AEE-805E-F1B27EC1E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08158">
                <a:off x="2454" y="1888"/>
                <a:ext cx="363" cy="680"/>
              </a:xfrm>
              <a:prstGeom prst="downArrow">
                <a:avLst>
                  <a:gd name="adj1" fmla="val 50000"/>
                  <a:gd name="adj2" fmla="val 46832"/>
                </a:avLst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AutoShape 11">
                <a:extLst>
                  <a:ext uri="{FF2B5EF4-FFF2-40B4-BE49-F238E27FC236}">
                    <a16:creationId xmlns:a16="http://schemas.microsoft.com/office/drawing/2014/main" xmlns="" id="{8CE00D49-3D63-4557-80C2-86727D6F6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91842" flipH="1">
                <a:off x="2808" y="1888"/>
                <a:ext cx="363" cy="680"/>
              </a:xfrm>
              <a:prstGeom prst="downArrow">
                <a:avLst>
                  <a:gd name="adj1" fmla="val 50000"/>
                  <a:gd name="adj2" fmla="val 46832"/>
                </a:avLst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xmlns="" id="{BD5DD598-6F87-45B6-A53E-43BA1C883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" y="1389"/>
              <a:ext cx="226" cy="6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 Narrow" panose="020B0606020202030204" pitchFamily="34" charset="0"/>
              </a:endParaRPr>
            </a:p>
          </p:txBody>
        </p:sp>
      </p:grpSp>
      <p:sp>
        <p:nvSpPr>
          <p:cNvPr id="14" name="Text Box 260">
            <a:extLst>
              <a:ext uri="{FF2B5EF4-FFF2-40B4-BE49-F238E27FC236}">
                <a16:creationId xmlns:a16="http://schemas.microsoft.com/office/drawing/2014/main" xmlns="" id="{CA3DFBB6-11A0-4CAD-91FD-DC23656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7" y="4317252"/>
            <a:ext cx="3716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800" b="1" dirty="0">
                <a:latin typeface="Arial Narrow" panose="020B0606020202030204" pitchFamily="34" charset="0"/>
              </a:rPr>
              <a:t>µM CONCENTRATION</a:t>
            </a:r>
          </a:p>
        </p:txBody>
      </p:sp>
      <p:sp>
        <p:nvSpPr>
          <p:cNvPr id="15" name="Text Box 260">
            <a:extLst>
              <a:ext uri="{FF2B5EF4-FFF2-40B4-BE49-F238E27FC236}">
                <a16:creationId xmlns:a16="http://schemas.microsoft.com/office/drawing/2014/main" xmlns="" id="{29D67376-E9DF-446D-B96D-45B4CFBAA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638" y="4317252"/>
            <a:ext cx="439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1800" b="1" dirty="0" err="1">
                <a:latin typeface="Arial Narrow" panose="020B0606020202030204" pitchFamily="34" charset="0"/>
              </a:rPr>
              <a:t>nM</a:t>
            </a:r>
            <a:r>
              <a:rPr lang="fr-FR" altLang="fr-FR" sz="1800" b="1" dirty="0">
                <a:latin typeface="Arial Narrow" panose="020B0606020202030204" pitchFamily="34" charset="0"/>
              </a:rPr>
              <a:t> CONCENTRATION</a:t>
            </a:r>
          </a:p>
        </p:txBody>
      </p:sp>
      <p:pic>
        <p:nvPicPr>
          <p:cNvPr id="17" name="Picture 5" descr="P1010010">
            <a:extLst>
              <a:ext uri="{FF2B5EF4-FFF2-40B4-BE49-F238E27FC236}">
                <a16:creationId xmlns:a16="http://schemas.microsoft.com/office/drawing/2014/main" xmlns="" id="{081E98D2-C4B5-4979-9D4C-317E2FC1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contrast="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r="8440"/>
          <a:stretch>
            <a:fillRect/>
          </a:stretch>
        </p:blipFill>
        <p:spPr bwMode="auto">
          <a:xfrm>
            <a:off x="4972445" y="5025125"/>
            <a:ext cx="1897433" cy="1574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5136559" y="5785338"/>
            <a:ext cx="510746" cy="222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xmlns="" id="{FD1B3458-934D-4243-A4FD-8DE3C6D03BF8}"/>
              </a:ext>
            </a:extLst>
          </p:cNvPr>
          <p:cNvSpPr txBox="1">
            <a:spLocks noGrp="1"/>
          </p:cNvSpPr>
          <p:nvPr/>
        </p:nvSpPr>
        <p:spPr bwMode="auto">
          <a:xfrm>
            <a:off x="9753600" y="6477001"/>
            <a:ext cx="76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B95A942-344D-4EE4-B791-32C35A8A9C23}" type="slidenum">
              <a:rPr lang="en-US" altLang="fr-FR" sz="1200">
                <a:latin typeface="Franklin Gothic Book" panose="020B05030201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8</a:t>
            </a:fld>
            <a:endParaRPr lang="en-US" altLang="fr-FR" sz="1200">
              <a:latin typeface="Franklin Gothic Book" panose="020B0503020102020204" pitchFamily="34" charset="0"/>
            </a:endParaRPr>
          </a:p>
        </p:txBody>
      </p:sp>
      <p:grpSp>
        <p:nvGrpSpPr>
          <p:cNvPr id="5" name="Groupe 1">
            <a:extLst>
              <a:ext uri="{FF2B5EF4-FFF2-40B4-BE49-F238E27FC236}">
                <a16:creationId xmlns:a16="http://schemas.microsoft.com/office/drawing/2014/main" xmlns="" id="{C266D6CE-1EC3-496B-B70F-1C7BEAA3516E}"/>
              </a:ext>
            </a:extLst>
          </p:cNvPr>
          <p:cNvGrpSpPr>
            <a:grpSpLocks/>
          </p:cNvGrpSpPr>
          <p:nvPr/>
        </p:nvGrpSpPr>
        <p:grpSpPr bwMode="auto">
          <a:xfrm>
            <a:off x="1662544" y="512617"/>
            <a:ext cx="9005456" cy="5334001"/>
            <a:chOff x="-723938" y="-199264"/>
            <a:chExt cx="9761431" cy="5638314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xmlns="" id="{8F1912E3-8A86-4104-B1FC-DC831129B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933" y="383681"/>
              <a:ext cx="6553200" cy="465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xmlns="" id="{B89F1E69-7A68-4428-A2BF-98F7A5A3F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3938" y="-199264"/>
              <a:ext cx="9761431" cy="48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lvl="1" algn="ctr">
                <a:lnSpc>
                  <a:spcPct val="80000"/>
                </a:lnSpc>
                <a:buFontTx/>
                <a:buNone/>
              </a:pPr>
              <a:r>
                <a:rPr lang="en-US" altLang="fr-FR" sz="3200" b="1" dirty="0">
                  <a:latin typeface="Arial Narrow" panose="020B0606020202030204" pitchFamily="34" charset="0"/>
                </a:rPr>
                <a:t>Docking molecules of LAB-Bacteriocins</a:t>
              </a:r>
            </a:p>
          </p:txBody>
        </p:sp>
        <p:sp>
          <p:nvSpPr>
            <p:cNvPr id="8" name="Text Box 260">
              <a:extLst>
                <a:ext uri="{FF2B5EF4-FFF2-40B4-BE49-F238E27FC236}">
                  <a16:creationId xmlns:a16="http://schemas.microsoft.com/office/drawing/2014/main" xmlns="" id="{C104A498-7206-423E-9D85-52F5EF90D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1467" y="5069718"/>
              <a:ext cx="9144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latin typeface="Arial Narrow" panose="020B0606020202030204" pitchFamily="34" charset="0"/>
                </a:rPr>
                <a:t>COTTER et al. (2013). Nature Reviews Microbiology. 11: 95-105 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FEC2015-5F75-4982-936A-3B106FD62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15039"/>
            <a:ext cx="9296400" cy="76993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200" b="1">
                <a:solidFill>
                  <a:schemeClr val="bg1"/>
                </a:solidFill>
                <a:latin typeface="Arial Narrow" panose="020B0606020202030204" pitchFamily="34" charset="0"/>
              </a:rPr>
              <a:t>RseP likely serves as the receptor for EntK1 and EntEJ97: stress response membrane-bound Zn dependent protease</a:t>
            </a:r>
            <a:endParaRPr lang="fr-FR" altLang="fr-FR" sz="2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14529" y="512617"/>
            <a:ext cx="1307179" cy="3672205"/>
            <a:chOff x="414529" y="512617"/>
            <a:chExt cx="1271085" cy="4166476"/>
          </a:xfrm>
        </p:grpSpPr>
        <p:pic>
          <p:nvPicPr>
            <p:cNvPr id="10" name="Picture 28">
              <a:extLst>
                <a:ext uri="{FF2B5EF4-FFF2-40B4-BE49-F238E27FC236}">
                  <a16:creationId xmlns:a16="http://schemas.microsoft.com/office/drawing/2014/main" xmlns="" id="{274FE211-D1F4-4180-A418-71EC995C4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29" y="512617"/>
              <a:ext cx="1271085" cy="213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Couverture livre DD">
              <a:extLst>
                <a:ext uri="{FF2B5EF4-FFF2-40B4-BE49-F238E27FC236}">
                  <a16:creationId xmlns:a16="http://schemas.microsoft.com/office/drawing/2014/main" xmlns="" id="{57D397F5-9FC0-4C5E-9289-776723EB9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29" y="2713913"/>
              <a:ext cx="1246590" cy="1965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95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F677865-4262-4706-898E-C7F137A328E2}"/>
              </a:ext>
            </a:extLst>
          </p:cNvPr>
          <p:cNvSpPr/>
          <p:nvPr/>
        </p:nvSpPr>
        <p:spPr>
          <a:xfrm>
            <a:off x="1074057" y="649867"/>
            <a:ext cx="10276113" cy="582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367D3E87-8004-4C74-AF53-67809A0C3008}"/>
              </a:ext>
            </a:extLst>
          </p:cNvPr>
          <p:cNvSpPr/>
          <p:nvPr/>
        </p:nvSpPr>
        <p:spPr>
          <a:xfrm>
            <a:off x="87230" y="1498745"/>
            <a:ext cx="5145315" cy="429688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xmlns="" id="{E0221714-B0D1-4D2A-B9D9-1A7B0B67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7" y="2624950"/>
            <a:ext cx="2994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2DBC696-E244-4804-B0E5-FC5D58686AD8}"/>
              </a:ext>
            </a:extLst>
          </p:cNvPr>
          <p:cNvSpPr/>
          <p:nvPr/>
        </p:nvSpPr>
        <p:spPr>
          <a:xfrm>
            <a:off x="-211767" y="408780"/>
            <a:ext cx="12192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Narrow" panose="020B0606020202030204" pitchFamily="34" charset="0"/>
              </a:rPr>
              <a:t>Portal functions</a:t>
            </a:r>
            <a:r>
              <a:rPr lang="fr-FR" sz="3600" b="1" dirty="0">
                <a:latin typeface="Arial Narrow" panose="020B0606020202030204" pitchFamily="34" charset="0"/>
              </a:rPr>
              <a:t> of bacteriocins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36DC0D5D-005F-4B39-B009-B00AA1C11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665" y="2132507"/>
            <a:ext cx="28062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altLang="fr-FR" sz="2600" b="1" dirty="0">
                <a:latin typeface="Arial Narrow" panose="020B0606020202030204" pitchFamily="34" charset="0"/>
              </a:rPr>
              <a:t>Antiviral Agents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xmlns="" id="{F7432C2F-F55D-4BCC-996A-6403C54DC41E}"/>
              </a:ext>
            </a:extLst>
          </p:cNvPr>
          <p:cNvSpPr/>
          <p:nvPr/>
        </p:nvSpPr>
        <p:spPr>
          <a:xfrm>
            <a:off x="5399798" y="2934367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xmlns="" id="{ED812B21-FEF8-4382-881B-4F8E2E470C7C}"/>
              </a:ext>
            </a:extLst>
          </p:cNvPr>
          <p:cNvSpPr/>
          <p:nvPr/>
        </p:nvSpPr>
        <p:spPr>
          <a:xfrm>
            <a:off x="5445127" y="3715369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5C92E82D-869E-4BE0-A6B6-BA870F1B9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541" y="2982308"/>
            <a:ext cx="567345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fr-FR" sz="2600" b="1" dirty="0">
                <a:latin typeface="Arial Narrow" panose="020B0606020202030204" pitchFamily="34" charset="0"/>
              </a:rPr>
              <a:t>Synergistic</a:t>
            </a:r>
            <a:r>
              <a:rPr lang="fr-FR" altLang="fr-FR" sz="2600" b="1" dirty="0">
                <a:latin typeface="Arial Narrow" panose="020B0606020202030204" pitchFamily="34" charset="0"/>
              </a:rPr>
              <a:t> Agents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xmlns="" id="{563C6A1C-E855-4115-AF89-390B448FA340}"/>
              </a:ext>
            </a:extLst>
          </p:cNvPr>
          <p:cNvSpPr/>
          <p:nvPr/>
        </p:nvSpPr>
        <p:spPr>
          <a:xfrm>
            <a:off x="5445127" y="4456424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23C6665A-28D9-4A39-A55C-98943AE6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665" y="3726575"/>
            <a:ext cx="45270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fr-FR" sz="2600" b="1" dirty="0">
                <a:latin typeface="Arial Narrow" panose="020B0606020202030204" pitchFamily="34" charset="0"/>
              </a:rPr>
              <a:t>Microbiota</a:t>
            </a:r>
            <a:r>
              <a:rPr lang="fr-FR" altLang="fr-FR" sz="2600" b="1" dirty="0">
                <a:latin typeface="Arial Narrow" panose="020B0606020202030204" pitchFamily="34" charset="0"/>
              </a:rPr>
              <a:t> </a:t>
            </a:r>
            <a:r>
              <a:rPr lang="en-US" altLang="fr-FR" sz="2600" b="1" dirty="0">
                <a:latin typeface="Arial Narrow" panose="020B0606020202030204" pitchFamily="34" charset="0"/>
              </a:rPr>
              <a:t>Regulators</a:t>
            </a:r>
            <a:r>
              <a:rPr lang="fr-FR" altLang="fr-FR" sz="2600" b="1" dirty="0">
                <a:latin typeface="Arial Narrow" panose="020B0606020202030204" pitchFamily="34" charset="0"/>
              </a:rPr>
              <a:t> Agents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94F1ADD2-970E-4B59-ADF4-57124D17E620}"/>
              </a:ext>
            </a:extLst>
          </p:cNvPr>
          <p:cNvSpPr/>
          <p:nvPr/>
        </p:nvSpPr>
        <p:spPr>
          <a:xfrm>
            <a:off x="5445126" y="5210738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xmlns="" id="{B934B0A6-22EE-40EF-9091-A219D6DAE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368" y="4460356"/>
            <a:ext cx="45270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600" b="1" dirty="0">
                <a:latin typeface="Arial Narrow" panose="020B0606020202030204" pitchFamily="34" charset="0"/>
              </a:rPr>
              <a:t>Anticancer Agents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xmlns="" id="{2DD67F0A-B00F-40C9-A16E-BDCD553262FC}"/>
              </a:ext>
            </a:extLst>
          </p:cNvPr>
          <p:cNvSpPr/>
          <p:nvPr/>
        </p:nvSpPr>
        <p:spPr>
          <a:xfrm>
            <a:off x="5434239" y="6024149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xmlns="" id="{0182206A-8B0E-42B5-B1B4-CA2BE943E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78" y="5188003"/>
            <a:ext cx="45270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600" b="1" dirty="0">
                <a:latin typeface="Arial Narrow" panose="020B0606020202030204" pitchFamily="34" charset="0"/>
              </a:rPr>
              <a:t>Plants </a:t>
            </a:r>
            <a:r>
              <a:rPr lang="en-US" altLang="fr-FR" sz="2600" b="1" dirty="0">
                <a:latin typeface="Arial Narrow" panose="020B0606020202030204" pitchFamily="34" charset="0"/>
              </a:rPr>
              <a:t>Growth</a:t>
            </a:r>
            <a:r>
              <a:rPr lang="fr-FR" altLang="fr-FR" sz="2600" b="1" dirty="0">
                <a:latin typeface="Arial Narrow" panose="020B0606020202030204" pitchFamily="34" charset="0"/>
              </a:rPr>
              <a:t> Promotors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xmlns="" id="{61B7868D-3CBB-44D4-94AA-3326EB342D79}"/>
              </a:ext>
            </a:extLst>
          </p:cNvPr>
          <p:cNvSpPr/>
          <p:nvPr/>
        </p:nvSpPr>
        <p:spPr>
          <a:xfrm>
            <a:off x="5434238" y="2168819"/>
            <a:ext cx="968871" cy="474797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1BC210AE-A99F-4C95-A550-B58AA2259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932" y="5973678"/>
            <a:ext cx="45270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600" b="1" dirty="0">
                <a:latin typeface="Arial Narrow" panose="020B0606020202030204" pitchFamily="34" charset="0"/>
              </a:rPr>
              <a:t>Food additives</a:t>
            </a:r>
            <a:endParaRPr lang="en-US" sz="2600" b="1" dirty="0">
              <a:latin typeface="Arial Narrow" panose="020B060602020203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63C20B4C-11B0-47D8-B086-A4554BC3A315}"/>
              </a:ext>
            </a:extLst>
          </p:cNvPr>
          <p:cNvGrpSpPr/>
          <p:nvPr/>
        </p:nvGrpSpPr>
        <p:grpSpPr>
          <a:xfrm>
            <a:off x="-211767" y="-26031"/>
            <a:ext cx="12403767" cy="6849771"/>
            <a:chOff x="-211767" y="-26031"/>
            <a:chExt cx="12403767" cy="6849771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736DC769-30CC-4017-9386-E3A89C50F442}"/>
                </a:ext>
              </a:extLst>
            </p:cNvPr>
            <p:cNvSpPr/>
            <p:nvPr/>
          </p:nvSpPr>
          <p:spPr>
            <a:xfrm>
              <a:off x="1074057" y="649867"/>
              <a:ext cx="10276113" cy="582350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xmlns="" id="{1836B10A-4BE2-4EA4-86FE-B8B10C63A694}"/>
                </a:ext>
              </a:extLst>
            </p:cNvPr>
            <p:cNvSpPr/>
            <p:nvPr/>
          </p:nvSpPr>
          <p:spPr>
            <a:xfrm>
              <a:off x="87230" y="1498745"/>
              <a:ext cx="5145315" cy="4296883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xmlns="" id="{5E8C7EEE-67D9-4748-90DD-258611E7A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057" y="2624950"/>
              <a:ext cx="299402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E2235E8C-6C32-494B-9954-391A8C67CBD5}"/>
                </a:ext>
              </a:extLst>
            </p:cNvPr>
            <p:cNvSpPr/>
            <p:nvPr/>
          </p:nvSpPr>
          <p:spPr>
            <a:xfrm>
              <a:off x="-211767" y="408780"/>
              <a:ext cx="121920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Portal functions</a:t>
              </a:r>
              <a:r>
                <a:rPr lang="fr-FR" sz="3600" b="1" dirty="0">
                  <a:solidFill>
                    <a:srgbClr val="00FF00"/>
                  </a:solidFill>
                  <a:latin typeface="Arial Narrow" panose="020B0606020202030204" pitchFamily="34" charset="0"/>
                </a:rPr>
                <a:t> of bacteriocins</a:t>
              </a:r>
              <a:endParaRPr lang="en-US" sz="3600" b="1" dirty="0">
                <a:solidFill>
                  <a:srgbClr val="00FF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xmlns="" id="{D777E6E4-ACA3-444E-A58B-909FBE4BD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665" y="2132507"/>
              <a:ext cx="280628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Antiviral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xmlns="" id="{B8E2E303-C3A8-4960-86DB-762524FCFF85}"/>
                </a:ext>
              </a:extLst>
            </p:cNvPr>
            <p:cNvSpPr/>
            <p:nvPr/>
          </p:nvSpPr>
          <p:spPr>
            <a:xfrm>
              <a:off x="5399798" y="2934367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 : droite 26">
              <a:extLst>
                <a:ext uri="{FF2B5EF4-FFF2-40B4-BE49-F238E27FC236}">
                  <a16:creationId xmlns:a16="http://schemas.microsoft.com/office/drawing/2014/main" xmlns="" id="{BA073FB0-1040-4A75-BC59-EF7609E0792C}"/>
                </a:ext>
              </a:extLst>
            </p:cNvPr>
            <p:cNvSpPr/>
            <p:nvPr/>
          </p:nvSpPr>
          <p:spPr>
            <a:xfrm>
              <a:off x="5445127" y="371536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xmlns="" id="{F310454E-45EA-46AB-98AE-C4E2CCE06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541" y="2982308"/>
              <a:ext cx="567345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Synergistic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29" name="Flèche : droite 28">
              <a:extLst>
                <a:ext uri="{FF2B5EF4-FFF2-40B4-BE49-F238E27FC236}">
                  <a16:creationId xmlns:a16="http://schemas.microsoft.com/office/drawing/2014/main" xmlns="" id="{D45498B2-9A35-4750-9AE8-8BF37F60B57F}"/>
                </a:ext>
              </a:extLst>
            </p:cNvPr>
            <p:cNvSpPr/>
            <p:nvPr/>
          </p:nvSpPr>
          <p:spPr>
            <a:xfrm>
              <a:off x="5445127" y="4456424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xmlns="" id="{F829ABE2-AD03-436A-8536-8F8CA3773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665" y="3726575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Microbiota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</a:t>
              </a:r>
              <a:r>
                <a:rPr lang="en-US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Regulators</a:t>
              </a: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31" name="Flèche : droite 30">
              <a:extLst>
                <a:ext uri="{FF2B5EF4-FFF2-40B4-BE49-F238E27FC236}">
                  <a16:creationId xmlns:a16="http://schemas.microsoft.com/office/drawing/2014/main" xmlns="" id="{125FE926-E4EF-4B36-A2AF-CC7107FFC9D0}"/>
                </a:ext>
              </a:extLst>
            </p:cNvPr>
            <p:cNvSpPr/>
            <p:nvPr/>
          </p:nvSpPr>
          <p:spPr>
            <a:xfrm>
              <a:off x="5445126" y="5210738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xmlns="" id="{A5848AB1-7B39-4599-8CD8-CCE9917B8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368" y="4460356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Anticancer Agents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33" name="Flèche : droite 32">
              <a:extLst>
                <a:ext uri="{FF2B5EF4-FFF2-40B4-BE49-F238E27FC236}">
                  <a16:creationId xmlns:a16="http://schemas.microsoft.com/office/drawing/2014/main" xmlns="" id="{470C560B-98D7-421E-B78E-6E6005A7ECAC}"/>
                </a:ext>
              </a:extLst>
            </p:cNvPr>
            <p:cNvSpPr/>
            <p:nvPr/>
          </p:nvSpPr>
          <p:spPr>
            <a:xfrm>
              <a:off x="5434239" y="602414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xmlns="" id="{CEE5CA3E-71EC-42B0-BDF5-BB8AB4547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578" y="5188003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Plants </a:t>
              </a:r>
              <a:r>
                <a:rPr lang="en-US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Growth</a:t>
              </a:r>
              <a:r>
                <a:rPr lang="fr-FR" altLang="fr-FR" sz="2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 Promotors</a:t>
              </a:r>
              <a:endParaRPr 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35" name="Flèche : droite 34">
              <a:extLst>
                <a:ext uri="{FF2B5EF4-FFF2-40B4-BE49-F238E27FC236}">
                  <a16:creationId xmlns:a16="http://schemas.microsoft.com/office/drawing/2014/main" xmlns="" id="{ACAE433A-672A-4F32-A0DB-E5F394A1C19B}"/>
                </a:ext>
              </a:extLst>
            </p:cNvPr>
            <p:cNvSpPr/>
            <p:nvPr/>
          </p:nvSpPr>
          <p:spPr>
            <a:xfrm>
              <a:off x="5434238" y="2168819"/>
              <a:ext cx="968871" cy="47479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xmlns="" id="{D1A827BE-D919-4792-936D-A463579A2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0932" y="5973678"/>
              <a:ext cx="4527011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altLang="fr-FR" sz="26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anose="020B0606020202030204" pitchFamily="34" charset="0"/>
                </a:rPr>
                <a:t>Food additives</a:t>
              </a:r>
              <a:endParaRPr lang="en-US" sz="2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endParaRPr>
            </a:p>
          </p:txBody>
        </p: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xmlns="" id="{BA8C6AFE-749A-4604-93B1-8B1BA67BD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8" y="3683665"/>
              <a:ext cx="12171362" cy="314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xmlns="" id="{2BE4FB5F-D19C-4614-8DC1-DD6D7F56C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64" y="-26031"/>
              <a:ext cx="12192000" cy="372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63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WSL 2011">
  <a:themeElements>
    <a:clrScheme name="Masque WSL 2011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asque WSL 201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rgbClr val="89898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rgbClr val="89898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Masque WSL 201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1024</Words>
  <Application>Microsoft Office PowerPoint</Application>
  <PresentationFormat>Grand écran</PresentationFormat>
  <Paragraphs>294</Paragraphs>
  <Slides>34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BatangChe</vt:lpstr>
      <vt:lpstr>MS PGothic</vt:lpstr>
      <vt:lpstr>MS PGothic</vt:lpstr>
      <vt:lpstr>Arial</vt:lpstr>
      <vt:lpstr>Arial Narrow</vt:lpstr>
      <vt:lpstr>Calibri</vt:lpstr>
      <vt:lpstr>Calibri Light</vt:lpstr>
      <vt:lpstr>Courier New</vt:lpstr>
      <vt:lpstr>Franklin Gothic Book</vt:lpstr>
      <vt:lpstr>Microsoft Sans Serif</vt:lpstr>
      <vt:lpstr>Thème Office</vt:lpstr>
      <vt:lpstr>Masque WSL 2011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importance of microbes for life on our planet</vt:lpstr>
      <vt:lpstr>A Biobased Chemistry </vt:lpstr>
      <vt:lpstr>Bacteria and our health</vt:lpstr>
      <vt:lpstr>Bacteriocin potential</vt:lpstr>
      <vt:lpstr>Présentation PowerPoint</vt:lpstr>
      <vt:lpstr>Présentation PowerPoint</vt:lpstr>
      <vt:lpstr>Présentation PowerPoint</vt:lpstr>
      <vt:lpstr>Example of a potential application</vt:lpstr>
      <vt:lpstr>Présentation PowerPoint</vt:lpstr>
      <vt:lpstr>Présentation PowerPoint</vt:lpstr>
      <vt:lpstr>Présentation PowerPoint</vt:lpstr>
      <vt:lpstr>Publications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Djamel Drider</dc:creator>
  <cp:lastModifiedBy>lambda</cp:lastModifiedBy>
  <cp:revision>26</cp:revision>
  <dcterms:created xsi:type="dcterms:W3CDTF">2021-09-05T16:15:48Z</dcterms:created>
  <dcterms:modified xsi:type="dcterms:W3CDTF">2021-09-13T12:25:28Z</dcterms:modified>
</cp:coreProperties>
</file>