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5"/>
    <p:sldMasterId id="2147484225" r:id="rId6"/>
    <p:sldMasterId id="2147484309" r:id="rId7"/>
    <p:sldMasterId id="2147484348" r:id="rId8"/>
    <p:sldMasterId id="2147484362" r:id="rId9"/>
  </p:sldMasterIdLst>
  <p:notesMasterIdLst>
    <p:notesMasterId r:id="rId64"/>
  </p:notesMasterIdLst>
  <p:handoutMasterIdLst>
    <p:handoutMasterId r:id="rId65"/>
  </p:handoutMasterIdLst>
  <p:sldIdLst>
    <p:sldId id="280" r:id="rId10"/>
    <p:sldId id="295" r:id="rId11"/>
    <p:sldId id="284" r:id="rId12"/>
    <p:sldId id="285" r:id="rId13"/>
    <p:sldId id="283" r:id="rId14"/>
    <p:sldId id="288" r:id="rId15"/>
    <p:sldId id="296" r:id="rId16"/>
    <p:sldId id="297" r:id="rId17"/>
    <p:sldId id="287" r:id="rId18"/>
    <p:sldId id="281" r:id="rId19"/>
    <p:sldId id="286" r:id="rId20"/>
    <p:sldId id="278" r:id="rId21"/>
    <p:sldId id="266" r:id="rId22"/>
    <p:sldId id="275" r:id="rId23"/>
    <p:sldId id="299" r:id="rId24"/>
    <p:sldId id="1061" r:id="rId25"/>
    <p:sldId id="277" r:id="rId26"/>
    <p:sldId id="812" r:id="rId27"/>
    <p:sldId id="268" r:id="rId28"/>
    <p:sldId id="1046" r:id="rId29"/>
    <p:sldId id="1047" r:id="rId30"/>
    <p:sldId id="813" r:id="rId31"/>
    <p:sldId id="1048" r:id="rId32"/>
    <p:sldId id="1049" r:id="rId33"/>
    <p:sldId id="1050" r:id="rId34"/>
    <p:sldId id="272" r:id="rId35"/>
    <p:sldId id="273" r:id="rId36"/>
    <p:sldId id="931" r:id="rId37"/>
    <p:sldId id="817" r:id="rId38"/>
    <p:sldId id="1053" r:id="rId39"/>
    <p:sldId id="930" r:id="rId40"/>
    <p:sldId id="534" r:id="rId41"/>
    <p:sldId id="329" r:id="rId42"/>
    <p:sldId id="770" r:id="rId43"/>
    <p:sldId id="602" r:id="rId44"/>
    <p:sldId id="1054" r:id="rId45"/>
    <p:sldId id="1052" r:id="rId46"/>
    <p:sldId id="526" r:id="rId47"/>
    <p:sldId id="455" r:id="rId48"/>
    <p:sldId id="471" r:id="rId49"/>
    <p:sldId id="263" r:id="rId50"/>
    <p:sldId id="530" r:id="rId51"/>
    <p:sldId id="414" r:id="rId52"/>
    <p:sldId id="818" r:id="rId53"/>
    <p:sldId id="513" r:id="rId54"/>
    <p:sldId id="606" r:id="rId55"/>
    <p:sldId id="1055" r:id="rId56"/>
    <p:sldId id="514" r:id="rId57"/>
    <p:sldId id="1056" r:id="rId58"/>
    <p:sldId id="1057" r:id="rId59"/>
    <p:sldId id="1058" r:id="rId60"/>
    <p:sldId id="1059" r:id="rId61"/>
    <p:sldId id="1060" r:id="rId62"/>
    <p:sldId id="777" r:id="rId63"/>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BC466-9103-4D43-865E-79E955CC194A}" v="2" dt="2021-11-15T21:33:35.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89894" autoAdjust="0"/>
  </p:normalViewPr>
  <p:slideViewPr>
    <p:cSldViewPr snapToGrid="0" showGuides="1">
      <p:cViewPr varScale="1">
        <p:scale>
          <a:sx n="114" d="100"/>
          <a:sy n="114" d="100"/>
        </p:scale>
        <p:origin x="61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97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fr-FR" sz="1100"/>
              <a:t>Coefficient et taux de souillure des Films Agricoles Usagés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3666258598999866E-2"/>
          <c:y val="9.79661912308505E-2"/>
          <c:w val="0.85272415350105146"/>
          <c:h val="0.74864398883578542"/>
        </c:manualLayout>
      </c:layout>
      <c:barChart>
        <c:barDir val="col"/>
        <c:grouping val="stacked"/>
        <c:varyColors val="0"/>
        <c:ser>
          <c:idx val="2"/>
          <c:order val="1"/>
          <c:tx>
            <c:strRef>
              <c:f>Feuil2!$A$93</c:f>
              <c:strCache>
                <c:ptCount val="1"/>
                <c:pt idx="0">
                  <c:v>Film neuf (Kg)</c:v>
                </c:pt>
              </c:strCache>
            </c:strRef>
          </c:tx>
          <c:spPr>
            <a:solidFill>
              <a:schemeClr val="accent1"/>
            </a:solidFill>
            <a:ln>
              <a:noFill/>
            </a:ln>
            <a:effectLst/>
          </c:spPr>
          <c:invertIfNegative val="0"/>
          <c:cat>
            <c:numRef>
              <c:f>Feuil2!$B$91:$T$91</c:f>
              <c:numCache>
                <c:formatCode>General</c:formatCode>
                <c:ptCount val="18"/>
                <c:pt idx="0">
                  <c:v>1</c:v>
                </c:pt>
                <c:pt idx="1">
                  <c:v>1.5</c:v>
                </c:pt>
                <c:pt idx="2">
                  <c:v>2</c:v>
                </c:pt>
                <c:pt idx="3">
                  <c:v>2.5</c:v>
                </c:pt>
                <c:pt idx="4">
                  <c:v>3</c:v>
                </c:pt>
                <c:pt idx="5">
                  <c:v>3.5</c:v>
                </c:pt>
                <c:pt idx="6">
                  <c:v>4</c:v>
                </c:pt>
                <c:pt idx="7">
                  <c:v>4.5</c:v>
                </c:pt>
                <c:pt idx="8">
                  <c:v>5</c:v>
                </c:pt>
                <c:pt idx="9">
                  <c:v>5.5</c:v>
                </c:pt>
                <c:pt idx="10">
                  <c:v>6</c:v>
                </c:pt>
                <c:pt idx="11">
                  <c:v>6.5</c:v>
                </c:pt>
                <c:pt idx="12">
                  <c:v>7</c:v>
                </c:pt>
                <c:pt idx="13">
                  <c:v>7.5</c:v>
                </c:pt>
                <c:pt idx="14">
                  <c:v>8</c:v>
                </c:pt>
                <c:pt idx="15">
                  <c:v>8.5</c:v>
                </c:pt>
                <c:pt idx="16">
                  <c:v>9</c:v>
                </c:pt>
                <c:pt idx="17">
                  <c:v>9.5</c:v>
                </c:pt>
              </c:numCache>
            </c:numRef>
          </c:cat>
          <c:val>
            <c:numRef>
              <c:f>Feuil2!$B$93:$T$93</c:f>
              <c:numCache>
                <c:formatCode>General</c:formatCode>
                <c:ptCount val="18"/>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numCache>
            </c:numRef>
          </c:val>
          <c:extLst>
            <c:ext xmlns:c16="http://schemas.microsoft.com/office/drawing/2014/chart" uri="{C3380CC4-5D6E-409C-BE32-E72D297353CC}">
              <c16:uniqueId val="{00000000-4B74-4F9F-91B2-9B09C596A6C6}"/>
            </c:ext>
          </c:extLst>
        </c:ser>
        <c:ser>
          <c:idx val="4"/>
          <c:order val="2"/>
          <c:tx>
            <c:strRef>
              <c:f>Feuil2!$A$95</c:f>
              <c:strCache>
                <c:ptCount val="1"/>
                <c:pt idx="0">
                  <c:v>Souillure (Kg)</c:v>
                </c:pt>
              </c:strCache>
            </c:strRef>
          </c:tx>
          <c:spPr>
            <a:solidFill>
              <a:srgbClr val="C00000"/>
            </a:solidFill>
            <a:ln>
              <a:noFill/>
            </a:ln>
            <a:effectLst/>
          </c:spPr>
          <c:invertIfNegative val="0"/>
          <c:cat>
            <c:numRef>
              <c:f>Feuil2!$B$91:$T$91</c:f>
              <c:numCache>
                <c:formatCode>General</c:formatCode>
                <c:ptCount val="18"/>
                <c:pt idx="0">
                  <c:v>1</c:v>
                </c:pt>
                <c:pt idx="1">
                  <c:v>1.5</c:v>
                </c:pt>
                <c:pt idx="2">
                  <c:v>2</c:v>
                </c:pt>
                <c:pt idx="3">
                  <c:v>2.5</c:v>
                </c:pt>
                <c:pt idx="4">
                  <c:v>3</c:v>
                </c:pt>
                <c:pt idx="5">
                  <c:v>3.5</c:v>
                </c:pt>
                <c:pt idx="6">
                  <c:v>4</c:v>
                </c:pt>
                <c:pt idx="7">
                  <c:v>4.5</c:v>
                </c:pt>
                <c:pt idx="8">
                  <c:v>5</c:v>
                </c:pt>
                <c:pt idx="9">
                  <c:v>5.5</c:v>
                </c:pt>
                <c:pt idx="10">
                  <c:v>6</c:v>
                </c:pt>
                <c:pt idx="11">
                  <c:v>6.5</c:v>
                </c:pt>
                <c:pt idx="12">
                  <c:v>7</c:v>
                </c:pt>
                <c:pt idx="13">
                  <c:v>7.5</c:v>
                </c:pt>
                <c:pt idx="14">
                  <c:v>8</c:v>
                </c:pt>
                <c:pt idx="15">
                  <c:v>8.5</c:v>
                </c:pt>
                <c:pt idx="16">
                  <c:v>9</c:v>
                </c:pt>
                <c:pt idx="17">
                  <c:v>9.5</c:v>
                </c:pt>
              </c:numCache>
            </c:numRef>
          </c:cat>
          <c:val>
            <c:numRef>
              <c:f>Feuil2!$B$95:$T$95</c:f>
              <c:numCache>
                <c:formatCode>General</c:formatCode>
                <c:ptCount val="18"/>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numCache>
            </c:numRef>
          </c:val>
          <c:extLst>
            <c:ext xmlns:c16="http://schemas.microsoft.com/office/drawing/2014/chart" uri="{C3380CC4-5D6E-409C-BE32-E72D297353CC}">
              <c16:uniqueId val="{00000001-4B74-4F9F-91B2-9B09C596A6C6}"/>
            </c:ext>
          </c:extLst>
        </c:ser>
        <c:dLbls>
          <c:showLegendKey val="0"/>
          <c:showVal val="0"/>
          <c:showCatName val="0"/>
          <c:showSerName val="0"/>
          <c:showPercent val="0"/>
          <c:showBubbleSize val="0"/>
        </c:dLbls>
        <c:gapWidth val="150"/>
        <c:overlap val="100"/>
        <c:axId val="1250513016"/>
        <c:axId val="1250511048"/>
      </c:barChart>
      <c:lineChart>
        <c:grouping val="stacked"/>
        <c:varyColors val="0"/>
        <c:ser>
          <c:idx val="1"/>
          <c:order val="0"/>
          <c:tx>
            <c:strRef>
              <c:f>Feuil2!$A$92</c:f>
              <c:strCache>
                <c:ptCount val="1"/>
                <c:pt idx="0">
                  <c:v>Taux de souillure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Feuil2!$A$91:$T$91</c:f>
              <c:strCache>
                <c:ptCount val="19"/>
                <c:pt idx="0">
                  <c:v>Coefficient de souillure</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strCache>
            </c:strRef>
          </c:cat>
          <c:val>
            <c:numRef>
              <c:f>Feuil2!$B$92:$T$92</c:f>
              <c:numCache>
                <c:formatCode>0%</c:formatCode>
                <c:ptCount val="18"/>
                <c:pt idx="0">
                  <c:v>0</c:v>
                </c:pt>
                <c:pt idx="1">
                  <c:v>0.33333333333333331</c:v>
                </c:pt>
                <c:pt idx="2">
                  <c:v>0.5</c:v>
                </c:pt>
                <c:pt idx="3">
                  <c:v>0.6</c:v>
                </c:pt>
                <c:pt idx="4">
                  <c:v>0.66666666666666663</c:v>
                </c:pt>
                <c:pt idx="5">
                  <c:v>0.7142857142857143</c:v>
                </c:pt>
                <c:pt idx="6">
                  <c:v>0.75</c:v>
                </c:pt>
                <c:pt idx="7">
                  <c:v>0.77777777777777779</c:v>
                </c:pt>
                <c:pt idx="8">
                  <c:v>0.8</c:v>
                </c:pt>
                <c:pt idx="9">
                  <c:v>0.81818181818181823</c:v>
                </c:pt>
                <c:pt idx="10">
                  <c:v>0.83333333333333337</c:v>
                </c:pt>
                <c:pt idx="11">
                  <c:v>0.84615384615384615</c:v>
                </c:pt>
                <c:pt idx="12">
                  <c:v>0.8571428571428571</c:v>
                </c:pt>
                <c:pt idx="13">
                  <c:v>0.8666666666666667</c:v>
                </c:pt>
                <c:pt idx="14">
                  <c:v>0.875</c:v>
                </c:pt>
                <c:pt idx="15">
                  <c:v>0.88235294117647056</c:v>
                </c:pt>
                <c:pt idx="16">
                  <c:v>0.88888888888888884</c:v>
                </c:pt>
                <c:pt idx="17">
                  <c:v>0.89473684210526316</c:v>
                </c:pt>
              </c:numCache>
            </c:numRef>
          </c:val>
          <c:smooth val="0"/>
          <c:extLst>
            <c:ext xmlns:c16="http://schemas.microsoft.com/office/drawing/2014/chart" uri="{C3380CC4-5D6E-409C-BE32-E72D297353CC}">
              <c16:uniqueId val="{00000002-4B74-4F9F-91B2-9B09C596A6C6}"/>
            </c:ext>
          </c:extLst>
        </c:ser>
        <c:dLbls>
          <c:showLegendKey val="0"/>
          <c:showVal val="0"/>
          <c:showCatName val="0"/>
          <c:showSerName val="0"/>
          <c:showPercent val="0"/>
          <c:showBubbleSize val="0"/>
        </c:dLbls>
        <c:marker val="1"/>
        <c:smooth val="0"/>
        <c:axId val="1250504488"/>
        <c:axId val="1250506456"/>
      </c:lineChart>
      <c:catAx>
        <c:axId val="1250513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0511048"/>
        <c:crosses val="autoZero"/>
        <c:auto val="1"/>
        <c:lblAlgn val="ctr"/>
        <c:lblOffset val="100"/>
        <c:tickLblSkip val="1"/>
        <c:noMultiLvlLbl val="0"/>
      </c:catAx>
      <c:valAx>
        <c:axId val="1250511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0513016"/>
        <c:crosses val="autoZero"/>
        <c:crossBetween val="between"/>
      </c:valAx>
      <c:valAx>
        <c:axId val="125050645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crossAx val="1250504488"/>
        <c:crosses val="max"/>
        <c:crossBetween val="between"/>
      </c:valAx>
      <c:catAx>
        <c:axId val="1250504488"/>
        <c:scaling>
          <c:orientation val="minMax"/>
        </c:scaling>
        <c:delete val="1"/>
        <c:axPos val="b"/>
        <c:numFmt formatCode="General" sourceLinked="1"/>
        <c:majorTickMark val="out"/>
        <c:minorTickMark val="none"/>
        <c:tickLblPos val="nextTo"/>
        <c:crossAx val="1250506456"/>
        <c:crosses val="autoZero"/>
        <c:auto val="1"/>
        <c:lblAlgn val="ctr"/>
        <c:lblOffset val="100"/>
        <c:noMultiLvlLbl val="0"/>
      </c:catAx>
      <c:spPr>
        <a:noFill/>
        <a:ln>
          <a:noFill/>
        </a:ln>
        <a:effectLst/>
      </c:spPr>
    </c:plotArea>
    <c:legend>
      <c:legendPos val="b"/>
      <c:layout>
        <c:manualLayout>
          <c:xMode val="edge"/>
          <c:yMode val="edge"/>
          <c:x val="0.27149712973023932"/>
          <c:y val="0.95542758026878971"/>
          <c:w val="0.4448131943488664"/>
          <c:h val="4.4572419731210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fr-FR" sz="1100"/>
              <a:t>Coefficient et taux de souillure des Films Agricoles Usagés</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3666258598999866E-2"/>
          <c:y val="9.79661912308505E-2"/>
          <c:w val="0.85272415350105146"/>
          <c:h val="0.74864398883578542"/>
        </c:manualLayout>
      </c:layout>
      <c:barChart>
        <c:barDir val="col"/>
        <c:grouping val="stacked"/>
        <c:varyColors val="0"/>
        <c:ser>
          <c:idx val="2"/>
          <c:order val="1"/>
          <c:tx>
            <c:strRef>
              <c:f>Feuil2!$A$93</c:f>
              <c:strCache>
                <c:ptCount val="1"/>
                <c:pt idx="0">
                  <c:v>Film neuf (Kg)</c:v>
                </c:pt>
              </c:strCache>
            </c:strRef>
          </c:tx>
          <c:spPr>
            <a:solidFill>
              <a:schemeClr val="accent1"/>
            </a:solidFill>
            <a:ln>
              <a:noFill/>
            </a:ln>
            <a:effectLst/>
          </c:spPr>
          <c:invertIfNegative val="0"/>
          <c:cat>
            <c:numRef>
              <c:f>Feuil2!$B$91:$T$91</c:f>
              <c:numCache>
                <c:formatCode>General</c:formatCode>
                <c:ptCount val="18"/>
                <c:pt idx="0">
                  <c:v>1</c:v>
                </c:pt>
                <c:pt idx="1">
                  <c:v>1.5</c:v>
                </c:pt>
                <c:pt idx="2">
                  <c:v>2</c:v>
                </c:pt>
                <c:pt idx="3">
                  <c:v>2.5</c:v>
                </c:pt>
                <c:pt idx="4">
                  <c:v>3</c:v>
                </c:pt>
                <c:pt idx="5">
                  <c:v>3.5</c:v>
                </c:pt>
                <c:pt idx="6">
                  <c:v>4</c:v>
                </c:pt>
                <c:pt idx="7">
                  <c:v>4.5</c:v>
                </c:pt>
                <c:pt idx="8">
                  <c:v>5</c:v>
                </c:pt>
                <c:pt idx="9">
                  <c:v>5.5</c:v>
                </c:pt>
                <c:pt idx="10">
                  <c:v>6</c:v>
                </c:pt>
                <c:pt idx="11">
                  <c:v>6.5</c:v>
                </c:pt>
                <c:pt idx="12">
                  <c:v>7</c:v>
                </c:pt>
                <c:pt idx="13">
                  <c:v>7.5</c:v>
                </c:pt>
                <c:pt idx="14">
                  <c:v>8</c:v>
                </c:pt>
                <c:pt idx="15">
                  <c:v>8.5</c:v>
                </c:pt>
                <c:pt idx="16">
                  <c:v>9</c:v>
                </c:pt>
                <c:pt idx="17">
                  <c:v>9.5</c:v>
                </c:pt>
              </c:numCache>
            </c:numRef>
          </c:cat>
          <c:val>
            <c:numRef>
              <c:f>Feuil2!$B$93:$T$93</c:f>
              <c:numCache>
                <c:formatCode>General</c:formatCode>
                <c:ptCount val="18"/>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numCache>
            </c:numRef>
          </c:val>
          <c:extLst>
            <c:ext xmlns:c16="http://schemas.microsoft.com/office/drawing/2014/chart" uri="{C3380CC4-5D6E-409C-BE32-E72D297353CC}">
              <c16:uniqueId val="{00000000-82DC-429F-8A71-CFADDDF1414F}"/>
            </c:ext>
          </c:extLst>
        </c:ser>
        <c:ser>
          <c:idx val="4"/>
          <c:order val="2"/>
          <c:tx>
            <c:strRef>
              <c:f>Feuil2!$A$95</c:f>
              <c:strCache>
                <c:ptCount val="1"/>
                <c:pt idx="0">
                  <c:v>Souillure (Kg)</c:v>
                </c:pt>
              </c:strCache>
            </c:strRef>
          </c:tx>
          <c:spPr>
            <a:solidFill>
              <a:srgbClr val="C00000"/>
            </a:solidFill>
            <a:ln>
              <a:noFill/>
            </a:ln>
            <a:effectLst/>
          </c:spPr>
          <c:invertIfNegative val="0"/>
          <c:cat>
            <c:numRef>
              <c:f>Feuil2!$B$91:$T$91</c:f>
              <c:numCache>
                <c:formatCode>General</c:formatCode>
                <c:ptCount val="18"/>
                <c:pt idx="0">
                  <c:v>1</c:v>
                </c:pt>
                <c:pt idx="1">
                  <c:v>1.5</c:v>
                </c:pt>
                <c:pt idx="2">
                  <c:v>2</c:v>
                </c:pt>
                <c:pt idx="3">
                  <c:v>2.5</c:v>
                </c:pt>
                <c:pt idx="4">
                  <c:v>3</c:v>
                </c:pt>
                <c:pt idx="5">
                  <c:v>3.5</c:v>
                </c:pt>
                <c:pt idx="6">
                  <c:v>4</c:v>
                </c:pt>
                <c:pt idx="7">
                  <c:v>4.5</c:v>
                </c:pt>
                <c:pt idx="8">
                  <c:v>5</c:v>
                </c:pt>
                <c:pt idx="9">
                  <c:v>5.5</c:v>
                </c:pt>
                <c:pt idx="10">
                  <c:v>6</c:v>
                </c:pt>
                <c:pt idx="11">
                  <c:v>6.5</c:v>
                </c:pt>
                <c:pt idx="12">
                  <c:v>7</c:v>
                </c:pt>
                <c:pt idx="13">
                  <c:v>7.5</c:v>
                </c:pt>
                <c:pt idx="14">
                  <c:v>8</c:v>
                </c:pt>
                <c:pt idx="15">
                  <c:v>8.5</c:v>
                </c:pt>
                <c:pt idx="16">
                  <c:v>9</c:v>
                </c:pt>
                <c:pt idx="17">
                  <c:v>9.5</c:v>
                </c:pt>
              </c:numCache>
            </c:numRef>
          </c:cat>
          <c:val>
            <c:numRef>
              <c:f>Feuil2!$B$95:$T$95</c:f>
              <c:numCache>
                <c:formatCode>General</c:formatCode>
                <c:ptCount val="18"/>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numCache>
            </c:numRef>
          </c:val>
          <c:extLst>
            <c:ext xmlns:c16="http://schemas.microsoft.com/office/drawing/2014/chart" uri="{C3380CC4-5D6E-409C-BE32-E72D297353CC}">
              <c16:uniqueId val="{00000001-82DC-429F-8A71-CFADDDF1414F}"/>
            </c:ext>
          </c:extLst>
        </c:ser>
        <c:dLbls>
          <c:showLegendKey val="0"/>
          <c:showVal val="0"/>
          <c:showCatName val="0"/>
          <c:showSerName val="0"/>
          <c:showPercent val="0"/>
          <c:showBubbleSize val="0"/>
        </c:dLbls>
        <c:gapWidth val="150"/>
        <c:overlap val="100"/>
        <c:axId val="1250513016"/>
        <c:axId val="1250511048"/>
      </c:barChart>
      <c:lineChart>
        <c:grouping val="stacked"/>
        <c:varyColors val="0"/>
        <c:ser>
          <c:idx val="1"/>
          <c:order val="0"/>
          <c:tx>
            <c:strRef>
              <c:f>Feuil2!$A$92</c:f>
              <c:strCache>
                <c:ptCount val="1"/>
                <c:pt idx="0">
                  <c:v>Taux de souillure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Feuil2!$A$91:$T$91</c:f>
              <c:strCache>
                <c:ptCount val="19"/>
                <c:pt idx="0">
                  <c:v>Coefficient de souillure</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strCache>
            </c:strRef>
          </c:cat>
          <c:val>
            <c:numRef>
              <c:f>Feuil2!$B$92:$T$92</c:f>
              <c:numCache>
                <c:formatCode>0%</c:formatCode>
                <c:ptCount val="18"/>
                <c:pt idx="0">
                  <c:v>0</c:v>
                </c:pt>
                <c:pt idx="1">
                  <c:v>0.33333333333333331</c:v>
                </c:pt>
                <c:pt idx="2">
                  <c:v>0.5</c:v>
                </c:pt>
                <c:pt idx="3">
                  <c:v>0.6</c:v>
                </c:pt>
                <c:pt idx="4">
                  <c:v>0.66666666666666663</c:v>
                </c:pt>
                <c:pt idx="5">
                  <c:v>0.7142857142857143</c:v>
                </c:pt>
                <c:pt idx="6">
                  <c:v>0.75</c:v>
                </c:pt>
                <c:pt idx="7">
                  <c:v>0.77777777777777779</c:v>
                </c:pt>
                <c:pt idx="8">
                  <c:v>0.8</c:v>
                </c:pt>
                <c:pt idx="9">
                  <c:v>0.81818181818181823</c:v>
                </c:pt>
                <c:pt idx="10">
                  <c:v>0.83333333333333337</c:v>
                </c:pt>
                <c:pt idx="11">
                  <c:v>0.84615384615384615</c:v>
                </c:pt>
                <c:pt idx="12">
                  <c:v>0.8571428571428571</c:v>
                </c:pt>
                <c:pt idx="13">
                  <c:v>0.8666666666666667</c:v>
                </c:pt>
                <c:pt idx="14">
                  <c:v>0.875</c:v>
                </c:pt>
                <c:pt idx="15">
                  <c:v>0.88235294117647056</c:v>
                </c:pt>
                <c:pt idx="16">
                  <c:v>0.88888888888888884</c:v>
                </c:pt>
                <c:pt idx="17">
                  <c:v>0.89473684210526316</c:v>
                </c:pt>
              </c:numCache>
            </c:numRef>
          </c:val>
          <c:smooth val="0"/>
          <c:extLst>
            <c:ext xmlns:c16="http://schemas.microsoft.com/office/drawing/2014/chart" uri="{C3380CC4-5D6E-409C-BE32-E72D297353CC}">
              <c16:uniqueId val="{00000002-82DC-429F-8A71-CFADDDF1414F}"/>
            </c:ext>
          </c:extLst>
        </c:ser>
        <c:dLbls>
          <c:showLegendKey val="0"/>
          <c:showVal val="0"/>
          <c:showCatName val="0"/>
          <c:showSerName val="0"/>
          <c:showPercent val="0"/>
          <c:showBubbleSize val="0"/>
        </c:dLbls>
        <c:marker val="1"/>
        <c:smooth val="0"/>
        <c:axId val="1250504488"/>
        <c:axId val="1250506456"/>
      </c:lineChart>
      <c:catAx>
        <c:axId val="1250513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0511048"/>
        <c:crosses val="autoZero"/>
        <c:auto val="1"/>
        <c:lblAlgn val="ctr"/>
        <c:lblOffset val="100"/>
        <c:tickLblSkip val="1"/>
        <c:noMultiLvlLbl val="0"/>
      </c:catAx>
      <c:valAx>
        <c:axId val="1250511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0513016"/>
        <c:crosses val="autoZero"/>
        <c:crossBetween val="between"/>
      </c:valAx>
      <c:valAx>
        <c:axId val="125050645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fr-FR"/>
          </a:p>
        </c:txPr>
        <c:crossAx val="1250504488"/>
        <c:crosses val="max"/>
        <c:crossBetween val="between"/>
      </c:valAx>
      <c:catAx>
        <c:axId val="1250504488"/>
        <c:scaling>
          <c:orientation val="minMax"/>
        </c:scaling>
        <c:delete val="1"/>
        <c:axPos val="b"/>
        <c:numFmt formatCode="General" sourceLinked="1"/>
        <c:majorTickMark val="out"/>
        <c:minorTickMark val="none"/>
        <c:tickLblPos val="nextTo"/>
        <c:crossAx val="1250506456"/>
        <c:crosses val="autoZero"/>
        <c:auto val="1"/>
        <c:lblAlgn val="ctr"/>
        <c:lblOffset val="100"/>
        <c:noMultiLvlLbl val="0"/>
      </c:catAx>
      <c:spPr>
        <a:noFill/>
        <a:ln>
          <a:noFill/>
        </a:ln>
        <a:effectLst/>
      </c:spPr>
    </c:plotArea>
    <c:legend>
      <c:legendPos val="b"/>
      <c:layout>
        <c:manualLayout>
          <c:xMode val="edge"/>
          <c:yMode val="edge"/>
          <c:x val="0.27149712973023932"/>
          <c:y val="0.95542758026878971"/>
          <c:w val="0.4448131943488664"/>
          <c:h val="4.4572419731210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29FF2-AD6E-4320-A365-FAC0C0A9F352}" type="doc">
      <dgm:prSet loTypeId="urn:microsoft.com/office/officeart/2005/8/layout/rings+Icon" loCatId="relationship" qsTypeId="urn:microsoft.com/office/officeart/2005/8/quickstyle/simple2" qsCatId="simple" csTypeId="urn:microsoft.com/office/officeart/2005/8/colors/colorful1" csCatId="colorful" phldr="1"/>
      <dgm:spPr/>
      <dgm:t>
        <a:bodyPr/>
        <a:lstStyle/>
        <a:p>
          <a:endParaRPr lang="fr-FR"/>
        </a:p>
      </dgm:t>
    </dgm:pt>
    <dgm:pt modelId="{92BE3FF1-4C1D-4926-BF25-5E299EF20CE2}">
      <dgm:prSet phldrT="[Texte]" custT="1"/>
      <dgm:spPr/>
      <dgm:t>
        <a:bodyPr/>
        <a:lstStyle/>
        <a:p>
          <a:r>
            <a:rPr lang="fr-FR" sz="1800" b="1" dirty="0">
              <a:solidFill>
                <a:schemeClr val="tx1">
                  <a:lumMod val="50000"/>
                </a:schemeClr>
              </a:solidFill>
            </a:rPr>
            <a:t>116.000 t</a:t>
          </a:r>
          <a:r>
            <a:rPr lang="fr-FR" sz="1800" dirty="0">
              <a:solidFill>
                <a:schemeClr val="tx1">
                  <a:lumMod val="50000"/>
                </a:schemeClr>
              </a:solidFill>
            </a:rPr>
            <a:t> </a:t>
          </a:r>
          <a:r>
            <a:rPr lang="fr-FR" sz="1600" dirty="0">
              <a:solidFill>
                <a:schemeClr val="tx1">
                  <a:lumMod val="50000"/>
                </a:schemeClr>
              </a:solidFill>
            </a:rPr>
            <a:t>gisement contributeur</a:t>
          </a:r>
        </a:p>
      </dgm:t>
    </dgm:pt>
    <dgm:pt modelId="{CF47E369-1D00-4103-B2EF-2B65FC639F55}" type="parTrans" cxnId="{F25DC8FE-21E3-493D-98A9-C1AFB1C1F81D}">
      <dgm:prSet/>
      <dgm:spPr/>
      <dgm:t>
        <a:bodyPr/>
        <a:lstStyle/>
        <a:p>
          <a:endParaRPr lang="fr-FR" sz="1400">
            <a:solidFill>
              <a:schemeClr val="tx1">
                <a:lumMod val="50000"/>
              </a:schemeClr>
            </a:solidFill>
          </a:endParaRPr>
        </a:p>
      </dgm:t>
    </dgm:pt>
    <dgm:pt modelId="{97FA82A3-5172-436A-B625-447E56056EAE}" type="sibTrans" cxnId="{F25DC8FE-21E3-493D-98A9-C1AFB1C1F81D}">
      <dgm:prSet/>
      <dgm:spPr/>
      <dgm:t>
        <a:bodyPr/>
        <a:lstStyle/>
        <a:p>
          <a:endParaRPr lang="fr-FR" sz="1400">
            <a:solidFill>
              <a:schemeClr val="tx1">
                <a:lumMod val="50000"/>
              </a:schemeClr>
            </a:solidFill>
          </a:endParaRPr>
        </a:p>
      </dgm:t>
    </dgm:pt>
    <dgm:pt modelId="{D75BAC3C-0D9C-41F7-9660-FAFC91B9F4E8}">
      <dgm:prSet phldrT="[Texte]" custT="1"/>
      <dgm:spPr/>
      <dgm:t>
        <a:bodyPr/>
        <a:lstStyle/>
        <a:p>
          <a:r>
            <a:rPr lang="fr-FR" sz="1800" b="1" dirty="0">
              <a:solidFill>
                <a:schemeClr val="tx1">
                  <a:lumMod val="50000"/>
                </a:schemeClr>
              </a:solidFill>
            </a:rPr>
            <a:t>85.000 t</a:t>
          </a:r>
          <a:br>
            <a:rPr lang="fr-FR" sz="1600" b="1" dirty="0">
              <a:solidFill>
                <a:schemeClr val="tx1">
                  <a:lumMod val="50000"/>
                </a:schemeClr>
              </a:solidFill>
            </a:rPr>
          </a:br>
          <a:r>
            <a:rPr lang="fr-FR" sz="1600" dirty="0">
              <a:solidFill>
                <a:schemeClr val="tx1">
                  <a:lumMod val="50000"/>
                </a:schemeClr>
              </a:solidFill>
            </a:rPr>
            <a:t>collectées</a:t>
          </a:r>
        </a:p>
        <a:p>
          <a:r>
            <a:rPr lang="fr-FR" sz="1600" dirty="0">
              <a:solidFill>
                <a:schemeClr val="tx1">
                  <a:lumMod val="50000"/>
                </a:schemeClr>
              </a:solidFill>
            </a:rPr>
            <a:t>+ </a:t>
          </a:r>
          <a:r>
            <a:rPr lang="fr-FR" sz="1600" dirty="0">
              <a:solidFill>
                <a:schemeClr val="tx1">
                  <a:lumMod val="50000"/>
                </a:schemeClr>
              </a:solidFill>
              <a:latin typeface="Arial"/>
            </a:rPr>
            <a:t>5.000</a:t>
          </a:r>
          <a:r>
            <a:rPr lang="fr-FR" sz="1600" dirty="0">
              <a:solidFill>
                <a:schemeClr val="tx1">
                  <a:lumMod val="50000"/>
                </a:schemeClr>
              </a:solidFill>
            </a:rPr>
            <a:t> tonnes </a:t>
          </a:r>
          <a:r>
            <a:rPr lang="fr-FR" sz="1600" i="1" dirty="0">
              <a:solidFill>
                <a:schemeClr val="tx1">
                  <a:lumMod val="50000"/>
                </a:schemeClr>
              </a:solidFill>
            </a:rPr>
            <a:t>VS</a:t>
          </a:r>
          <a:r>
            <a:rPr lang="fr-FR" sz="1600" dirty="0">
              <a:solidFill>
                <a:schemeClr val="tx1">
                  <a:lumMod val="50000"/>
                </a:schemeClr>
              </a:solidFill>
            </a:rPr>
            <a:t> 2019</a:t>
          </a:r>
        </a:p>
      </dgm:t>
    </dgm:pt>
    <dgm:pt modelId="{63070CFF-BE54-4D10-8787-85FB495C5D7C}" type="parTrans" cxnId="{46E839E6-AF0B-438E-8297-9DDDB7AEBC08}">
      <dgm:prSet/>
      <dgm:spPr/>
      <dgm:t>
        <a:bodyPr/>
        <a:lstStyle/>
        <a:p>
          <a:endParaRPr lang="fr-FR" sz="1400">
            <a:solidFill>
              <a:schemeClr val="tx1">
                <a:lumMod val="50000"/>
              </a:schemeClr>
            </a:solidFill>
          </a:endParaRPr>
        </a:p>
      </dgm:t>
    </dgm:pt>
    <dgm:pt modelId="{113211FA-C03D-45DD-B4AD-487D9DF3D607}" type="sibTrans" cxnId="{46E839E6-AF0B-438E-8297-9DDDB7AEBC08}">
      <dgm:prSet/>
      <dgm:spPr/>
      <dgm:t>
        <a:bodyPr/>
        <a:lstStyle/>
        <a:p>
          <a:endParaRPr lang="fr-FR" sz="1400">
            <a:solidFill>
              <a:schemeClr val="tx1">
                <a:lumMod val="50000"/>
              </a:schemeClr>
            </a:solidFill>
          </a:endParaRPr>
        </a:p>
      </dgm:t>
    </dgm:pt>
    <dgm:pt modelId="{616787E6-2E79-4131-86B1-D51DD3CF464C}">
      <dgm:prSet phldrT="[Texte]" custT="1"/>
      <dgm:spPr/>
      <dgm:t>
        <a:bodyPr/>
        <a:lstStyle/>
        <a:p>
          <a:r>
            <a:rPr lang="fr-FR" sz="1800" b="1" dirty="0">
              <a:solidFill>
                <a:schemeClr val="tx1">
                  <a:lumMod val="50000"/>
                </a:schemeClr>
              </a:solidFill>
            </a:rPr>
            <a:t>Près de 90%</a:t>
          </a:r>
          <a:br>
            <a:rPr lang="fr-FR" sz="1600" b="1" dirty="0">
              <a:solidFill>
                <a:schemeClr val="tx1">
                  <a:lumMod val="50000"/>
                </a:schemeClr>
              </a:solidFill>
            </a:rPr>
          </a:br>
          <a:r>
            <a:rPr lang="fr-FR" sz="1600" dirty="0">
              <a:solidFill>
                <a:schemeClr val="tx1">
                  <a:lumMod val="50000"/>
                </a:schemeClr>
              </a:solidFill>
            </a:rPr>
            <a:t>recyclé/collecté</a:t>
          </a:r>
        </a:p>
        <a:p>
          <a:r>
            <a:rPr lang="fr-FR" sz="1050" dirty="0">
              <a:solidFill>
                <a:schemeClr val="tx1">
                  <a:lumMod val="50000"/>
                </a:schemeClr>
              </a:solidFill>
            </a:rPr>
            <a:t>(hors FAU paillage)</a:t>
          </a:r>
        </a:p>
      </dgm:t>
    </dgm:pt>
    <dgm:pt modelId="{EEA2C873-F2FD-47DF-BAD2-73C3A88AC5FA}" type="parTrans" cxnId="{EE0B245E-8CD1-45BC-9DF5-CB8F10F6BC35}">
      <dgm:prSet/>
      <dgm:spPr/>
      <dgm:t>
        <a:bodyPr/>
        <a:lstStyle/>
        <a:p>
          <a:endParaRPr lang="fr-FR" sz="1400">
            <a:solidFill>
              <a:schemeClr val="tx1">
                <a:lumMod val="50000"/>
              </a:schemeClr>
            </a:solidFill>
          </a:endParaRPr>
        </a:p>
      </dgm:t>
    </dgm:pt>
    <dgm:pt modelId="{FC469A89-3015-41A5-9478-4CF69746D2DB}" type="sibTrans" cxnId="{EE0B245E-8CD1-45BC-9DF5-CB8F10F6BC35}">
      <dgm:prSet/>
      <dgm:spPr/>
      <dgm:t>
        <a:bodyPr/>
        <a:lstStyle/>
        <a:p>
          <a:endParaRPr lang="fr-FR" sz="1400">
            <a:solidFill>
              <a:schemeClr val="tx1">
                <a:lumMod val="50000"/>
              </a:schemeClr>
            </a:solidFill>
          </a:endParaRPr>
        </a:p>
      </dgm:t>
    </dgm:pt>
    <dgm:pt modelId="{C0532C84-B53C-480A-A990-4E76D99D5BD2}">
      <dgm:prSet phldrT="[Texte]" custT="1"/>
      <dgm:spPr/>
      <dgm:t>
        <a:bodyPr/>
        <a:lstStyle/>
        <a:p>
          <a:r>
            <a:rPr lang="fr-FR" sz="1800" b="1" dirty="0">
              <a:solidFill>
                <a:schemeClr val="tx1">
                  <a:lumMod val="50000"/>
                </a:schemeClr>
              </a:solidFill>
            </a:rPr>
            <a:t>30 à 94 %</a:t>
          </a:r>
          <a:br>
            <a:rPr lang="fr-FR" sz="1800" b="1" dirty="0">
              <a:solidFill>
                <a:schemeClr val="tx1">
                  <a:lumMod val="50000"/>
                </a:schemeClr>
              </a:solidFill>
            </a:rPr>
          </a:br>
          <a:r>
            <a:rPr lang="fr-FR" sz="1600" dirty="0">
              <a:solidFill>
                <a:schemeClr val="tx1">
                  <a:lumMod val="50000"/>
                </a:schemeClr>
              </a:solidFill>
            </a:rPr>
            <a:t>taux de collecte</a:t>
          </a:r>
        </a:p>
      </dgm:t>
    </dgm:pt>
    <dgm:pt modelId="{C60B7F0E-4C9F-4368-926C-58B838C2A316}" type="parTrans" cxnId="{7A3FAFB8-8537-44AF-941C-7A8A53E7D1D5}">
      <dgm:prSet/>
      <dgm:spPr/>
      <dgm:t>
        <a:bodyPr/>
        <a:lstStyle/>
        <a:p>
          <a:endParaRPr lang="fr-FR" sz="1400">
            <a:solidFill>
              <a:schemeClr val="tx1">
                <a:lumMod val="50000"/>
              </a:schemeClr>
            </a:solidFill>
          </a:endParaRPr>
        </a:p>
      </dgm:t>
    </dgm:pt>
    <dgm:pt modelId="{4A0AA897-8FF6-4572-93E1-D1D02F51A70F}" type="sibTrans" cxnId="{7A3FAFB8-8537-44AF-941C-7A8A53E7D1D5}">
      <dgm:prSet/>
      <dgm:spPr/>
      <dgm:t>
        <a:bodyPr/>
        <a:lstStyle/>
        <a:p>
          <a:endParaRPr lang="fr-FR" sz="1400">
            <a:solidFill>
              <a:schemeClr val="tx1">
                <a:lumMod val="50000"/>
              </a:schemeClr>
            </a:solidFill>
          </a:endParaRPr>
        </a:p>
      </dgm:t>
    </dgm:pt>
    <dgm:pt modelId="{B3266407-46BB-4643-8719-0F5441DC7EB7}">
      <dgm:prSet phldrT="[Texte]" custT="1"/>
      <dgm:spPr/>
      <dgm:t>
        <a:bodyPr/>
        <a:lstStyle/>
        <a:p>
          <a:r>
            <a:rPr lang="fr-FR" sz="1800" b="1" dirty="0">
              <a:solidFill>
                <a:schemeClr val="tx1">
                  <a:lumMod val="50000"/>
                </a:schemeClr>
              </a:solidFill>
            </a:rPr>
            <a:t>+ 12 000 t</a:t>
          </a:r>
          <a:r>
            <a:rPr lang="fr-FR" sz="1600" dirty="0">
              <a:solidFill>
                <a:schemeClr val="tx1">
                  <a:lumMod val="50000"/>
                </a:schemeClr>
              </a:solidFill>
            </a:rPr>
            <a:t> de PPNU et EPIU éliminés depuis 2001 </a:t>
          </a:r>
          <a:endParaRPr lang="fr-FR" sz="1800" dirty="0">
            <a:solidFill>
              <a:schemeClr val="tx1">
                <a:lumMod val="50000"/>
              </a:schemeClr>
            </a:solidFill>
          </a:endParaRPr>
        </a:p>
      </dgm:t>
    </dgm:pt>
    <dgm:pt modelId="{25A13838-88CF-4C3D-A25C-AA93FDB1FA8C}" type="parTrans" cxnId="{1F78F531-BA54-48D6-8E3D-D5228CFEE0A5}">
      <dgm:prSet/>
      <dgm:spPr/>
      <dgm:t>
        <a:bodyPr/>
        <a:lstStyle/>
        <a:p>
          <a:endParaRPr lang="fr-FR" sz="1400">
            <a:solidFill>
              <a:schemeClr val="tx1">
                <a:lumMod val="50000"/>
              </a:schemeClr>
            </a:solidFill>
          </a:endParaRPr>
        </a:p>
      </dgm:t>
    </dgm:pt>
    <dgm:pt modelId="{025B4895-FC3E-46F5-A614-D011D1E52F5C}" type="sibTrans" cxnId="{1F78F531-BA54-48D6-8E3D-D5228CFEE0A5}">
      <dgm:prSet/>
      <dgm:spPr/>
      <dgm:t>
        <a:bodyPr/>
        <a:lstStyle/>
        <a:p>
          <a:endParaRPr lang="fr-FR" sz="1400">
            <a:solidFill>
              <a:schemeClr val="tx1">
                <a:lumMod val="50000"/>
              </a:schemeClr>
            </a:solidFill>
          </a:endParaRPr>
        </a:p>
      </dgm:t>
    </dgm:pt>
    <dgm:pt modelId="{4DF5EF59-6171-4906-9504-19FC51DC2E6A}">
      <dgm:prSet phldrT="[Texte]" custT="1"/>
      <dgm:spPr/>
      <dgm:t>
        <a:bodyPr/>
        <a:lstStyle/>
        <a:p>
          <a:r>
            <a:rPr lang="fr-FR" sz="1800" dirty="0">
              <a:solidFill>
                <a:schemeClr val="tx1">
                  <a:lumMod val="50000"/>
                </a:schemeClr>
              </a:solidFill>
            </a:rPr>
            <a:t>1,1 million de m3 transportés </a:t>
          </a:r>
        </a:p>
        <a:p>
          <a:r>
            <a:rPr lang="fr-FR" sz="1800" dirty="0">
              <a:solidFill>
                <a:schemeClr val="tx1">
                  <a:lumMod val="50000"/>
                </a:schemeClr>
              </a:solidFill>
            </a:rPr>
            <a:t>Plus de </a:t>
          </a:r>
          <a:r>
            <a:rPr lang="fr-FR" sz="1800" b="1" dirty="0">
              <a:solidFill>
                <a:schemeClr val="tx1">
                  <a:lumMod val="50000"/>
                </a:schemeClr>
              </a:solidFill>
            </a:rPr>
            <a:t>38.000 demandes d’enlèvement</a:t>
          </a:r>
        </a:p>
      </dgm:t>
    </dgm:pt>
    <dgm:pt modelId="{FCE89843-6A8A-4014-92CC-AB099BA21A6C}" type="parTrans" cxnId="{8FBF110D-8FEB-4C6D-8160-BA0F53B5E18B}">
      <dgm:prSet/>
      <dgm:spPr/>
      <dgm:t>
        <a:bodyPr/>
        <a:lstStyle/>
        <a:p>
          <a:endParaRPr lang="fr-FR" sz="1400">
            <a:solidFill>
              <a:schemeClr val="tx1">
                <a:lumMod val="50000"/>
              </a:schemeClr>
            </a:solidFill>
          </a:endParaRPr>
        </a:p>
      </dgm:t>
    </dgm:pt>
    <dgm:pt modelId="{D669734D-DA40-49A0-8E93-25C0B8B33E14}" type="sibTrans" cxnId="{8FBF110D-8FEB-4C6D-8160-BA0F53B5E18B}">
      <dgm:prSet/>
      <dgm:spPr/>
      <dgm:t>
        <a:bodyPr/>
        <a:lstStyle/>
        <a:p>
          <a:endParaRPr lang="fr-FR" sz="1400">
            <a:solidFill>
              <a:schemeClr val="tx1">
                <a:lumMod val="50000"/>
              </a:schemeClr>
            </a:solidFill>
          </a:endParaRPr>
        </a:p>
      </dgm:t>
    </dgm:pt>
    <dgm:pt modelId="{CC902DE1-DAEF-4FB3-A6AF-63D294DD7556}" type="pres">
      <dgm:prSet presAssocID="{28729FF2-AD6E-4320-A365-FAC0C0A9F352}" presName="Name0" presStyleCnt="0">
        <dgm:presLayoutVars>
          <dgm:chMax val="7"/>
          <dgm:dir/>
          <dgm:resizeHandles val="exact"/>
        </dgm:presLayoutVars>
      </dgm:prSet>
      <dgm:spPr/>
    </dgm:pt>
    <dgm:pt modelId="{95742BC4-65C2-4FF3-80BB-1D1618615D50}" type="pres">
      <dgm:prSet presAssocID="{28729FF2-AD6E-4320-A365-FAC0C0A9F352}" presName="ellipse1" presStyleLbl="vennNode1" presStyleIdx="0" presStyleCnt="6">
        <dgm:presLayoutVars>
          <dgm:bulletEnabled val="1"/>
        </dgm:presLayoutVars>
      </dgm:prSet>
      <dgm:spPr/>
    </dgm:pt>
    <dgm:pt modelId="{E47A7A77-EDB3-4283-93E4-0D46D913EFAF}" type="pres">
      <dgm:prSet presAssocID="{28729FF2-AD6E-4320-A365-FAC0C0A9F352}" presName="ellipse2" presStyleLbl="vennNode1" presStyleIdx="1" presStyleCnt="6" custLinFactNeighborX="894">
        <dgm:presLayoutVars>
          <dgm:bulletEnabled val="1"/>
        </dgm:presLayoutVars>
      </dgm:prSet>
      <dgm:spPr/>
    </dgm:pt>
    <dgm:pt modelId="{3DCAD775-1029-4DB0-B4E0-BB557C9889B4}" type="pres">
      <dgm:prSet presAssocID="{28729FF2-AD6E-4320-A365-FAC0C0A9F352}" presName="ellipse3" presStyleLbl="vennNode1" presStyleIdx="2" presStyleCnt="6">
        <dgm:presLayoutVars>
          <dgm:bulletEnabled val="1"/>
        </dgm:presLayoutVars>
      </dgm:prSet>
      <dgm:spPr/>
    </dgm:pt>
    <dgm:pt modelId="{8C483193-A491-41CF-8467-89B265359F78}" type="pres">
      <dgm:prSet presAssocID="{28729FF2-AD6E-4320-A365-FAC0C0A9F352}" presName="ellipse4" presStyleLbl="vennNode1" presStyleIdx="3" presStyleCnt="6">
        <dgm:presLayoutVars>
          <dgm:bulletEnabled val="1"/>
        </dgm:presLayoutVars>
      </dgm:prSet>
      <dgm:spPr/>
    </dgm:pt>
    <dgm:pt modelId="{759430A0-B822-4A92-ABAB-4A8EFC74C3D9}" type="pres">
      <dgm:prSet presAssocID="{28729FF2-AD6E-4320-A365-FAC0C0A9F352}" presName="ellipse5" presStyleLbl="vennNode1" presStyleIdx="4" presStyleCnt="6">
        <dgm:presLayoutVars>
          <dgm:bulletEnabled val="1"/>
        </dgm:presLayoutVars>
      </dgm:prSet>
      <dgm:spPr/>
    </dgm:pt>
    <dgm:pt modelId="{C960A435-23F0-485C-B3AC-35D455ECBB97}" type="pres">
      <dgm:prSet presAssocID="{28729FF2-AD6E-4320-A365-FAC0C0A9F352}" presName="ellipse6" presStyleLbl="vennNode1" presStyleIdx="5" presStyleCnt="6">
        <dgm:presLayoutVars>
          <dgm:bulletEnabled val="1"/>
        </dgm:presLayoutVars>
      </dgm:prSet>
      <dgm:spPr/>
    </dgm:pt>
  </dgm:ptLst>
  <dgm:cxnLst>
    <dgm:cxn modelId="{8FBF110D-8FEB-4C6D-8160-BA0F53B5E18B}" srcId="{28729FF2-AD6E-4320-A365-FAC0C0A9F352}" destId="{4DF5EF59-6171-4906-9504-19FC51DC2E6A}" srcOrd="5" destOrd="0" parTransId="{FCE89843-6A8A-4014-92CC-AB099BA21A6C}" sibTransId="{D669734D-DA40-49A0-8E93-25C0B8B33E14}"/>
    <dgm:cxn modelId="{9A0E5510-C03D-42F6-8FF4-66FFA3CDBAA9}" type="presOf" srcId="{616787E6-2E79-4131-86B1-D51DD3CF464C}" destId="{8C483193-A491-41CF-8467-89B265359F78}" srcOrd="0" destOrd="0" presId="urn:microsoft.com/office/officeart/2005/8/layout/rings+Icon"/>
    <dgm:cxn modelId="{3D0E3C1C-6E9F-43E1-BCE7-67D84A412CC3}" type="presOf" srcId="{C0532C84-B53C-480A-A990-4E76D99D5BD2}" destId="{3DCAD775-1029-4DB0-B4E0-BB557C9889B4}" srcOrd="0" destOrd="0" presId="urn:microsoft.com/office/officeart/2005/8/layout/rings+Icon"/>
    <dgm:cxn modelId="{1F78F531-BA54-48D6-8E3D-D5228CFEE0A5}" srcId="{28729FF2-AD6E-4320-A365-FAC0C0A9F352}" destId="{B3266407-46BB-4643-8719-0F5441DC7EB7}" srcOrd="4" destOrd="0" parTransId="{25A13838-88CF-4C3D-A25C-AA93FDB1FA8C}" sibTransId="{025B4895-FC3E-46F5-A614-D011D1E52F5C}"/>
    <dgm:cxn modelId="{51D5655D-0A44-4A15-BA4F-2AE44799462A}" type="presOf" srcId="{4DF5EF59-6171-4906-9504-19FC51DC2E6A}" destId="{C960A435-23F0-485C-B3AC-35D455ECBB97}" srcOrd="0" destOrd="0" presId="urn:microsoft.com/office/officeart/2005/8/layout/rings+Icon"/>
    <dgm:cxn modelId="{EE0B245E-8CD1-45BC-9DF5-CB8F10F6BC35}" srcId="{28729FF2-AD6E-4320-A365-FAC0C0A9F352}" destId="{616787E6-2E79-4131-86B1-D51DD3CF464C}" srcOrd="3" destOrd="0" parTransId="{EEA2C873-F2FD-47DF-BAD2-73C3A88AC5FA}" sibTransId="{FC469A89-3015-41A5-9478-4CF69746D2DB}"/>
    <dgm:cxn modelId="{84436B99-EEC0-48B9-8A32-74BFF1B4E1E9}" type="presOf" srcId="{B3266407-46BB-4643-8719-0F5441DC7EB7}" destId="{759430A0-B822-4A92-ABAB-4A8EFC74C3D9}" srcOrd="0" destOrd="0" presId="urn:microsoft.com/office/officeart/2005/8/layout/rings+Icon"/>
    <dgm:cxn modelId="{8C08B0B7-B04B-4DFE-A9A1-10BA5A6EBE14}" type="presOf" srcId="{92BE3FF1-4C1D-4926-BF25-5E299EF20CE2}" destId="{95742BC4-65C2-4FF3-80BB-1D1618615D50}" srcOrd="0" destOrd="0" presId="urn:microsoft.com/office/officeart/2005/8/layout/rings+Icon"/>
    <dgm:cxn modelId="{7A3FAFB8-8537-44AF-941C-7A8A53E7D1D5}" srcId="{28729FF2-AD6E-4320-A365-FAC0C0A9F352}" destId="{C0532C84-B53C-480A-A990-4E76D99D5BD2}" srcOrd="2" destOrd="0" parTransId="{C60B7F0E-4C9F-4368-926C-58B838C2A316}" sibTransId="{4A0AA897-8FF6-4572-93E1-D1D02F51A70F}"/>
    <dgm:cxn modelId="{16C60BCB-FD64-4AF2-8B1D-F46125C4F270}" type="presOf" srcId="{28729FF2-AD6E-4320-A365-FAC0C0A9F352}" destId="{CC902DE1-DAEF-4FB3-A6AF-63D294DD7556}" srcOrd="0" destOrd="0" presId="urn:microsoft.com/office/officeart/2005/8/layout/rings+Icon"/>
    <dgm:cxn modelId="{0837AFCF-42B2-40F3-80EB-6F32A29BDCFD}" type="presOf" srcId="{D75BAC3C-0D9C-41F7-9660-FAFC91B9F4E8}" destId="{E47A7A77-EDB3-4283-93E4-0D46D913EFAF}" srcOrd="0" destOrd="0" presId="urn:microsoft.com/office/officeart/2005/8/layout/rings+Icon"/>
    <dgm:cxn modelId="{46E839E6-AF0B-438E-8297-9DDDB7AEBC08}" srcId="{28729FF2-AD6E-4320-A365-FAC0C0A9F352}" destId="{D75BAC3C-0D9C-41F7-9660-FAFC91B9F4E8}" srcOrd="1" destOrd="0" parTransId="{63070CFF-BE54-4D10-8787-85FB495C5D7C}" sibTransId="{113211FA-C03D-45DD-B4AD-487D9DF3D607}"/>
    <dgm:cxn modelId="{F25DC8FE-21E3-493D-98A9-C1AFB1C1F81D}" srcId="{28729FF2-AD6E-4320-A365-FAC0C0A9F352}" destId="{92BE3FF1-4C1D-4926-BF25-5E299EF20CE2}" srcOrd="0" destOrd="0" parTransId="{CF47E369-1D00-4103-B2EF-2B65FC639F55}" sibTransId="{97FA82A3-5172-436A-B625-447E56056EAE}"/>
    <dgm:cxn modelId="{D82E2266-2EBC-4274-B336-B7AB7E821FCD}" type="presParOf" srcId="{CC902DE1-DAEF-4FB3-A6AF-63D294DD7556}" destId="{95742BC4-65C2-4FF3-80BB-1D1618615D50}" srcOrd="0" destOrd="0" presId="urn:microsoft.com/office/officeart/2005/8/layout/rings+Icon"/>
    <dgm:cxn modelId="{830DEA3D-D133-49E3-816A-611C48A9C34D}" type="presParOf" srcId="{CC902DE1-DAEF-4FB3-A6AF-63D294DD7556}" destId="{E47A7A77-EDB3-4283-93E4-0D46D913EFAF}" srcOrd="1" destOrd="0" presId="urn:microsoft.com/office/officeart/2005/8/layout/rings+Icon"/>
    <dgm:cxn modelId="{78EE4D87-BC77-421C-AFF3-B79782570A26}" type="presParOf" srcId="{CC902DE1-DAEF-4FB3-A6AF-63D294DD7556}" destId="{3DCAD775-1029-4DB0-B4E0-BB557C9889B4}" srcOrd="2" destOrd="0" presId="urn:microsoft.com/office/officeart/2005/8/layout/rings+Icon"/>
    <dgm:cxn modelId="{0C775E06-CA4A-4015-BB37-84FDE13AE133}" type="presParOf" srcId="{CC902DE1-DAEF-4FB3-A6AF-63D294DD7556}" destId="{8C483193-A491-41CF-8467-89B265359F78}" srcOrd="3" destOrd="0" presId="urn:microsoft.com/office/officeart/2005/8/layout/rings+Icon"/>
    <dgm:cxn modelId="{74761C1E-AB16-4B4E-AC58-1BBF0B3AC53D}" type="presParOf" srcId="{CC902DE1-DAEF-4FB3-A6AF-63D294DD7556}" destId="{759430A0-B822-4A92-ABAB-4A8EFC74C3D9}" srcOrd="4" destOrd="0" presId="urn:microsoft.com/office/officeart/2005/8/layout/rings+Icon"/>
    <dgm:cxn modelId="{31AE4F71-6DB8-4ACB-A0A6-DD1D1B99B5A1}" type="presParOf" srcId="{CC902DE1-DAEF-4FB3-A6AF-63D294DD7556}" destId="{C960A435-23F0-485C-B3AC-35D455ECBB97}"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729FF2-AD6E-4320-A365-FAC0C0A9F352}" type="doc">
      <dgm:prSet loTypeId="urn:microsoft.com/office/officeart/2005/8/layout/rings+Icon" loCatId="relationship" qsTypeId="urn:microsoft.com/office/officeart/2005/8/quickstyle/simple1" qsCatId="simple" csTypeId="urn:microsoft.com/office/officeart/2005/8/colors/colorful1" csCatId="colorful" phldr="1"/>
      <dgm:spPr/>
      <dgm:t>
        <a:bodyPr/>
        <a:lstStyle/>
        <a:p>
          <a:endParaRPr lang="fr-FR"/>
        </a:p>
      </dgm:t>
    </dgm:pt>
    <dgm:pt modelId="{92BE3FF1-4C1D-4926-BF25-5E299EF20CE2}">
      <dgm:prSet phldrT="[Texte]" custT="1"/>
      <dgm:spPr/>
      <dgm:t>
        <a:bodyPr/>
        <a:lstStyle/>
        <a:p>
          <a:r>
            <a:rPr lang="fr-FR" sz="1750" b="1" dirty="0">
              <a:solidFill>
                <a:srgbClr val="000000"/>
              </a:solidFill>
            </a:rPr>
            <a:t>Gouvernance interprofessionnelle</a:t>
          </a:r>
        </a:p>
      </dgm:t>
    </dgm:pt>
    <dgm:pt modelId="{CF47E369-1D00-4103-B2EF-2B65FC639F55}" type="parTrans" cxnId="{F25DC8FE-21E3-493D-98A9-C1AFB1C1F81D}">
      <dgm:prSet/>
      <dgm:spPr/>
      <dgm:t>
        <a:bodyPr/>
        <a:lstStyle/>
        <a:p>
          <a:endParaRPr lang="fr-FR"/>
        </a:p>
      </dgm:t>
    </dgm:pt>
    <dgm:pt modelId="{97FA82A3-5172-436A-B625-447E56056EAE}" type="sibTrans" cxnId="{F25DC8FE-21E3-493D-98A9-C1AFB1C1F81D}">
      <dgm:prSet/>
      <dgm:spPr/>
      <dgm:t>
        <a:bodyPr/>
        <a:lstStyle/>
        <a:p>
          <a:endParaRPr lang="fr-FR"/>
        </a:p>
      </dgm:t>
    </dgm:pt>
    <dgm:pt modelId="{D75BAC3C-0D9C-41F7-9660-FAFC91B9F4E8}">
      <dgm:prSet phldrT="[Texte]" custT="1"/>
      <dgm:spPr/>
      <dgm: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Maitrise des coûts </a:t>
          </a:r>
        </a:p>
      </dgm:t>
    </dgm:pt>
    <dgm:pt modelId="{63070CFF-BE54-4D10-8787-85FB495C5D7C}" type="parTrans" cxnId="{46E839E6-AF0B-438E-8297-9DDDB7AEBC08}">
      <dgm:prSet/>
      <dgm:spPr/>
      <dgm:t>
        <a:bodyPr/>
        <a:lstStyle/>
        <a:p>
          <a:endParaRPr lang="fr-FR"/>
        </a:p>
      </dgm:t>
    </dgm:pt>
    <dgm:pt modelId="{113211FA-C03D-45DD-B4AD-487D9DF3D607}" type="sibTrans" cxnId="{46E839E6-AF0B-438E-8297-9DDDB7AEBC08}">
      <dgm:prSet/>
      <dgm:spPr/>
      <dgm:t>
        <a:bodyPr/>
        <a:lstStyle/>
        <a:p>
          <a:endParaRPr lang="fr-FR"/>
        </a:p>
      </dgm:t>
    </dgm:pt>
    <dgm:pt modelId="{616787E6-2E79-4131-86B1-D51DD3CF464C}">
      <dgm:prSet phldrT="[Texte]" custT="1"/>
      <dgm:spPr/>
      <dgm: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Cadre technique national</a:t>
          </a:r>
        </a:p>
        <a:p>
          <a:pPr marL="0" marR="0" lvl="0" indent="0" algn="ctr" defTabSz="777875" eaLnBrk="1" fontAlgn="auto" latinLnBrk="0" hangingPunct="1">
            <a:lnSpc>
              <a:spcPct val="90000"/>
            </a:lnSpc>
            <a:spcBef>
              <a:spcPct val="0"/>
            </a:spcBef>
            <a:spcAft>
              <a:spcPct val="35000"/>
            </a:spcAft>
            <a:buClrTx/>
            <a:buSzTx/>
            <a:buFontTx/>
            <a:buNone/>
            <a:tabLst/>
            <a:defRPr/>
          </a:pPr>
          <a:endParaRPr lang="fr-FR" sz="1750" b="1" kern="1200" dirty="0">
            <a:solidFill>
              <a:srgbClr val="000000"/>
            </a:solidFill>
            <a:latin typeface="Arial"/>
            <a:ea typeface="+mn-ea"/>
            <a:cs typeface="+mn-cs"/>
          </a:endParaRPr>
        </a:p>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Organisation par territoire</a:t>
          </a:r>
        </a:p>
        <a:p>
          <a:pPr lvl="0" algn="ctr"/>
          <a:endParaRPr lang="fr-FR" sz="1900" b="1" kern="1200" dirty="0"/>
        </a:p>
      </dgm:t>
    </dgm:pt>
    <dgm:pt modelId="{EEA2C873-F2FD-47DF-BAD2-73C3A88AC5FA}" type="parTrans" cxnId="{EE0B245E-8CD1-45BC-9DF5-CB8F10F6BC35}">
      <dgm:prSet/>
      <dgm:spPr/>
      <dgm:t>
        <a:bodyPr/>
        <a:lstStyle/>
        <a:p>
          <a:endParaRPr lang="fr-FR"/>
        </a:p>
      </dgm:t>
    </dgm:pt>
    <dgm:pt modelId="{FC469A89-3015-41A5-9478-4CF69746D2DB}" type="sibTrans" cxnId="{EE0B245E-8CD1-45BC-9DF5-CB8F10F6BC35}">
      <dgm:prSet/>
      <dgm:spPr/>
      <dgm:t>
        <a:bodyPr/>
        <a:lstStyle/>
        <a:p>
          <a:endParaRPr lang="fr-FR"/>
        </a:p>
      </dgm:t>
    </dgm:pt>
    <dgm:pt modelId="{C0532C84-B53C-480A-A990-4E76D99D5BD2}">
      <dgm:prSet phldrT="[Texte]" custT="1"/>
      <dgm:spPr/>
      <dgm: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Non lucrativité</a:t>
          </a:r>
        </a:p>
      </dgm:t>
    </dgm:pt>
    <dgm:pt modelId="{C60B7F0E-4C9F-4368-926C-58B838C2A316}" type="parTrans" cxnId="{7A3FAFB8-8537-44AF-941C-7A8A53E7D1D5}">
      <dgm:prSet/>
      <dgm:spPr/>
      <dgm:t>
        <a:bodyPr/>
        <a:lstStyle/>
        <a:p>
          <a:endParaRPr lang="fr-FR"/>
        </a:p>
      </dgm:t>
    </dgm:pt>
    <dgm:pt modelId="{4A0AA897-8FF6-4572-93E1-D1D02F51A70F}" type="sibTrans" cxnId="{7A3FAFB8-8537-44AF-941C-7A8A53E7D1D5}">
      <dgm:prSet/>
      <dgm:spPr/>
      <dgm:t>
        <a:bodyPr/>
        <a:lstStyle/>
        <a:p>
          <a:endParaRPr lang="fr-FR"/>
        </a:p>
      </dgm:t>
    </dgm:pt>
    <dgm:pt modelId="{FE2F536A-6863-4E3D-B7F9-9F0DE39269EE}">
      <dgm:prSet phldrT="[Texte]" custT="1"/>
      <dgm:spPr/>
      <dgm: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Responsabilité partagée</a:t>
          </a:r>
        </a:p>
      </dgm:t>
    </dgm:pt>
    <dgm:pt modelId="{FCD18B69-60AF-490F-999E-6BA792653E2C}" type="parTrans" cxnId="{0D3F15B6-0D9F-4C3E-9713-D16C34A71F88}">
      <dgm:prSet/>
      <dgm:spPr/>
      <dgm:t>
        <a:bodyPr/>
        <a:lstStyle/>
        <a:p>
          <a:endParaRPr lang="fr-FR"/>
        </a:p>
      </dgm:t>
    </dgm:pt>
    <dgm:pt modelId="{42FD1685-CD11-4248-AC82-2496AF0A7B51}" type="sibTrans" cxnId="{0D3F15B6-0D9F-4C3E-9713-D16C34A71F88}">
      <dgm:prSet/>
      <dgm:spPr/>
      <dgm:t>
        <a:bodyPr/>
        <a:lstStyle/>
        <a:p>
          <a:endParaRPr lang="fr-FR"/>
        </a:p>
      </dgm:t>
    </dgm:pt>
    <dgm:pt modelId="{4B591006-EF88-48E7-AE93-C2F886B6AF77}">
      <dgm:prSet phldrT="[Texte]" custT="1"/>
      <dgm:spPr/>
      <dgm: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Transparence</a:t>
          </a:r>
        </a:p>
      </dgm:t>
    </dgm:pt>
    <dgm:pt modelId="{C300EF88-6DAD-46AF-A0A1-A7F3FAE46602}" type="parTrans" cxnId="{D260CAC7-FCEE-4A4D-904F-DE8A9211885C}">
      <dgm:prSet/>
      <dgm:spPr/>
      <dgm:t>
        <a:bodyPr/>
        <a:lstStyle/>
        <a:p>
          <a:endParaRPr lang="fr-FR"/>
        </a:p>
      </dgm:t>
    </dgm:pt>
    <dgm:pt modelId="{43B26F42-99E0-425A-BAAE-586A43F5BDF5}" type="sibTrans" cxnId="{D260CAC7-FCEE-4A4D-904F-DE8A9211885C}">
      <dgm:prSet/>
      <dgm:spPr/>
      <dgm:t>
        <a:bodyPr/>
        <a:lstStyle/>
        <a:p>
          <a:endParaRPr lang="fr-FR"/>
        </a:p>
      </dgm:t>
    </dgm:pt>
    <dgm:pt modelId="{CC902DE1-DAEF-4FB3-A6AF-63D294DD7556}" type="pres">
      <dgm:prSet presAssocID="{28729FF2-AD6E-4320-A365-FAC0C0A9F352}" presName="Name0" presStyleCnt="0">
        <dgm:presLayoutVars>
          <dgm:chMax val="7"/>
          <dgm:dir/>
          <dgm:resizeHandles val="exact"/>
        </dgm:presLayoutVars>
      </dgm:prSet>
      <dgm:spPr/>
    </dgm:pt>
    <dgm:pt modelId="{95742BC4-65C2-4FF3-80BB-1D1618615D50}" type="pres">
      <dgm:prSet presAssocID="{28729FF2-AD6E-4320-A365-FAC0C0A9F352}" presName="ellipse1" presStyleLbl="vennNode1" presStyleIdx="0" presStyleCnt="6" custScaleX="106515" custScaleY="108851">
        <dgm:presLayoutVars>
          <dgm:bulletEnabled val="1"/>
        </dgm:presLayoutVars>
      </dgm:prSet>
      <dgm:spPr/>
    </dgm:pt>
    <dgm:pt modelId="{E47A7A77-EDB3-4283-93E4-0D46D913EFAF}" type="pres">
      <dgm:prSet presAssocID="{28729FF2-AD6E-4320-A365-FAC0C0A9F352}" presName="ellipse2" presStyleLbl="vennNode1" presStyleIdx="1" presStyleCnt="6">
        <dgm:presLayoutVars>
          <dgm:bulletEnabled val="1"/>
        </dgm:presLayoutVars>
      </dgm:prSet>
      <dgm:spPr/>
    </dgm:pt>
    <dgm:pt modelId="{3DCAD775-1029-4DB0-B4E0-BB557C9889B4}" type="pres">
      <dgm:prSet presAssocID="{28729FF2-AD6E-4320-A365-FAC0C0A9F352}" presName="ellipse3" presStyleLbl="vennNode1" presStyleIdx="2" presStyleCnt="6">
        <dgm:presLayoutVars>
          <dgm:bulletEnabled val="1"/>
        </dgm:presLayoutVars>
      </dgm:prSet>
      <dgm:spPr/>
    </dgm:pt>
    <dgm:pt modelId="{8C483193-A491-41CF-8467-89B265359F78}" type="pres">
      <dgm:prSet presAssocID="{28729FF2-AD6E-4320-A365-FAC0C0A9F352}" presName="ellipse4" presStyleLbl="vennNode1" presStyleIdx="3" presStyleCnt="6">
        <dgm:presLayoutVars>
          <dgm:bulletEnabled val="1"/>
        </dgm:presLayoutVars>
      </dgm:prSet>
      <dgm:spPr/>
    </dgm:pt>
    <dgm:pt modelId="{759430A0-B822-4A92-ABAB-4A8EFC74C3D9}" type="pres">
      <dgm:prSet presAssocID="{28729FF2-AD6E-4320-A365-FAC0C0A9F352}" presName="ellipse5" presStyleLbl="vennNode1" presStyleIdx="4" presStyleCnt="6">
        <dgm:presLayoutVars>
          <dgm:bulletEnabled val="1"/>
        </dgm:presLayoutVars>
      </dgm:prSet>
      <dgm:spPr/>
    </dgm:pt>
    <dgm:pt modelId="{45145081-3430-4004-BA72-3314554CA28C}" type="pres">
      <dgm:prSet presAssocID="{28729FF2-AD6E-4320-A365-FAC0C0A9F352}" presName="ellipse6" presStyleLbl="vennNode1" presStyleIdx="5" presStyleCnt="6">
        <dgm:presLayoutVars>
          <dgm:bulletEnabled val="1"/>
        </dgm:presLayoutVars>
      </dgm:prSet>
      <dgm:spPr/>
    </dgm:pt>
  </dgm:ptLst>
  <dgm:cxnLst>
    <dgm:cxn modelId="{B6F5BD05-5674-4EB1-AC89-1DEB2E20D107}" type="presOf" srcId="{92BE3FF1-4C1D-4926-BF25-5E299EF20CE2}" destId="{95742BC4-65C2-4FF3-80BB-1D1618615D50}" srcOrd="0" destOrd="0" presId="urn:microsoft.com/office/officeart/2005/8/layout/rings+Icon"/>
    <dgm:cxn modelId="{EE0B245E-8CD1-45BC-9DF5-CB8F10F6BC35}" srcId="{28729FF2-AD6E-4320-A365-FAC0C0A9F352}" destId="{616787E6-2E79-4131-86B1-D51DD3CF464C}" srcOrd="4" destOrd="0" parTransId="{EEA2C873-F2FD-47DF-BAD2-73C3A88AC5FA}" sibTransId="{FC469A89-3015-41A5-9478-4CF69746D2DB}"/>
    <dgm:cxn modelId="{E4D71470-5D39-4F68-8231-A11A0989D486}" type="presOf" srcId="{D75BAC3C-0D9C-41F7-9660-FAFC91B9F4E8}" destId="{45145081-3430-4004-BA72-3314554CA28C}" srcOrd="0" destOrd="0" presId="urn:microsoft.com/office/officeart/2005/8/layout/rings+Icon"/>
    <dgm:cxn modelId="{E8D00451-9C7B-4F0F-B723-9BB52B7A9E96}" type="presOf" srcId="{FE2F536A-6863-4E3D-B7F9-9F0DE39269EE}" destId="{3DCAD775-1029-4DB0-B4E0-BB557C9889B4}" srcOrd="0" destOrd="0" presId="urn:microsoft.com/office/officeart/2005/8/layout/rings+Icon"/>
    <dgm:cxn modelId="{F5F15B98-4C75-4B09-B218-218B89F7E5D8}" type="presOf" srcId="{616787E6-2E79-4131-86B1-D51DD3CF464C}" destId="{759430A0-B822-4A92-ABAB-4A8EFC74C3D9}" srcOrd="0" destOrd="0" presId="urn:microsoft.com/office/officeart/2005/8/layout/rings+Icon"/>
    <dgm:cxn modelId="{BF60CDA0-FEC4-4072-B1D8-1FB7F8F7337B}" type="presOf" srcId="{4B591006-EF88-48E7-AE93-C2F886B6AF77}" destId="{8C483193-A491-41CF-8467-89B265359F78}" srcOrd="0" destOrd="0" presId="urn:microsoft.com/office/officeart/2005/8/layout/rings+Icon"/>
    <dgm:cxn modelId="{0D3F15B6-0D9F-4C3E-9713-D16C34A71F88}" srcId="{28729FF2-AD6E-4320-A365-FAC0C0A9F352}" destId="{FE2F536A-6863-4E3D-B7F9-9F0DE39269EE}" srcOrd="2" destOrd="0" parTransId="{FCD18B69-60AF-490F-999E-6BA792653E2C}" sibTransId="{42FD1685-CD11-4248-AC82-2496AF0A7B51}"/>
    <dgm:cxn modelId="{90585DB7-856F-4A78-A305-5712D94A9865}" type="presOf" srcId="{C0532C84-B53C-480A-A990-4E76D99D5BD2}" destId="{E47A7A77-EDB3-4283-93E4-0D46D913EFAF}" srcOrd="0" destOrd="0" presId="urn:microsoft.com/office/officeart/2005/8/layout/rings+Icon"/>
    <dgm:cxn modelId="{7A3FAFB8-8537-44AF-941C-7A8A53E7D1D5}" srcId="{28729FF2-AD6E-4320-A365-FAC0C0A9F352}" destId="{C0532C84-B53C-480A-A990-4E76D99D5BD2}" srcOrd="1" destOrd="0" parTransId="{C60B7F0E-4C9F-4368-926C-58B838C2A316}" sibTransId="{4A0AA897-8FF6-4572-93E1-D1D02F51A70F}"/>
    <dgm:cxn modelId="{D260CAC7-FCEE-4A4D-904F-DE8A9211885C}" srcId="{28729FF2-AD6E-4320-A365-FAC0C0A9F352}" destId="{4B591006-EF88-48E7-AE93-C2F886B6AF77}" srcOrd="3" destOrd="0" parTransId="{C300EF88-6DAD-46AF-A0A1-A7F3FAE46602}" sibTransId="{43B26F42-99E0-425A-BAAE-586A43F5BDF5}"/>
    <dgm:cxn modelId="{46E839E6-AF0B-438E-8297-9DDDB7AEBC08}" srcId="{28729FF2-AD6E-4320-A365-FAC0C0A9F352}" destId="{D75BAC3C-0D9C-41F7-9660-FAFC91B9F4E8}" srcOrd="5" destOrd="0" parTransId="{63070CFF-BE54-4D10-8787-85FB495C5D7C}" sibTransId="{113211FA-C03D-45DD-B4AD-487D9DF3D607}"/>
    <dgm:cxn modelId="{E594BBF1-A66F-4A91-A4C4-EDC46753F3A9}" type="presOf" srcId="{28729FF2-AD6E-4320-A365-FAC0C0A9F352}" destId="{CC902DE1-DAEF-4FB3-A6AF-63D294DD7556}" srcOrd="0" destOrd="0" presId="urn:microsoft.com/office/officeart/2005/8/layout/rings+Icon"/>
    <dgm:cxn modelId="{F25DC8FE-21E3-493D-98A9-C1AFB1C1F81D}" srcId="{28729FF2-AD6E-4320-A365-FAC0C0A9F352}" destId="{92BE3FF1-4C1D-4926-BF25-5E299EF20CE2}" srcOrd="0" destOrd="0" parTransId="{CF47E369-1D00-4103-B2EF-2B65FC639F55}" sibTransId="{97FA82A3-5172-436A-B625-447E56056EAE}"/>
    <dgm:cxn modelId="{BF9F838B-66D6-421F-812E-B9E312F31837}" type="presParOf" srcId="{CC902DE1-DAEF-4FB3-A6AF-63D294DD7556}" destId="{95742BC4-65C2-4FF3-80BB-1D1618615D50}" srcOrd="0" destOrd="0" presId="urn:microsoft.com/office/officeart/2005/8/layout/rings+Icon"/>
    <dgm:cxn modelId="{7B7AEB7B-FD02-4B8D-A6B5-D4723BC1E626}" type="presParOf" srcId="{CC902DE1-DAEF-4FB3-A6AF-63D294DD7556}" destId="{E47A7A77-EDB3-4283-93E4-0D46D913EFAF}" srcOrd="1" destOrd="0" presId="urn:microsoft.com/office/officeart/2005/8/layout/rings+Icon"/>
    <dgm:cxn modelId="{3A4DDDDC-5792-4E39-BB44-E48EEA2BEC09}" type="presParOf" srcId="{CC902DE1-DAEF-4FB3-A6AF-63D294DD7556}" destId="{3DCAD775-1029-4DB0-B4E0-BB557C9889B4}" srcOrd="2" destOrd="0" presId="urn:microsoft.com/office/officeart/2005/8/layout/rings+Icon"/>
    <dgm:cxn modelId="{BFBB404E-29D9-4381-819C-71F1F0836786}" type="presParOf" srcId="{CC902DE1-DAEF-4FB3-A6AF-63D294DD7556}" destId="{8C483193-A491-41CF-8467-89B265359F78}" srcOrd="3" destOrd="0" presId="urn:microsoft.com/office/officeart/2005/8/layout/rings+Icon"/>
    <dgm:cxn modelId="{8400AC4F-08BE-4EE9-A2BC-61C86BECA845}" type="presParOf" srcId="{CC902DE1-DAEF-4FB3-A6AF-63D294DD7556}" destId="{759430A0-B822-4A92-ABAB-4A8EFC74C3D9}" srcOrd="4" destOrd="0" presId="urn:microsoft.com/office/officeart/2005/8/layout/rings+Icon"/>
    <dgm:cxn modelId="{4BE37B10-D5D6-4528-B34B-B64BEC71648C}" type="presParOf" srcId="{CC902DE1-DAEF-4FB3-A6AF-63D294DD7556}" destId="{45145081-3430-4004-BA72-3314554CA28C}"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42BC4-65C2-4FF3-80BB-1D1618615D50}">
      <dsp:nvSpPr>
        <dsp:cNvPr id="0" name=""/>
        <dsp:cNvSpPr/>
      </dsp:nvSpPr>
      <dsp:spPr>
        <a:xfrm>
          <a:off x="956111" y="0"/>
          <a:ext cx="2656533" cy="2656667"/>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50000"/>
                </a:schemeClr>
              </a:solidFill>
            </a:rPr>
            <a:t>116.000 t</a:t>
          </a:r>
          <a:r>
            <a:rPr lang="fr-FR" sz="1800" kern="1200" dirty="0">
              <a:solidFill>
                <a:schemeClr val="tx1">
                  <a:lumMod val="50000"/>
                </a:schemeClr>
              </a:solidFill>
            </a:rPr>
            <a:t> </a:t>
          </a:r>
          <a:r>
            <a:rPr lang="fr-FR" sz="1600" kern="1200" dirty="0">
              <a:solidFill>
                <a:schemeClr val="tx1">
                  <a:lumMod val="50000"/>
                </a:schemeClr>
              </a:solidFill>
            </a:rPr>
            <a:t>gisement contributeur</a:t>
          </a:r>
        </a:p>
      </dsp:txBody>
      <dsp:txXfrm>
        <a:off x="1345151" y="389060"/>
        <a:ext cx="1878453" cy="1878547"/>
      </dsp:txXfrm>
    </dsp:sp>
    <dsp:sp modelId="{E47A7A77-EDB3-4283-93E4-0D46D913EFAF}">
      <dsp:nvSpPr>
        <dsp:cNvPr id="0" name=""/>
        <dsp:cNvSpPr/>
      </dsp:nvSpPr>
      <dsp:spPr>
        <a:xfrm>
          <a:off x="2359729" y="1712132"/>
          <a:ext cx="2656533" cy="265666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50000"/>
                </a:schemeClr>
              </a:solidFill>
            </a:rPr>
            <a:t>85.000 t</a:t>
          </a:r>
          <a:br>
            <a:rPr lang="fr-FR" sz="1600" b="1" kern="1200" dirty="0">
              <a:solidFill>
                <a:schemeClr val="tx1">
                  <a:lumMod val="50000"/>
                </a:schemeClr>
              </a:solidFill>
            </a:rPr>
          </a:br>
          <a:r>
            <a:rPr lang="fr-FR" sz="1600" kern="1200" dirty="0">
              <a:solidFill>
                <a:schemeClr val="tx1">
                  <a:lumMod val="50000"/>
                </a:schemeClr>
              </a:solidFill>
            </a:rPr>
            <a:t>collectées</a:t>
          </a:r>
        </a:p>
        <a:p>
          <a:pPr marL="0" lvl="0" indent="0" algn="ctr" defTabSz="800100">
            <a:lnSpc>
              <a:spcPct val="90000"/>
            </a:lnSpc>
            <a:spcBef>
              <a:spcPct val="0"/>
            </a:spcBef>
            <a:spcAft>
              <a:spcPct val="35000"/>
            </a:spcAft>
            <a:buNone/>
          </a:pPr>
          <a:r>
            <a:rPr lang="fr-FR" sz="1600" kern="1200" dirty="0">
              <a:solidFill>
                <a:schemeClr val="tx1">
                  <a:lumMod val="50000"/>
                </a:schemeClr>
              </a:solidFill>
            </a:rPr>
            <a:t>+ </a:t>
          </a:r>
          <a:r>
            <a:rPr lang="fr-FR" sz="1600" kern="1200" dirty="0">
              <a:solidFill>
                <a:schemeClr val="tx1">
                  <a:lumMod val="50000"/>
                </a:schemeClr>
              </a:solidFill>
              <a:latin typeface="Arial"/>
            </a:rPr>
            <a:t>5.000</a:t>
          </a:r>
          <a:r>
            <a:rPr lang="fr-FR" sz="1600" kern="1200" dirty="0">
              <a:solidFill>
                <a:schemeClr val="tx1">
                  <a:lumMod val="50000"/>
                </a:schemeClr>
              </a:solidFill>
            </a:rPr>
            <a:t> tonnes </a:t>
          </a:r>
          <a:r>
            <a:rPr lang="fr-FR" sz="1600" i="1" kern="1200" dirty="0">
              <a:solidFill>
                <a:schemeClr val="tx1">
                  <a:lumMod val="50000"/>
                </a:schemeClr>
              </a:solidFill>
            </a:rPr>
            <a:t>VS</a:t>
          </a:r>
          <a:r>
            <a:rPr lang="fr-FR" sz="1600" kern="1200" dirty="0">
              <a:solidFill>
                <a:schemeClr val="tx1">
                  <a:lumMod val="50000"/>
                </a:schemeClr>
              </a:solidFill>
            </a:rPr>
            <a:t> 2019</a:t>
          </a:r>
        </a:p>
      </dsp:txBody>
      <dsp:txXfrm>
        <a:off x="2748769" y="2101192"/>
        <a:ext cx="1878453" cy="1878547"/>
      </dsp:txXfrm>
    </dsp:sp>
    <dsp:sp modelId="{3DCAD775-1029-4DB0-B4E0-BB557C9889B4}">
      <dsp:nvSpPr>
        <dsp:cNvPr id="0" name=""/>
        <dsp:cNvSpPr/>
      </dsp:nvSpPr>
      <dsp:spPr>
        <a:xfrm>
          <a:off x="3715848" y="0"/>
          <a:ext cx="2656533" cy="2656667"/>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50000"/>
                </a:schemeClr>
              </a:solidFill>
            </a:rPr>
            <a:t>30 à 94 %</a:t>
          </a:r>
          <a:br>
            <a:rPr lang="fr-FR" sz="1800" b="1" kern="1200" dirty="0">
              <a:solidFill>
                <a:schemeClr val="tx1">
                  <a:lumMod val="50000"/>
                </a:schemeClr>
              </a:solidFill>
            </a:rPr>
          </a:br>
          <a:r>
            <a:rPr lang="fr-FR" sz="1600" kern="1200" dirty="0">
              <a:solidFill>
                <a:schemeClr val="tx1">
                  <a:lumMod val="50000"/>
                </a:schemeClr>
              </a:solidFill>
            </a:rPr>
            <a:t>taux de collecte</a:t>
          </a:r>
        </a:p>
      </dsp:txBody>
      <dsp:txXfrm>
        <a:off x="4104888" y="389060"/>
        <a:ext cx="1878453" cy="1878547"/>
      </dsp:txXfrm>
    </dsp:sp>
    <dsp:sp modelId="{8C483193-A491-41CF-8467-89B265359F78}">
      <dsp:nvSpPr>
        <dsp:cNvPr id="0" name=""/>
        <dsp:cNvSpPr/>
      </dsp:nvSpPr>
      <dsp:spPr>
        <a:xfrm>
          <a:off x="5095717" y="1712132"/>
          <a:ext cx="2656533" cy="2656667"/>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50000"/>
                </a:schemeClr>
              </a:solidFill>
            </a:rPr>
            <a:t>Près de 90%</a:t>
          </a:r>
          <a:br>
            <a:rPr lang="fr-FR" sz="1600" b="1" kern="1200" dirty="0">
              <a:solidFill>
                <a:schemeClr val="tx1">
                  <a:lumMod val="50000"/>
                </a:schemeClr>
              </a:solidFill>
            </a:rPr>
          </a:br>
          <a:r>
            <a:rPr lang="fr-FR" sz="1600" kern="1200" dirty="0">
              <a:solidFill>
                <a:schemeClr val="tx1">
                  <a:lumMod val="50000"/>
                </a:schemeClr>
              </a:solidFill>
            </a:rPr>
            <a:t>recyclé/collecté</a:t>
          </a:r>
        </a:p>
        <a:p>
          <a:pPr marL="0" lvl="0" indent="0" algn="ctr" defTabSz="800100">
            <a:lnSpc>
              <a:spcPct val="90000"/>
            </a:lnSpc>
            <a:spcBef>
              <a:spcPct val="0"/>
            </a:spcBef>
            <a:spcAft>
              <a:spcPct val="35000"/>
            </a:spcAft>
            <a:buNone/>
          </a:pPr>
          <a:r>
            <a:rPr lang="fr-FR" sz="1050" kern="1200" dirty="0">
              <a:solidFill>
                <a:schemeClr val="tx1">
                  <a:lumMod val="50000"/>
                </a:schemeClr>
              </a:solidFill>
            </a:rPr>
            <a:t>(hors FAU paillage)</a:t>
          </a:r>
        </a:p>
      </dsp:txBody>
      <dsp:txXfrm>
        <a:off x="5484757" y="2101192"/>
        <a:ext cx="1878453" cy="1878547"/>
      </dsp:txXfrm>
    </dsp:sp>
    <dsp:sp modelId="{759430A0-B822-4A92-ABAB-4A8EFC74C3D9}">
      <dsp:nvSpPr>
        <dsp:cNvPr id="0" name=""/>
        <dsp:cNvSpPr/>
      </dsp:nvSpPr>
      <dsp:spPr>
        <a:xfrm>
          <a:off x="6475585" y="0"/>
          <a:ext cx="2656533" cy="2656667"/>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solidFill>
                <a:schemeClr val="tx1">
                  <a:lumMod val="50000"/>
                </a:schemeClr>
              </a:solidFill>
            </a:rPr>
            <a:t>+ 12 000 t</a:t>
          </a:r>
          <a:r>
            <a:rPr lang="fr-FR" sz="1600" kern="1200" dirty="0">
              <a:solidFill>
                <a:schemeClr val="tx1">
                  <a:lumMod val="50000"/>
                </a:schemeClr>
              </a:solidFill>
            </a:rPr>
            <a:t> de PPNU et EPIU éliminés depuis 2001 </a:t>
          </a:r>
          <a:endParaRPr lang="fr-FR" sz="1800" kern="1200" dirty="0">
            <a:solidFill>
              <a:schemeClr val="tx1">
                <a:lumMod val="50000"/>
              </a:schemeClr>
            </a:solidFill>
          </a:endParaRPr>
        </a:p>
      </dsp:txBody>
      <dsp:txXfrm>
        <a:off x="6864625" y="389060"/>
        <a:ext cx="1878453" cy="1878547"/>
      </dsp:txXfrm>
    </dsp:sp>
    <dsp:sp modelId="{C960A435-23F0-485C-B3AC-35D455ECBB97}">
      <dsp:nvSpPr>
        <dsp:cNvPr id="0" name=""/>
        <dsp:cNvSpPr/>
      </dsp:nvSpPr>
      <dsp:spPr>
        <a:xfrm>
          <a:off x="7855454" y="1712132"/>
          <a:ext cx="2656533" cy="2656667"/>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solidFill>
                <a:schemeClr val="tx1">
                  <a:lumMod val="50000"/>
                </a:schemeClr>
              </a:solidFill>
            </a:rPr>
            <a:t>1,1 million de m3 transportés </a:t>
          </a:r>
        </a:p>
        <a:p>
          <a:pPr marL="0" lvl="0" indent="0" algn="ctr" defTabSz="800100">
            <a:lnSpc>
              <a:spcPct val="90000"/>
            </a:lnSpc>
            <a:spcBef>
              <a:spcPct val="0"/>
            </a:spcBef>
            <a:spcAft>
              <a:spcPct val="35000"/>
            </a:spcAft>
            <a:buNone/>
          </a:pPr>
          <a:r>
            <a:rPr lang="fr-FR" sz="1800" kern="1200" dirty="0">
              <a:solidFill>
                <a:schemeClr val="tx1">
                  <a:lumMod val="50000"/>
                </a:schemeClr>
              </a:solidFill>
            </a:rPr>
            <a:t>Plus de </a:t>
          </a:r>
          <a:r>
            <a:rPr lang="fr-FR" sz="1800" b="1" kern="1200" dirty="0">
              <a:solidFill>
                <a:schemeClr val="tx1">
                  <a:lumMod val="50000"/>
                </a:schemeClr>
              </a:solidFill>
            </a:rPr>
            <a:t>38.000 demandes d’enlèvement</a:t>
          </a:r>
        </a:p>
      </dsp:txBody>
      <dsp:txXfrm>
        <a:off x="8244494" y="2101192"/>
        <a:ext cx="1878453" cy="1878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42BC4-65C2-4FF3-80BB-1D1618615D50}">
      <dsp:nvSpPr>
        <dsp:cNvPr id="0" name=""/>
        <dsp:cNvSpPr/>
      </dsp:nvSpPr>
      <dsp:spPr>
        <a:xfrm>
          <a:off x="106067" y="-67736"/>
          <a:ext cx="3260458" cy="333213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777875">
            <a:lnSpc>
              <a:spcPct val="90000"/>
            </a:lnSpc>
            <a:spcBef>
              <a:spcPct val="0"/>
            </a:spcBef>
            <a:spcAft>
              <a:spcPct val="35000"/>
            </a:spcAft>
            <a:buNone/>
          </a:pPr>
          <a:r>
            <a:rPr lang="fr-FR" sz="1750" b="1" kern="1200" dirty="0">
              <a:solidFill>
                <a:srgbClr val="000000"/>
              </a:solidFill>
            </a:rPr>
            <a:t>Gouvernance interprofessionnelle</a:t>
          </a:r>
        </a:p>
      </dsp:txBody>
      <dsp:txXfrm>
        <a:off x="583550" y="420243"/>
        <a:ext cx="2305492" cy="2356173"/>
      </dsp:txXfrm>
    </dsp:sp>
    <dsp:sp modelId="{E47A7A77-EDB3-4283-93E4-0D46D913EFAF}">
      <dsp:nvSpPr>
        <dsp:cNvPr id="0" name=""/>
        <dsp:cNvSpPr/>
      </dsp:nvSpPr>
      <dsp:spPr>
        <a:xfrm>
          <a:off x="1795755" y="2040568"/>
          <a:ext cx="3061032" cy="306118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Non lucrativité</a:t>
          </a:r>
        </a:p>
      </dsp:txBody>
      <dsp:txXfrm>
        <a:off x="2244033" y="2488868"/>
        <a:ext cx="2164476" cy="2164586"/>
      </dsp:txXfrm>
    </dsp:sp>
    <dsp:sp modelId="{3DCAD775-1029-4DB0-B4E0-BB557C9889B4}">
      <dsp:nvSpPr>
        <dsp:cNvPr id="0" name=""/>
        <dsp:cNvSpPr/>
      </dsp:nvSpPr>
      <dsp:spPr>
        <a:xfrm>
          <a:off x="3385730" y="67736"/>
          <a:ext cx="3061032" cy="306118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Responsabilité partagée</a:t>
          </a:r>
        </a:p>
      </dsp:txBody>
      <dsp:txXfrm>
        <a:off x="3834008" y="516036"/>
        <a:ext cx="2164476" cy="2164586"/>
      </dsp:txXfrm>
    </dsp:sp>
    <dsp:sp modelId="{8C483193-A491-41CF-8467-89B265359F78}">
      <dsp:nvSpPr>
        <dsp:cNvPr id="0" name=""/>
        <dsp:cNvSpPr/>
      </dsp:nvSpPr>
      <dsp:spPr>
        <a:xfrm>
          <a:off x="4975705" y="2040568"/>
          <a:ext cx="3061032" cy="306118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Transparence</a:t>
          </a:r>
        </a:p>
      </dsp:txBody>
      <dsp:txXfrm>
        <a:off x="5423983" y="2488868"/>
        <a:ext cx="2164476" cy="2164586"/>
      </dsp:txXfrm>
    </dsp:sp>
    <dsp:sp modelId="{759430A0-B822-4A92-ABAB-4A8EFC74C3D9}">
      <dsp:nvSpPr>
        <dsp:cNvPr id="0" name=""/>
        <dsp:cNvSpPr/>
      </dsp:nvSpPr>
      <dsp:spPr>
        <a:xfrm>
          <a:off x="6565680" y="67736"/>
          <a:ext cx="3061032" cy="306118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Cadre technique national</a:t>
          </a:r>
        </a:p>
        <a:p>
          <a:pPr marL="0" marR="0" lvl="0" indent="0" algn="ctr" defTabSz="777875" eaLnBrk="1" fontAlgn="auto" latinLnBrk="0" hangingPunct="1">
            <a:lnSpc>
              <a:spcPct val="90000"/>
            </a:lnSpc>
            <a:spcBef>
              <a:spcPct val="0"/>
            </a:spcBef>
            <a:spcAft>
              <a:spcPct val="35000"/>
            </a:spcAft>
            <a:buClrTx/>
            <a:buSzTx/>
            <a:buFontTx/>
            <a:buNone/>
            <a:tabLst/>
            <a:defRPr/>
          </a:pPr>
          <a:endParaRPr lang="fr-FR" sz="1750" b="1" kern="1200" dirty="0">
            <a:solidFill>
              <a:srgbClr val="000000"/>
            </a:solidFill>
            <a:latin typeface="Arial"/>
            <a:ea typeface="+mn-ea"/>
            <a:cs typeface="+mn-cs"/>
          </a:endParaRPr>
        </a:p>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Organisation par territoire</a:t>
          </a:r>
        </a:p>
        <a:p>
          <a:pPr lvl="0" algn="ctr">
            <a:spcBef>
              <a:spcPct val="0"/>
            </a:spcBef>
            <a:buNone/>
          </a:pPr>
          <a:endParaRPr lang="fr-FR" sz="1900" b="1" kern="1200" dirty="0"/>
        </a:p>
      </dsp:txBody>
      <dsp:txXfrm>
        <a:off x="7013958" y="516036"/>
        <a:ext cx="2164476" cy="2164586"/>
      </dsp:txXfrm>
    </dsp:sp>
    <dsp:sp modelId="{45145081-3430-4004-BA72-3314554CA28C}">
      <dsp:nvSpPr>
        <dsp:cNvPr id="0" name=""/>
        <dsp:cNvSpPr/>
      </dsp:nvSpPr>
      <dsp:spPr>
        <a:xfrm>
          <a:off x="8155656" y="2040568"/>
          <a:ext cx="3061032" cy="306118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marR="0" lvl="0" indent="0" algn="ctr" defTabSz="777875" eaLnBrk="1" fontAlgn="auto" latinLnBrk="0" hangingPunct="1">
            <a:lnSpc>
              <a:spcPct val="90000"/>
            </a:lnSpc>
            <a:spcBef>
              <a:spcPct val="0"/>
            </a:spcBef>
            <a:spcAft>
              <a:spcPct val="35000"/>
            </a:spcAft>
            <a:buClrTx/>
            <a:buSzTx/>
            <a:buFontTx/>
            <a:buNone/>
            <a:tabLst/>
            <a:defRPr/>
          </a:pPr>
          <a:r>
            <a:rPr lang="fr-FR" sz="1750" b="1" kern="1200" dirty="0">
              <a:solidFill>
                <a:srgbClr val="000000"/>
              </a:solidFill>
              <a:latin typeface="Arial"/>
              <a:ea typeface="+mn-ea"/>
              <a:cs typeface="+mn-cs"/>
            </a:rPr>
            <a:t>Maitrise des coûts </a:t>
          </a:r>
        </a:p>
      </dsp:txBody>
      <dsp:txXfrm>
        <a:off x="8603934" y="2488868"/>
        <a:ext cx="2164476" cy="216458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Cercles interconnectés"/>
  <dgm:desc val="Permet de représenter des relations de chevauchement, des concepts ou des idées interconnectées. Les sept premières lignes de texte Niveau 1 correspondent à une forme circulaire. Le texte non utilisé n'apparaît pas mais reste disponible si vous changez de disposition.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Cercles interconnectés"/>
  <dgm:desc val="Permet de représenter des relations de chevauchement, des concepts ou des idées interconnectées. Les sept premières lignes de texte Niveau 1 correspondent à une forme circulaire. Le texte non utilisé n'apparaît pas mais reste disponible si vous changez de disposition.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862" cy="497256"/>
          </a:xfrm>
          <a:prstGeom prst="rect">
            <a:avLst/>
          </a:prstGeom>
        </p:spPr>
        <p:txBody>
          <a:bodyPr vert="horz" lIns="88212" tIns="44106" rIns="88212" bIns="44106" rtlCol="0"/>
          <a:lstStyle>
            <a:lvl1pPr algn="l">
              <a:defRPr sz="1200"/>
            </a:lvl1pPr>
          </a:lstStyle>
          <a:p>
            <a:endParaRPr lang="fr-FR"/>
          </a:p>
        </p:txBody>
      </p:sp>
      <p:sp>
        <p:nvSpPr>
          <p:cNvPr id="3" name="Espace réservé de la date 2"/>
          <p:cNvSpPr>
            <a:spLocks noGrp="1"/>
          </p:cNvSpPr>
          <p:nvPr>
            <p:ph type="dt" sz="quarter" idx="1"/>
          </p:nvPr>
        </p:nvSpPr>
        <p:spPr>
          <a:xfrm>
            <a:off x="3850294" y="1"/>
            <a:ext cx="2945862" cy="497256"/>
          </a:xfrm>
          <a:prstGeom prst="rect">
            <a:avLst/>
          </a:prstGeom>
        </p:spPr>
        <p:txBody>
          <a:bodyPr vert="horz" lIns="88212" tIns="44106" rIns="88212" bIns="44106" rtlCol="0"/>
          <a:lstStyle>
            <a:lvl1pPr algn="r">
              <a:defRPr sz="1200"/>
            </a:lvl1pPr>
          </a:lstStyle>
          <a:p>
            <a:fld id="{12FBA685-CF05-4D1F-B092-896E22E2646E}" type="datetimeFigureOut">
              <a:rPr lang="fr-FR" smtClean="0"/>
              <a:t>16/11/2021</a:t>
            </a:fld>
            <a:endParaRPr lang="fr-FR"/>
          </a:p>
        </p:txBody>
      </p:sp>
      <p:sp>
        <p:nvSpPr>
          <p:cNvPr id="4" name="Espace réservé du pied de page 3"/>
          <p:cNvSpPr>
            <a:spLocks noGrp="1"/>
          </p:cNvSpPr>
          <p:nvPr>
            <p:ph type="ftr" sz="quarter" idx="2"/>
          </p:nvPr>
        </p:nvSpPr>
        <p:spPr>
          <a:xfrm>
            <a:off x="0" y="9429383"/>
            <a:ext cx="2945862" cy="497255"/>
          </a:xfrm>
          <a:prstGeom prst="rect">
            <a:avLst/>
          </a:prstGeom>
        </p:spPr>
        <p:txBody>
          <a:bodyPr vert="horz" lIns="88212" tIns="44106" rIns="88212" bIns="4410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294" y="9429383"/>
            <a:ext cx="2945862" cy="497255"/>
          </a:xfrm>
          <a:prstGeom prst="rect">
            <a:avLst/>
          </a:prstGeom>
        </p:spPr>
        <p:txBody>
          <a:bodyPr vert="horz" lIns="88212" tIns="44106" rIns="88212" bIns="44106" rtlCol="0" anchor="b"/>
          <a:lstStyle>
            <a:lvl1pPr algn="r">
              <a:defRPr sz="1200"/>
            </a:lvl1pPr>
          </a:lstStyle>
          <a:p>
            <a:fld id="{FABAF60B-236B-4DD4-ADBE-D6583661BCFC}" type="slidenum">
              <a:rPr lang="fr-FR" smtClean="0"/>
              <a:t>‹N°›</a:t>
            </a:fld>
            <a:endParaRPr lang="fr-FR"/>
          </a:p>
        </p:txBody>
      </p:sp>
    </p:spTree>
    <p:extLst>
      <p:ext uri="{BB962C8B-B14F-4D97-AF65-F5344CB8AC3E}">
        <p14:creationId xmlns:p14="http://schemas.microsoft.com/office/powerpoint/2010/main" val="2886377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6"/>
          </a:xfrm>
          <a:prstGeom prst="rect">
            <a:avLst/>
          </a:prstGeom>
        </p:spPr>
        <p:txBody>
          <a:bodyPr vert="horz" lIns="95569" tIns="47784" rIns="95569" bIns="47784" rtlCol="0"/>
          <a:lstStyle>
            <a:lvl1pPr algn="l">
              <a:defRPr sz="13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5569" tIns="47784" rIns="95569" bIns="47784" rtlCol="0"/>
          <a:lstStyle>
            <a:lvl1pPr algn="r">
              <a:defRPr sz="1300"/>
            </a:lvl1pPr>
          </a:lstStyle>
          <a:p>
            <a:fld id="{9FDFE1D2-4980-42D5-9563-9008BAA9FD69}" type="datetimeFigureOut">
              <a:rPr lang="fr-FR" smtClean="0"/>
              <a:t>16/11/2021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9" tIns="47784" rIns="95569" bIns="47784"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5569" tIns="47784" rIns="95569" bIns="4778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28585"/>
            <a:ext cx="2945659" cy="498055"/>
          </a:xfrm>
          <a:prstGeom prst="rect">
            <a:avLst/>
          </a:prstGeom>
        </p:spPr>
        <p:txBody>
          <a:bodyPr vert="horz" lIns="95569" tIns="47784" rIns="95569" bIns="4778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50443" y="9428585"/>
            <a:ext cx="2945659" cy="498055"/>
          </a:xfrm>
          <a:prstGeom prst="rect">
            <a:avLst/>
          </a:prstGeom>
        </p:spPr>
        <p:txBody>
          <a:bodyPr vert="horz" lIns="95569" tIns="47784" rIns="95569" bIns="47784" rtlCol="0" anchor="b"/>
          <a:lstStyle>
            <a:lvl1pPr algn="r">
              <a:defRPr sz="1300"/>
            </a:lvl1pPr>
          </a:lstStyle>
          <a:p>
            <a:fld id="{979C929B-FED5-41E7-8087-815F714A2426}" type="slidenum">
              <a:rPr lang="fr-FR" smtClean="0"/>
              <a:t>‹N°›</a:t>
            </a:fld>
            <a:endParaRPr lang="fr-FR"/>
          </a:p>
        </p:txBody>
      </p:sp>
    </p:spTree>
    <p:extLst>
      <p:ext uri="{BB962C8B-B14F-4D97-AF65-F5344CB8AC3E}">
        <p14:creationId xmlns:p14="http://schemas.microsoft.com/office/powerpoint/2010/main" val="142668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noProof="0" dirty="0"/>
          </a:p>
        </p:txBody>
      </p:sp>
      <p:sp>
        <p:nvSpPr>
          <p:cNvPr id="4" name="Espace réservé du numéro de diapositive 3"/>
          <p:cNvSpPr>
            <a:spLocks noGrp="1"/>
          </p:cNvSpPr>
          <p:nvPr>
            <p:ph type="sldNum" sz="quarter" idx="5"/>
          </p:nvPr>
        </p:nvSpPr>
        <p:spPr/>
        <p:txBody>
          <a:bodyPr/>
          <a:lstStyle/>
          <a:p>
            <a:fld id="{15CA362B-8657-4D7D-B547-CF0738A923B6}" type="slidenum">
              <a:rPr lang="fr-FR" smtClean="0"/>
              <a:pPr/>
              <a:t>1</a:t>
            </a:fld>
            <a:endParaRPr lang="fr-FR"/>
          </a:p>
        </p:txBody>
      </p:sp>
    </p:spTree>
    <p:extLst>
      <p:ext uri="{BB962C8B-B14F-4D97-AF65-F5344CB8AC3E}">
        <p14:creationId xmlns:p14="http://schemas.microsoft.com/office/powerpoint/2010/main" val="3987297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	</a:t>
            </a:r>
            <a:endParaRPr lang="en-US" dirty="0"/>
          </a:p>
          <a:p>
            <a:pPr algn="l"/>
            <a:r>
              <a:rPr lang="fr-FR" noProof="0" dirty="0"/>
              <a:t>Depuis ses origines la plasticulture pratique ce que l’on appelle maintenant « l’économie circulaire » par le biais de la réduction des déchets et de la consommation d’intrants, la réutilisation des produits et la collecte et le recyclage des plastiques usagés. </a:t>
            </a:r>
          </a:p>
          <a:p>
            <a:pPr algn="l"/>
            <a:endParaRPr lang="fr-FR" noProof="0" dirty="0"/>
          </a:p>
          <a:p>
            <a:pPr algn="l"/>
            <a:r>
              <a:rPr lang="fr-FR" noProof="0" dirty="0"/>
              <a:t>C’est dans cet esprit que les plasticulteurs ont créé les filières de collecte APE en 2009, pour garantir l’utilisation durable de leurs produits. Depuis, le CPA maintient un effort constant de R&amp;D pour surmonter les difficultés techniques et économiques que la filière affronte depuis ses débuts. C’est aussi le choix de maintenir le recyclage en Europe dans une optique de responsabilité environnementale et de circuits courts.</a:t>
            </a:r>
          </a:p>
          <a:p>
            <a:pPr algn="l"/>
            <a:endParaRPr lang="fr-FR" noProof="0" dirty="0"/>
          </a:p>
          <a:p>
            <a:pPr algn="l"/>
            <a:r>
              <a:rPr lang="fr-FR" noProof="0" dirty="0"/>
              <a:t>Ces efforts de recherche, qui incluent désormais l’incorporation de plastique recyclé dans les produits neufs, sont rendus possibles par le principe de la responsabilité partagée entre les différents acteurs : industriels, distributeurs et utilisateurs en fonction de leur rôle. Cela suppose un même niveau d’information pour tous, notamment grâce à ce type de diaporama. </a:t>
            </a:r>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10</a:t>
            </a:fld>
            <a:endParaRPr lang="en-US"/>
          </a:p>
        </p:txBody>
      </p:sp>
    </p:spTree>
    <p:extLst>
      <p:ext uri="{BB962C8B-B14F-4D97-AF65-F5344CB8AC3E}">
        <p14:creationId xmlns:p14="http://schemas.microsoft.com/office/powerpoint/2010/main" val="40952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0850" indent="-450850">
              <a:buFont typeface="Wingdings" panose="05000000000000000000" pitchFamily="2" charset="2"/>
              <a:buChar char="Ø"/>
            </a:pPr>
            <a:r>
              <a:rPr lang="fr-FR" sz="2000" dirty="0"/>
              <a:t>La souillure :</a:t>
            </a:r>
          </a:p>
          <a:p>
            <a:pPr marL="450850" lvl="1" indent="-360363">
              <a:buFont typeface="Arial" panose="020B0604020202020204" pitchFamily="34" charset="0"/>
              <a:buChar char="•"/>
            </a:pPr>
            <a:r>
              <a:rPr lang="fr-FR" sz="2000" dirty="0"/>
              <a:t>Augmente les coûts de traitement (transport, logistique…)</a:t>
            </a:r>
          </a:p>
          <a:p>
            <a:pPr marL="450850" lvl="1" indent="-360363">
              <a:buFont typeface="Arial" panose="020B0604020202020204" pitchFamily="34" charset="0"/>
              <a:buChar char="•"/>
            </a:pPr>
            <a:r>
              <a:rPr lang="fr-FR" sz="2000" dirty="0">
                <a:cs typeface="Calibri"/>
              </a:rPr>
              <a:t>Complique et renchérit le recyclage</a:t>
            </a:r>
          </a:p>
          <a:p>
            <a:pPr marL="450850" lvl="1" indent="-360363">
              <a:buFont typeface="Arial" panose="020B0604020202020204" pitchFamily="34" charset="0"/>
              <a:buChar char="•"/>
            </a:pPr>
            <a:r>
              <a:rPr lang="fr-FR" sz="2000" dirty="0"/>
              <a:t>Diminue les qualités mécaniques de la granule recyclée</a:t>
            </a:r>
            <a:endParaRPr lang="fr-FR" sz="2000" dirty="0">
              <a:cs typeface="Calibri"/>
            </a:endParaRPr>
          </a:p>
          <a:p>
            <a:pPr marL="450850" indent="-450850">
              <a:buFont typeface="Wingdings" panose="05000000000000000000" pitchFamily="2" charset="2"/>
              <a:buChar char="Ø"/>
            </a:pPr>
            <a:endParaRPr lang="fr-FR" dirty="0"/>
          </a:p>
          <a:p>
            <a:pPr marL="450850" indent="-450850">
              <a:buFont typeface="Wingdings" panose="05000000000000000000" pitchFamily="2" charset="2"/>
              <a:buChar char="Ø"/>
            </a:pPr>
            <a:r>
              <a:rPr lang="fr-FR" sz="2000" dirty="0"/>
              <a:t>Conséquences :</a:t>
            </a:r>
          </a:p>
          <a:p>
            <a:pPr marL="450850" lvl="1" indent="-360363">
              <a:buFont typeface="Arial" panose="020B0604020202020204" pitchFamily="34" charset="0"/>
              <a:buChar char="•"/>
            </a:pPr>
            <a:r>
              <a:rPr lang="fr-FR" sz="2000" dirty="0"/>
              <a:t>Un plastique trop souillé n’est pas valorisable</a:t>
            </a:r>
          </a:p>
          <a:p>
            <a:pPr marL="450850" lvl="1" indent="-360363">
              <a:buFont typeface="Arial" panose="020B0604020202020204" pitchFamily="34" charset="0"/>
              <a:buChar char="•"/>
            </a:pPr>
            <a:r>
              <a:rPr lang="fr-FR" sz="2000" dirty="0">
                <a:cs typeface="Calibri"/>
              </a:rPr>
              <a:t>Il est donc enfoui</a:t>
            </a:r>
          </a:p>
          <a:p>
            <a:endParaRPr lang="fr-FR" dirty="0"/>
          </a:p>
          <a:p>
            <a:pPr marL="342900" indent="-342900">
              <a:buFont typeface="Wingdings" panose="05000000000000000000" pitchFamily="2" charset="2"/>
              <a:buChar char="Ø"/>
            </a:pPr>
            <a:r>
              <a:rPr lang="fr-FR" sz="2000" dirty="0"/>
              <a:t>Solutions :</a:t>
            </a:r>
          </a:p>
          <a:p>
            <a:pPr marL="541338" lvl="1" indent="-342900">
              <a:buFont typeface="Arial" panose="020B0604020202020204" pitchFamily="34" charset="0"/>
              <a:buChar char="•"/>
            </a:pPr>
            <a:r>
              <a:rPr lang="fr-FR" sz="2000" dirty="0"/>
              <a:t>Améliorer la préparation des plastiques usagés : RAFU, bonnes pratiques</a:t>
            </a:r>
          </a:p>
          <a:p>
            <a:pPr marL="541338" lvl="1" indent="-342900">
              <a:buFont typeface="Arial" panose="020B0604020202020204" pitchFamily="34" charset="0"/>
              <a:buChar char="•"/>
            </a:pPr>
            <a:endParaRPr lang="fr-FR" sz="2000" dirty="0"/>
          </a:p>
          <a:p>
            <a:pPr marL="541338" lvl="1" indent="-342900">
              <a:buFont typeface="Arial" panose="020B0604020202020204" pitchFamily="34" charset="0"/>
              <a:buChar char="•"/>
            </a:pPr>
            <a:r>
              <a:rPr lang="fr-FR" sz="2000" dirty="0">
                <a:cs typeface="Calibri"/>
              </a:rPr>
              <a:t>Substitution du polyéthylène par le biodégradable là où c’est possible</a:t>
            </a:r>
          </a:p>
          <a:p>
            <a:pPr marL="541338" lvl="1" indent="-342900">
              <a:buFont typeface="Arial" panose="020B0604020202020204" pitchFamily="34" charset="0"/>
              <a:buChar char="•"/>
            </a:pPr>
            <a:r>
              <a:rPr lang="fr-FR" sz="2000" dirty="0">
                <a:cs typeface="Calibri"/>
              </a:rPr>
              <a:t>Création d’unités de pré-traitement et recyclage dédiées</a:t>
            </a:r>
          </a:p>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11</a:t>
            </a:fld>
            <a:endParaRPr lang="en-US"/>
          </a:p>
        </p:txBody>
      </p:sp>
    </p:spTree>
    <p:extLst>
      <p:ext uri="{BB962C8B-B14F-4D97-AF65-F5344CB8AC3E}">
        <p14:creationId xmlns:p14="http://schemas.microsoft.com/office/powerpoint/2010/main" val="94635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RAFU, Recyclage Agriculture Films Usagés, est un programme qui a démarré en 2011 avec une cartographie des gisements de films les plus souillés et l’identification de plusieurs principes de dépose innovants de films usagés.</a:t>
            </a:r>
          </a:p>
          <a:p>
            <a:r>
              <a:rPr lang="fr-FR" dirty="0"/>
              <a:t>RAFU II, s’inspirant des résultats de RAFU I, décline des solution techniques de dépose pour les cultures suivantes : l’échalote, la carotte, le melon et les autres cultures de petites surface comme la pomme de terre par exemple</a:t>
            </a:r>
            <a:endParaRPr lang="fr-FR" i="1" dirty="0"/>
          </a:p>
          <a:p>
            <a:r>
              <a:rPr lang="fr-FR" dirty="0"/>
              <a:t>Ces équipements innovants permettent de réduire le taux de souillure des paillages mais aussi de respecter les contraintes d’exploitations des agriculteurs et leur réalité de production : la prise au vent, le débit de chantier pour la récolte, le niveau d’investissement acceptable, la propriété du matériel en CUMA ou en propre…</a:t>
            </a:r>
          </a:p>
          <a:p>
            <a:r>
              <a:rPr lang="fr-FR" dirty="0"/>
              <a:t>Pour cela, ces projets sont collaboratifs, rassemblant les compétences de différents partenaires :  CPA, </a:t>
            </a:r>
            <a:r>
              <a:rPr lang="fr-FR" dirty="0" err="1"/>
              <a:t>Adivalor</a:t>
            </a:r>
            <a:r>
              <a:rPr lang="fr-FR" dirty="0"/>
              <a:t> et INVENIO. D’autre part, le consortium fait appel à des compétences locales, clé du succès des sous-projets étant donné que la diffusion des résultats fait partie intégrante du projet global. Ainsi sont associés au projet Le CERAFEL, la CUMA du Finistère, la Chambre d’Agriculture du Finistère, l’entreprise B2MH, AFERO, la Chambre d’Agriculture des Pyrénées Orientales, ainsi que des producteurs maraîchers.</a:t>
            </a:r>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12</a:t>
            </a:fld>
            <a:endParaRPr lang="en-US"/>
          </a:p>
        </p:txBody>
      </p:sp>
    </p:spTree>
    <p:extLst>
      <p:ext uri="{BB962C8B-B14F-4D97-AF65-F5344CB8AC3E}">
        <p14:creationId xmlns:p14="http://schemas.microsoft.com/office/powerpoint/2010/main" val="45505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ECHALOTE</a:t>
            </a:r>
          </a:p>
          <a:p>
            <a:pPr marL="0" indent="0">
              <a:buFont typeface="Wingdings" panose="05000000000000000000" pitchFamily="2" charset="2"/>
              <a:buNone/>
            </a:pPr>
            <a:r>
              <a:rPr lang="fr-FR" sz="1200" dirty="0"/>
              <a:t>Le prototype a atteint son objectif de 50% de souillure, qui doit être confirmé en conditions d’exploitation, </a:t>
            </a:r>
          </a:p>
          <a:p>
            <a:pPr marL="0" indent="0">
              <a:buFont typeface="Symbol" panose="05050102010706020507" pitchFamily="18" charset="2"/>
              <a:buNone/>
            </a:pPr>
            <a:r>
              <a:rPr lang="fr-FR" sz="1200" dirty="0"/>
              <a:t>B2MH est le partenaire industriel du CPA dans ce dossier et testera une version améliorée de sa machine à l’été 2019,</a:t>
            </a:r>
          </a:p>
          <a:p>
            <a:endParaRPr lang="fr-FR" sz="1200" dirty="0"/>
          </a:p>
          <a:p>
            <a:r>
              <a:rPr lang="fr-FR" sz="1200" dirty="0"/>
              <a:t>CAROTTE</a:t>
            </a:r>
          </a:p>
          <a:p>
            <a:pPr marL="0" indent="0">
              <a:buFont typeface="Wingdings" panose="05000000000000000000" pitchFamily="2" charset="2"/>
              <a:buNone/>
            </a:pPr>
            <a:r>
              <a:rPr lang="fr-FR" sz="1200" dirty="0"/>
              <a:t>La machine de présérie tourne et démontre son efficacité avec 3 actions en un seul passage (soulève, nettoie et enroule) et une réduction du coefficient de souillure de 3,3 à 1,8 !</a:t>
            </a:r>
          </a:p>
          <a:p>
            <a:pPr marL="0" indent="0">
              <a:buFont typeface="Symbol" panose="05050102010706020507" pitchFamily="18" charset="2"/>
              <a:buNone/>
            </a:pPr>
            <a:r>
              <a:rPr lang="fr-FR" sz="1200" dirty="0"/>
              <a:t>2 machines ont été commandées par un acteur important de la production de carottes. D’autres négociations sont en cours.</a:t>
            </a:r>
          </a:p>
          <a:p>
            <a:endParaRPr lang="fr-FR" sz="1200" dirty="0"/>
          </a:p>
          <a:p>
            <a:r>
              <a:rPr lang="fr-FR" sz="1200" dirty="0"/>
              <a:t>MELON</a:t>
            </a:r>
          </a:p>
          <a:p>
            <a:pPr marL="0" indent="0">
              <a:buFont typeface="Wingdings" panose="05000000000000000000" pitchFamily="2" charset="2"/>
              <a:buNone/>
            </a:pPr>
            <a:r>
              <a:rPr lang="fr-FR" sz="1200" dirty="0"/>
              <a:t>Le projet permettra de mécaniser une opération de nettoyage jusqu’ici inexistante ou réalisée manuellement. Il a permis de réduire coefficient de souillure de 3,5 à 1,5 (résultat provisoire)</a:t>
            </a:r>
          </a:p>
          <a:p>
            <a:pPr marL="0" indent="0">
              <a:buFont typeface="Wingdings" panose="05000000000000000000" pitchFamily="2" charset="2"/>
              <a:buNone/>
            </a:pPr>
            <a:r>
              <a:rPr lang="fr-FR" sz="1200" dirty="0"/>
              <a:t>Un prototype est en test depuis janvier 2017, pour optimiser le nettoyage et l’adapter à tous les types d’exploitations. </a:t>
            </a:r>
          </a:p>
          <a:p>
            <a:endParaRPr lang="fr-FR" sz="1200" dirty="0"/>
          </a:p>
          <a:p>
            <a:r>
              <a:rPr lang="fr-FR" sz="1200" dirty="0"/>
              <a:t>POMME DE TERRE PRIMEUR ET SOLARISATION</a:t>
            </a:r>
          </a:p>
          <a:p>
            <a:pPr marL="0" indent="0">
              <a:buFont typeface="Wingdings" panose="05000000000000000000" pitchFamily="2" charset="2"/>
              <a:buNone/>
            </a:pPr>
            <a:r>
              <a:rPr lang="fr-FR" sz="1200" dirty="0"/>
              <a:t>Grâce à l’expérience accumulée le CPA peut accompagner des projets sur les petites cultures, en transférant les technologies RAFU de manière rapide, simple et peu coûteuse. Par exemple en pommes de terre primeur et en solarisation on utilise une adaptation de la brosse type melon testée en conditions réelles en avril et mai 2019.</a:t>
            </a:r>
          </a:p>
          <a:p>
            <a:endParaRPr lang="en-US" dirty="0"/>
          </a:p>
          <a:p>
            <a:r>
              <a:rPr lang="fr-FR" noProof="0" dirty="0">
                <a:solidFill>
                  <a:srgbClr val="FF0000"/>
                </a:solidFill>
              </a:rPr>
              <a:t>SALADE et ASPERGE</a:t>
            </a:r>
          </a:p>
          <a:p>
            <a:r>
              <a:rPr lang="fr-FR" noProof="0" dirty="0">
                <a:solidFill>
                  <a:srgbClr val="FF0000"/>
                </a:solidFill>
              </a:rPr>
              <a:t>De premiers essais ont montré des </a:t>
            </a:r>
            <a:r>
              <a:rPr lang="fr-FR" noProof="0" dirty="0" err="1">
                <a:solidFill>
                  <a:srgbClr val="FF0000"/>
                </a:solidFill>
              </a:rPr>
              <a:t>résulats</a:t>
            </a:r>
            <a:r>
              <a:rPr lang="fr-FR" noProof="0" dirty="0">
                <a:solidFill>
                  <a:srgbClr val="FF0000"/>
                </a:solidFill>
              </a:rPr>
              <a:t> très encourageants sur la salade sous serre sur la base d’un brossage du films étalé, évalués en conditions réelles en avril 2019. </a:t>
            </a:r>
          </a:p>
          <a:p>
            <a:r>
              <a:rPr lang="fr-FR" noProof="0" dirty="0">
                <a:solidFill>
                  <a:srgbClr val="FF0000"/>
                </a:solidFill>
              </a:rPr>
              <a:t>Des investigations théoriques sont en cours sur le vidage des ourlets des films asperge.</a:t>
            </a:r>
          </a:p>
          <a:p>
            <a:endParaRPr lang="fr-FR" noProof="0" dirty="0">
              <a:solidFill>
                <a:srgbClr val="FF0000"/>
              </a:solidFill>
            </a:endParaRPr>
          </a:p>
          <a:p>
            <a:pPr rtl="0" eaLnBrk="1" fontAlgn="t" latinLnBrk="0" hangingPunct="1"/>
            <a:r>
              <a:rPr lang="fr-FR" sz="1200" b="0" i="0" u="none" strike="noStrike" kern="1200" noProof="0" dirty="0">
                <a:solidFill>
                  <a:schemeClr val="tx1"/>
                </a:solidFill>
                <a:effectLst/>
                <a:latin typeface="+mn-lt"/>
                <a:ea typeface="+mn-ea"/>
                <a:cs typeface="+mn-cs"/>
              </a:rPr>
              <a:t>Si les objectifs sont atteints on peut s’attendre à une </a:t>
            </a:r>
            <a:r>
              <a:rPr lang="fr-FR" sz="1200" b="0" i="0" u="none" strike="noStrike" kern="1200" noProof="0" dirty="0" err="1">
                <a:solidFill>
                  <a:schemeClr val="tx1"/>
                </a:solidFill>
                <a:effectLst/>
                <a:latin typeface="+mn-lt"/>
                <a:ea typeface="+mn-ea"/>
                <a:cs typeface="+mn-cs"/>
              </a:rPr>
              <a:t>reduction</a:t>
            </a:r>
            <a:r>
              <a:rPr lang="fr-FR" sz="1200" b="0" i="0" u="none" strike="noStrike" kern="1200" noProof="0" dirty="0">
                <a:solidFill>
                  <a:schemeClr val="tx1"/>
                </a:solidFill>
                <a:effectLst/>
                <a:latin typeface="+mn-lt"/>
                <a:ea typeface="+mn-ea"/>
                <a:cs typeface="+mn-cs"/>
              </a:rPr>
              <a:t> de 2.000 tonnes par an du volume de films agricoles usagés collectés, à </a:t>
            </a:r>
            <a:r>
              <a:rPr lang="fr-FR" sz="1200" b="0" i="0" u="none" strike="noStrike" kern="1200" noProof="0" dirty="0" err="1">
                <a:solidFill>
                  <a:schemeClr val="tx1"/>
                </a:solidFill>
                <a:effectLst/>
                <a:latin typeface="+mn-lt"/>
                <a:ea typeface="+mn-ea"/>
                <a:cs typeface="+mn-cs"/>
              </a:rPr>
              <a:t>consummation</a:t>
            </a:r>
            <a:r>
              <a:rPr lang="fr-FR" sz="1200" b="0" i="0" u="none" strike="noStrike" kern="1200" noProof="0" dirty="0">
                <a:solidFill>
                  <a:schemeClr val="tx1"/>
                </a:solidFill>
                <a:effectLst/>
                <a:latin typeface="+mn-lt"/>
                <a:ea typeface="+mn-ea"/>
                <a:cs typeface="+mn-cs"/>
              </a:rPr>
              <a:t> égale.</a:t>
            </a:r>
          </a:p>
          <a:p>
            <a:pPr rtl="0" eaLnBrk="1" fontAlgn="t" latinLnBrk="0" hangingPunct="1"/>
            <a:r>
              <a:rPr lang="fr-FR" sz="1200" b="0" i="0" u="none" strike="noStrike" kern="1200" noProof="0" dirty="0">
                <a:solidFill>
                  <a:schemeClr val="tx1"/>
                </a:solidFill>
                <a:effectLst/>
                <a:latin typeface="+mn-lt"/>
                <a:ea typeface="+mn-ea"/>
                <a:cs typeface="+mn-cs"/>
              </a:rPr>
              <a:t>Cela signifie moins de terre et d’eau transportés, des films plus propres et des coûts de traitement en baisse. </a:t>
            </a:r>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13</a:t>
            </a:fld>
            <a:endParaRPr lang="en-US"/>
          </a:p>
        </p:txBody>
      </p:sp>
    </p:spTree>
    <p:extLst>
      <p:ext uri="{BB962C8B-B14F-4D97-AF65-F5344CB8AC3E}">
        <p14:creationId xmlns:p14="http://schemas.microsoft.com/office/powerpoint/2010/main" val="292039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noProof="0" dirty="0"/>
              <a:t>Le recyclage des plastiques n’est plus seulement une mesure de bon sens, il devient une exigence intournable sous la pression conjointe de l’opinion et des pouvoirs publics qui n’acceptent plus que les plastiques usagés ne soient pas recyclés. </a:t>
            </a:r>
          </a:p>
          <a:p>
            <a:pPr algn="l"/>
            <a:r>
              <a:rPr lang="fr-FR" noProof="0" dirty="0"/>
              <a:t>Confronté à la baisse des capacité de recyclage des films agricoles le CPA a réagit en confiant à </a:t>
            </a:r>
            <a:r>
              <a:rPr lang="fr-FR" noProof="0" dirty="0" err="1"/>
              <a:t>Adivalor</a:t>
            </a:r>
            <a:r>
              <a:rPr lang="fr-FR" noProof="0" dirty="0"/>
              <a:t> le lancement d’une unité de pré-traitement destinée à les rendre de nouveau attractifs pour les recycleurs.</a:t>
            </a:r>
          </a:p>
          <a:p>
            <a:pPr algn="l"/>
            <a:r>
              <a:rPr lang="fr-FR" noProof="0" dirty="0"/>
              <a:t>Dans ce cadre un appel à manifestation d’intérêt a été publié pour trouver un partenaire industriel capable de construire et exploiter une unité de 10.000 tonnes entrantes alimentée par les collectes APE. </a:t>
            </a:r>
          </a:p>
          <a:p>
            <a:pPr algn="l"/>
            <a:endParaRPr lang="fr-FR" noProof="0" dirty="0"/>
          </a:p>
          <a:p>
            <a:pPr algn="l"/>
            <a:r>
              <a:rPr lang="fr-FR" noProof="0" dirty="0"/>
              <a:t>En plus de la contribution à l’économie circulaire, ce projet permettra de garantir la pérennité de l’utilisation des plastiques agricoles, au moment où les produits sans solution de recyclage sont fortement taxés voire interdits.</a:t>
            </a:r>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14</a:t>
            </a:fld>
            <a:endParaRPr lang="en-US"/>
          </a:p>
        </p:txBody>
      </p:sp>
    </p:spTree>
    <p:extLst>
      <p:ext uri="{BB962C8B-B14F-4D97-AF65-F5344CB8AC3E}">
        <p14:creationId xmlns:p14="http://schemas.microsoft.com/office/powerpoint/2010/main" val="1955857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	</a:t>
            </a:r>
            <a:endParaRPr lang="en-US" dirty="0"/>
          </a:p>
          <a:p>
            <a:pPr algn="l"/>
            <a:endParaRPr lang="fr-FR" noProof="0"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15</a:t>
            </a:fld>
            <a:endParaRPr lang="en-US"/>
          </a:p>
        </p:txBody>
      </p:sp>
    </p:spTree>
    <p:extLst>
      <p:ext uri="{BB962C8B-B14F-4D97-AF65-F5344CB8AC3E}">
        <p14:creationId xmlns:p14="http://schemas.microsoft.com/office/powerpoint/2010/main" val="392908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sz="1200" dirty="0"/>
              <a:t>Le CPA et ses partenaires ont mis au point un outils de calcul permettant de comparer les couts d’utilisation de films de paillage</a:t>
            </a:r>
          </a:p>
          <a:p>
            <a:pPr marL="0" indent="0">
              <a:buFont typeface="Wingdings" panose="05000000000000000000" pitchFamily="2" charset="2"/>
              <a:buNone/>
            </a:pPr>
            <a:r>
              <a:rPr lang="fr-FR" sz="1200" dirty="0"/>
              <a:t>Ce comparateur prend en compte toutes les opérations liées à l’utilisation d’un film de paillage. Il permet notamment de comparer les coûts et le temps passer entre 2 méthode de dépose différente ou deux films de nature différentes avec l’utilisation du film biodégradable.</a:t>
            </a:r>
          </a:p>
          <a:p>
            <a:pPr marL="0" indent="0">
              <a:buFont typeface="Wingdings" panose="05000000000000000000" pitchFamily="2" charset="2"/>
              <a:buNone/>
            </a:pPr>
            <a:r>
              <a:rPr lang="fr-FR" sz="1200" dirty="0"/>
              <a:t> Cet outil a vocation a être utilisé par un public averti après une prise en main de l’outil grâce à la notice ou la vidéo de présentation. </a:t>
            </a:r>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16</a:t>
            </a:fld>
            <a:endParaRPr lang="en-US"/>
          </a:p>
        </p:txBody>
      </p:sp>
    </p:spTree>
    <p:extLst>
      <p:ext uri="{BB962C8B-B14F-4D97-AF65-F5344CB8AC3E}">
        <p14:creationId xmlns:p14="http://schemas.microsoft.com/office/powerpoint/2010/main" val="2114336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noProof="0" dirty="0"/>
              <a:t>Pour réduire les coûts économiques et environnementaux de l’utilisation des films de paillage, le CPA participe à des projets de diffusion et maîtrise des films biodégradables.</a:t>
            </a:r>
          </a:p>
          <a:p>
            <a:endParaRPr lang="fr-FR" noProof="0" dirty="0"/>
          </a:p>
          <a:p>
            <a:r>
              <a:rPr lang="fr-FR" noProof="0" dirty="0"/>
              <a:t>Dans les DOM, Le CPA pilote le projet BIODOM qui vise à diffuser leur utilisation par des démonstration au champ et une communication à destination des agriculteurs. </a:t>
            </a:r>
          </a:p>
          <a:p>
            <a:r>
              <a:rPr lang="fr-FR" noProof="0" dirty="0"/>
              <a:t>Les Cultures concernées sont, entre autres,  la banane et l’ananas. C’est la seule alternative aux films conventionnels, non recyclables dans les conditions locales.</a:t>
            </a:r>
          </a:p>
          <a:p>
            <a:pPr marL="0" indent="0">
              <a:buFont typeface="Wingdings" panose="05000000000000000000" pitchFamily="2" charset="2"/>
              <a:buNone/>
            </a:pPr>
            <a:endParaRPr lang="fr-FR" noProof="0" dirty="0"/>
          </a:p>
          <a:p>
            <a:pPr marL="0" indent="0">
              <a:buFont typeface="Wingdings" panose="05000000000000000000" pitchFamily="2" charset="2"/>
              <a:buNone/>
            </a:pPr>
            <a:endParaRPr lang="fr-FR" noProof="0" dirty="0"/>
          </a:p>
          <a:p>
            <a:pPr algn="just"/>
            <a:r>
              <a:rPr lang="fr-FR" noProof="0" dirty="0"/>
              <a:t>En région PACA, Le CPA contribuera au projet IPAC, similaire à BIODOM. Il fournira des données techniques et économiques fiables sur l’utilisation de films biodégradables pour les salades, les cucurbitacées, et les solanacées.</a:t>
            </a:r>
          </a:p>
          <a:p>
            <a:pPr algn="just"/>
            <a:r>
              <a:rPr lang="fr-FR" noProof="0" dirty="0"/>
              <a:t>Les films biodégradables sont ici considérés comme une alternative aux films conventionnels difficilement recyclables</a:t>
            </a:r>
          </a:p>
          <a:p>
            <a:pPr algn="just"/>
            <a:endParaRPr lang="fr-FR" noProof="0" dirty="0"/>
          </a:p>
          <a:p>
            <a:pPr algn="just"/>
            <a:r>
              <a:rPr lang="fr-FR" noProof="0" dirty="0"/>
              <a:t>La commission biodégradable du CPA rassemble les experts sur le sujet. A son actif : un guide d’utilisation des films biodégradable, la sensibilisation des pouvoirs publics et l’élaboration d’un protocole d’évaluation agroéconomique de films biodégradable qui sera diffusé auprès des acteurs de projets sur le sujet : agriculteurs et stations d’expérimentation.</a:t>
            </a:r>
          </a:p>
          <a:p>
            <a:pPr marL="0" indent="0">
              <a:buFont typeface="Wingdings" panose="05000000000000000000" pitchFamily="2" charset="2"/>
              <a:buNone/>
            </a:pPr>
            <a:endParaRPr lang="en-US"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17</a:t>
            </a:fld>
            <a:endParaRPr lang="en-US"/>
          </a:p>
        </p:txBody>
      </p:sp>
    </p:spTree>
    <p:extLst>
      <p:ext uri="{BB962C8B-B14F-4D97-AF65-F5344CB8AC3E}">
        <p14:creationId xmlns:p14="http://schemas.microsoft.com/office/powerpoint/2010/main" val="108833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9C929B-FED5-41E7-8087-815F714A2426}" type="slidenum">
              <a:rPr lang="fr-FR" smtClean="0"/>
              <a:t>18</a:t>
            </a:fld>
            <a:endParaRPr lang="fr-FR"/>
          </a:p>
        </p:txBody>
      </p:sp>
    </p:spTree>
    <p:extLst>
      <p:ext uri="{BB962C8B-B14F-4D97-AF65-F5344CB8AC3E}">
        <p14:creationId xmlns:p14="http://schemas.microsoft.com/office/powerpoint/2010/main" val="1327077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Reformuler de façon positive.</a:t>
            </a:r>
          </a:p>
          <a:p>
            <a:r>
              <a:rPr lang="fr-FR"/>
              <a:t>S. Picardat : </a:t>
            </a:r>
            <a:r>
              <a:rPr lang="fr-FR" err="1"/>
              <a:t>atention</a:t>
            </a:r>
            <a:r>
              <a:rPr lang="fr-FR"/>
              <a:t>. Le </a:t>
            </a:r>
            <a:r>
              <a:rPr lang="fr-FR" err="1"/>
              <a:t>Minsitère</a:t>
            </a:r>
            <a:r>
              <a:rPr lang="fr-FR"/>
              <a:t> de l’Agriculture est de moins en moins</a:t>
            </a:r>
            <a:r>
              <a:rPr lang="fr-FR" baseline="0"/>
              <a:t> seul décisionnaire </a:t>
            </a:r>
          </a:p>
          <a:p>
            <a:r>
              <a:rPr lang="fr-FR" baseline="0"/>
              <a:t>LC FNSEA . Rajout thématique santé pour éviter confiscation de la problématique  ?  DM préconise la plus grande prudence. Soutenir le MAAF. </a:t>
            </a:r>
          </a:p>
          <a:p>
            <a:r>
              <a:rPr lang="fr-FR" baseline="0"/>
              <a:t>Service s au secrétariat général. Voir prise en compte des risques collecte en distribution. VM défavorable de complexifier l’accord.</a:t>
            </a:r>
          </a:p>
          <a:p>
            <a:r>
              <a:rPr lang="fr-FR" baseline="0"/>
              <a:t>CONCLUSIONS PREVOIR DES DEVELOPPEMENTS ULTERIEURS POUR LE FUTUR </a:t>
            </a:r>
          </a:p>
          <a:p>
            <a:r>
              <a:rPr lang="fr-FR" baseline="0"/>
              <a:t>valorisation de production  Prévention des risques compétitivité Performance environnementale et compétitivité. </a:t>
            </a:r>
          </a:p>
          <a:p>
            <a:r>
              <a:rPr lang="fr-FR" baseline="0"/>
              <a:t>Utilisation durable et sécurité. Campagne </a:t>
            </a:r>
            <a:r>
              <a:rPr lang="fr-FR" baseline="0" err="1"/>
              <a:t>prop^re</a:t>
            </a:r>
            <a:r>
              <a:rPr lang="fr-FR" baseline="0"/>
              <a:t> </a:t>
            </a:r>
          </a:p>
          <a:p>
            <a:endParaRPr lang="fr-FR" baseline="0"/>
          </a:p>
          <a:p>
            <a:endParaRPr lang="fr-FR"/>
          </a:p>
        </p:txBody>
      </p:sp>
      <p:sp>
        <p:nvSpPr>
          <p:cNvPr id="4" name="Espace réservé de l'en-tête 3"/>
          <p:cNvSpPr>
            <a:spLocks noGrp="1"/>
          </p:cNvSpPr>
          <p:nvPr>
            <p:ph type="hdr" sz="quarter" idx="10"/>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Comité technique A.D.I.VALOR </a:t>
            </a:r>
          </a:p>
        </p:txBody>
      </p:sp>
      <p:sp>
        <p:nvSpPr>
          <p:cNvPr id="5" name="Espace réservé de la date 4"/>
          <p:cNvSpPr>
            <a:spLocks noGrp="1"/>
          </p:cNvSpPr>
          <p:nvPr>
            <p:ph type="dt" idx="11"/>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12 avril 2018</a:t>
            </a:r>
          </a:p>
        </p:txBody>
      </p:sp>
      <p:sp>
        <p:nvSpPr>
          <p:cNvPr id="6" name="Espace réservé du pied de page 5"/>
          <p:cNvSpPr>
            <a:spLocks noGrp="1"/>
          </p:cNvSpPr>
          <p:nvPr>
            <p:ph type="ftr" sz="quarter" idx="12"/>
          </p:nvPr>
        </p:nvSpPr>
        <p:spPr/>
        <p:txBody>
          <a:bodyPr/>
          <a:lstStyle/>
          <a:p>
            <a:pPr marL="0" marR="0" lvl="0" indent="0" algn="l" defTabSz="947958"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Interne aux membres du comité technique- Ne peut être diffusé sans l'accord d'A.D.I.VALOR </a:t>
            </a:r>
          </a:p>
        </p:txBody>
      </p:sp>
      <p:sp>
        <p:nvSpPr>
          <p:cNvPr id="7" name="Espace réservé du numéro de diapositive 6"/>
          <p:cNvSpPr>
            <a:spLocks noGrp="1"/>
          </p:cNvSpPr>
          <p:nvPr>
            <p:ph type="sldNum" sz="quarter" idx="13"/>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F6AD9AEE-95F5-4FAB-9E63-A24F5FA81A6A}"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47958"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99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2</a:t>
            </a:fld>
            <a:endParaRPr lang="en-US"/>
          </a:p>
        </p:txBody>
      </p:sp>
    </p:spTree>
    <p:extLst>
      <p:ext uri="{BB962C8B-B14F-4D97-AF65-F5344CB8AC3E}">
        <p14:creationId xmlns:p14="http://schemas.microsoft.com/office/powerpoint/2010/main" val="4117167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759075" y="963613"/>
            <a:ext cx="4625975" cy="2601912"/>
          </a:xfrm>
        </p:spPr>
      </p:sp>
      <p:sp>
        <p:nvSpPr>
          <p:cNvPr id="3" name="Espace réservé des commentaires 2"/>
          <p:cNvSpPr>
            <a:spLocks noGrp="1"/>
          </p:cNvSpPr>
          <p:nvPr>
            <p:ph type="body" idx="1"/>
          </p:nvPr>
        </p:nvSpPr>
        <p:spPr>
          <a:xfrm>
            <a:off x="1063942" y="4240710"/>
            <a:ext cx="8115670" cy="1325808"/>
          </a:xfrm>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75CA1-8167-4532-B7F5-78F7625D684F}"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32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8113" y="1347788"/>
            <a:ext cx="6462712" cy="3636962"/>
          </a:xfrm>
        </p:spPr>
      </p:sp>
      <p:sp>
        <p:nvSpPr>
          <p:cNvPr id="3" name="Espace réservé des commentaires 2"/>
          <p:cNvSpPr>
            <a:spLocks noGrp="1"/>
          </p:cNvSpPr>
          <p:nvPr>
            <p:ph type="body" idx="1"/>
          </p:nvPr>
        </p:nvSpPr>
        <p:spPr>
          <a:xfrm>
            <a:off x="673789" y="6584034"/>
            <a:ext cx="5390305" cy="2845197"/>
          </a:xfrm>
        </p:spPr>
        <p:txBody>
          <a:bodyPr/>
          <a:lstStyle/>
          <a:p>
            <a:r>
              <a:rPr lang="fr-FR" dirty="0"/>
              <a:t>Estimation des quantités totales d’emballages et plastiques usagés à collecter en France (« gisement »).  </a:t>
            </a:r>
          </a:p>
        </p:txBody>
      </p:sp>
      <p:sp>
        <p:nvSpPr>
          <p:cNvPr id="4" name="Espace réservé du numéro de diapositive 3"/>
          <p:cNvSpPr>
            <a:spLocks noGrp="1"/>
          </p:cNvSpPr>
          <p:nvPr>
            <p:ph type="sldNum" sz="quarter" idx="10"/>
          </p:nvPr>
        </p:nvSpPr>
        <p:spPr/>
        <p:txBody>
          <a:bodyPr/>
          <a:lstStyle/>
          <a:p>
            <a:fld id="{B3275CA1-8167-4532-B7F5-78F7625D684F}"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3192626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1347788"/>
            <a:ext cx="6464300" cy="3636962"/>
          </a:xfrm>
        </p:spPr>
      </p:sp>
      <p:sp>
        <p:nvSpPr>
          <p:cNvPr id="3" name="Espace réservé des commentaires 2"/>
          <p:cNvSpPr>
            <a:spLocks noGrp="1"/>
          </p:cNvSpPr>
          <p:nvPr>
            <p:ph type="body" idx="1"/>
          </p:nvPr>
        </p:nvSpPr>
        <p:spPr>
          <a:xfrm>
            <a:off x="673788" y="6071504"/>
            <a:ext cx="5390305" cy="3357726"/>
          </a:xfrm>
        </p:spPr>
        <p:txBody>
          <a:bodyPr/>
          <a:lstStyle/>
          <a:p>
            <a:r>
              <a:rPr lang="fr-FR" dirty="0"/>
              <a:t>Chiffres de la campagne 2014. </a:t>
            </a:r>
          </a:p>
          <a:p>
            <a:endParaRPr lang="fr-FR" dirty="0"/>
          </a:p>
        </p:txBody>
      </p:sp>
      <p:sp>
        <p:nvSpPr>
          <p:cNvPr id="4" name="Espace réservé du numéro de diapositive 3"/>
          <p:cNvSpPr>
            <a:spLocks noGrp="1"/>
          </p:cNvSpPr>
          <p:nvPr>
            <p:ph type="sldNum" sz="quarter" idx="10"/>
          </p:nvPr>
        </p:nvSpPr>
        <p:spPr/>
        <p:txBody>
          <a:bodyPr/>
          <a:lstStyle/>
          <a:p>
            <a:fld id="{B3275CA1-8167-4532-B7F5-78F7625D684F}"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950916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1347788"/>
            <a:ext cx="6464300" cy="3636962"/>
          </a:xfrm>
        </p:spPr>
      </p:sp>
      <p:sp>
        <p:nvSpPr>
          <p:cNvPr id="3" name="Espace réservé des commentaires 2"/>
          <p:cNvSpPr>
            <a:spLocks noGrp="1"/>
          </p:cNvSpPr>
          <p:nvPr>
            <p:ph type="body" idx="1"/>
          </p:nvPr>
        </p:nvSpPr>
        <p:spPr>
          <a:xfrm>
            <a:off x="673789" y="5455485"/>
            <a:ext cx="5390305" cy="4591137"/>
          </a:xfrm>
        </p:spPr>
        <p:txBody>
          <a:bodyPr/>
          <a:lstStyle/>
          <a:p>
            <a:endParaRPr lang="fr-FR" dirty="0"/>
          </a:p>
          <a:p>
            <a:r>
              <a:rPr lang="fr-FR" dirty="0"/>
              <a:t>Devenir des déchets collectés une fois recyclés. </a:t>
            </a:r>
          </a:p>
          <a:p>
            <a:endParaRPr lang="fr-FR" dirty="0"/>
          </a:p>
          <a:p>
            <a:r>
              <a:rPr lang="fr-FR" dirty="0"/>
              <a:t>A.D.I.VALOR approvisionne les recycleurs avec </a:t>
            </a:r>
            <a:r>
              <a:rPr lang="fr-FR" b="1" dirty="0"/>
              <a:t>trois flux de déchets plastiques </a:t>
            </a:r>
            <a:r>
              <a:rPr lang="fr-FR" dirty="0"/>
              <a:t>composés principalement de:</a:t>
            </a:r>
          </a:p>
          <a:p>
            <a:pPr marL="179178" indent="-179178">
              <a:buFontTx/>
              <a:buChar char="-"/>
            </a:pPr>
            <a:r>
              <a:rPr lang="fr-FR" dirty="0"/>
              <a:t>Polyéthylène base densité (PEBD)</a:t>
            </a:r>
          </a:p>
          <a:p>
            <a:pPr marL="179178" indent="-179178">
              <a:buFontTx/>
              <a:buChar char="-"/>
            </a:pPr>
            <a:r>
              <a:rPr lang="fr-FR" dirty="0"/>
              <a:t>Polyéthylène haute densité (PEHD)</a:t>
            </a:r>
          </a:p>
          <a:p>
            <a:pPr marL="179178" indent="-179178">
              <a:buFontTx/>
              <a:buChar char="-"/>
            </a:pPr>
            <a:r>
              <a:rPr lang="fr-FR" dirty="0"/>
              <a:t>Polypropylène (PP)</a:t>
            </a:r>
          </a:p>
          <a:p>
            <a:endParaRPr lang="fr-FR" dirty="0"/>
          </a:p>
          <a:p>
            <a:r>
              <a:rPr lang="fr-FR" dirty="0"/>
              <a:t>Sur les 63,000 tonnes recyclées:</a:t>
            </a:r>
          </a:p>
          <a:p>
            <a:pPr marL="179178" indent="-179178">
              <a:buFontTx/>
              <a:buChar char="-"/>
            </a:pPr>
            <a:r>
              <a:rPr lang="fr-FR" dirty="0"/>
              <a:t>49,300 tonnes de PEBD</a:t>
            </a:r>
          </a:p>
          <a:p>
            <a:pPr marL="179178" indent="-179178">
              <a:buFontTx/>
              <a:buChar char="-"/>
            </a:pPr>
            <a:r>
              <a:rPr lang="fr-FR" dirty="0"/>
              <a:t>9,400 tonnes de PP</a:t>
            </a:r>
          </a:p>
          <a:p>
            <a:pPr marL="179178" indent="-179178">
              <a:buFontTx/>
              <a:buChar char="-"/>
            </a:pPr>
            <a:r>
              <a:rPr lang="fr-FR" dirty="0"/>
              <a:t>4,700 tonnes de PEHD</a:t>
            </a:r>
          </a:p>
          <a:p>
            <a:endParaRPr lang="fr-FR" dirty="0"/>
          </a:p>
          <a:p>
            <a:r>
              <a:rPr lang="fr-FR" b="1" dirty="0"/>
              <a:t>Application possible</a:t>
            </a:r>
            <a:r>
              <a:rPr lang="fr-FR" dirty="0"/>
              <a:t>:</a:t>
            </a:r>
          </a:p>
          <a:p>
            <a:pPr marL="179178" indent="-179178">
              <a:buFontTx/>
              <a:buChar char="-"/>
            </a:pPr>
            <a:r>
              <a:rPr lang="fr-FR" dirty="0"/>
              <a:t>PEBD = sacs-poubelle, bâches pour la construction. </a:t>
            </a:r>
          </a:p>
          <a:p>
            <a:pPr marL="179178" indent="-179178">
              <a:buFontTx/>
              <a:buChar char="-"/>
            </a:pPr>
            <a:r>
              <a:rPr lang="fr-FR" dirty="0"/>
              <a:t>PP = pièces de construction</a:t>
            </a:r>
          </a:p>
          <a:p>
            <a:pPr marL="179178" indent="-179178">
              <a:buFontTx/>
              <a:buChar char="-"/>
            </a:pPr>
            <a:r>
              <a:rPr lang="fr-FR" dirty="0"/>
              <a:t>PEHD = tubes plastiques, gaines électriques, bavettes de camion.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3275CA1-8167-4532-B7F5-78F7625D684F}" type="slidenum">
              <a:rPr lang="fr-FR" smtClean="0">
                <a:solidFill>
                  <a:prstClr val="black"/>
                </a:solidFill>
              </a:rPr>
              <a:pPr/>
              <a:t>34</a:t>
            </a:fld>
            <a:endParaRPr lang="fr-FR" dirty="0">
              <a:solidFill>
                <a:prstClr val="black"/>
              </a:solidFill>
            </a:endParaRPr>
          </a:p>
        </p:txBody>
      </p:sp>
    </p:spTree>
    <p:extLst>
      <p:ext uri="{BB962C8B-B14F-4D97-AF65-F5344CB8AC3E}">
        <p14:creationId xmlns:p14="http://schemas.microsoft.com/office/powerpoint/2010/main" val="1885850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2880C256-0AA4-8C46-9BCA-78741E71C5FA}" type="slidenum">
              <a:rPr lang="fr-FR">
                <a:solidFill>
                  <a:srgbClr val="000000"/>
                </a:solidFill>
              </a:rPr>
              <a:pPr/>
              <a:t>38</a:t>
            </a:fld>
            <a:endParaRPr lang="fr-FR">
              <a:solidFill>
                <a:srgbClr val="000000"/>
              </a:solidFill>
            </a:endParaRPr>
          </a:p>
        </p:txBody>
      </p:sp>
      <p:sp>
        <p:nvSpPr>
          <p:cNvPr id="48131" name="Rectangle 2"/>
          <p:cNvSpPr>
            <a:spLocks noGrp="1" noRot="1" noChangeAspect="1" noChangeArrowheads="1" noTextEdit="1"/>
          </p:cNvSpPr>
          <p:nvPr>
            <p:ph type="sldImg"/>
          </p:nvPr>
        </p:nvSpPr>
        <p:spPr>
          <a:xfrm>
            <a:off x="-285750" y="892175"/>
            <a:ext cx="7362825" cy="4141788"/>
          </a:xfrm>
          <a:ln/>
        </p:spPr>
      </p:sp>
      <p:sp>
        <p:nvSpPr>
          <p:cNvPr id="48132" name="Rectangle 3"/>
          <p:cNvSpPr>
            <a:spLocks noGrp="1" noChangeArrowheads="1"/>
          </p:cNvSpPr>
          <p:nvPr>
            <p:ph type="body" idx="1"/>
          </p:nvPr>
        </p:nvSpPr>
        <p:spPr>
          <a:xfrm>
            <a:off x="753742" y="5954539"/>
            <a:ext cx="5239139" cy="4085784"/>
          </a:xfrm>
          <a:noFill/>
        </p:spPr>
        <p:txBody>
          <a:bodyPr/>
          <a:lstStyle/>
          <a:p>
            <a:r>
              <a:rPr lang="fr-FR" dirty="0"/>
              <a:t>A.D.I.VALOR a pour actionnaires l’ensemble des partenaires opérationnels et financiers de la filière:</a:t>
            </a:r>
          </a:p>
          <a:p>
            <a:endParaRPr lang="fr-FR" dirty="0"/>
          </a:p>
          <a:p>
            <a:r>
              <a:rPr lang="fr-FR" dirty="0"/>
              <a:t>Les </a:t>
            </a:r>
            <a:r>
              <a:rPr lang="fr-FR" b="1" dirty="0"/>
              <a:t>metteurs en marché :</a:t>
            </a:r>
          </a:p>
          <a:p>
            <a:r>
              <a:rPr lang="fr-FR" dirty="0"/>
              <a:t>- COVADA (54% du capital)</a:t>
            </a:r>
          </a:p>
          <a:p>
            <a:r>
              <a:rPr lang="fr-FR" dirty="0"/>
              <a:t>- SOVEEA, Société de Valorisation des Eco-actions des Engrais et Amendements</a:t>
            </a:r>
          </a:p>
          <a:p>
            <a:r>
              <a:rPr lang="fr-FR" dirty="0"/>
              <a:t>- ARES, l’association de Récupération des Emballages de Semences</a:t>
            </a:r>
          </a:p>
          <a:p>
            <a:r>
              <a:rPr lang="fr-FR" dirty="0"/>
              <a:t>- CPA, Comité Français des Plastiques en Agriculture (CPA) </a:t>
            </a:r>
          </a:p>
          <a:p>
            <a:r>
              <a:rPr lang="fr-FR" dirty="0"/>
              <a:t>- SEPH, Solution pour les Emballages de Produits d’Hygiène </a:t>
            </a:r>
          </a:p>
          <a:p>
            <a:pPr lvl="0"/>
            <a:endParaRPr lang="fr-FR" dirty="0"/>
          </a:p>
          <a:p>
            <a:pPr lvl="0"/>
            <a:r>
              <a:rPr lang="fr-FR" dirty="0"/>
              <a:t>Les </a:t>
            </a:r>
            <a:r>
              <a:rPr lang="fr-FR" b="1" dirty="0"/>
              <a:t>distributeurs</a:t>
            </a:r>
            <a:r>
              <a:rPr lang="fr-FR" dirty="0"/>
              <a:t> de produits d’agrofourniture:</a:t>
            </a:r>
          </a:p>
          <a:p>
            <a:pPr marL="179178" indent="-179178">
              <a:buFontTx/>
              <a:buChar char="-"/>
            </a:pPr>
            <a:r>
              <a:rPr lang="fr-FR" dirty="0"/>
              <a:t>Coop de France - métiers du grain </a:t>
            </a:r>
          </a:p>
          <a:p>
            <a:pPr marL="179178" indent="-179178">
              <a:buFontTx/>
              <a:buChar char="-"/>
            </a:pPr>
            <a:r>
              <a:rPr lang="fr-FR" dirty="0"/>
              <a:t>l’Union des Coopératives INVIVO </a:t>
            </a:r>
          </a:p>
          <a:p>
            <a:pPr marL="179178" indent="-179178">
              <a:buFontTx/>
              <a:buChar char="-"/>
            </a:pPr>
            <a:r>
              <a:rPr lang="fr-FR" dirty="0"/>
              <a:t>Fédération du Négoce Agricole </a:t>
            </a:r>
          </a:p>
          <a:p>
            <a:pPr marL="179178" indent="-179178">
              <a:buFontTx/>
              <a:buChar char="-"/>
            </a:pPr>
            <a:endParaRPr lang="fr-FR" dirty="0"/>
          </a:p>
          <a:p>
            <a:pPr lvl="0"/>
            <a:r>
              <a:rPr lang="fr-FR" dirty="0"/>
              <a:t>Les </a:t>
            </a:r>
            <a:r>
              <a:rPr lang="fr-FR" b="1" dirty="0"/>
              <a:t>agriculteurs</a:t>
            </a:r>
            <a:r>
              <a:rPr lang="fr-FR" dirty="0"/>
              <a:t>:</a:t>
            </a:r>
          </a:p>
          <a:p>
            <a:pPr marL="179178" indent="-179178">
              <a:buFontTx/>
              <a:buChar char="-"/>
            </a:pPr>
            <a:r>
              <a:rPr lang="fr-FR" dirty="0"/>
              <a:t>FNSEA, Fédération Nationale des Syndicats d’Exploitants Agricoles </a:t>
            </a:r>
          </a:p>
          <a:p>
            <a:pPr marL="179178" indent="-179178">
              <a:buFontTx/>
              <a:buChar char="-"/>
            </a:pPr>
            <a:r>
              <a:rPr lang="fr-FR" dirty="0"/>
              <a:t>APCA, Assemblée Permanente des Chambres d’agriculture</a:t>
            </a:r>
          </a:p>
          <a:p>
            <a:pPr eaLnBrk="1" hangingPunct="1"/>
            <a:endParaRPr lang="fr-FR" dirty="0">
              <a:latin typeface="Arial" charset="0"/>
            </a:endParaRPr>
          </a:p>
        </p:txBody>
      </p:sp>
    </p:spTree>
    <p:extLst>
      <p:ext uri="{BB962C8B-B14F-4D97-AF65-F5344CB8AC3E}">
        <p14:creationId xmlns:p14="http://schemas.microsoft.com/office/powerpoint/2010/main" val="370174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1347788"/>
            <a:ext cx="6464300" cy="3636962"/>
          </a:xfrm>
        </p:spPr>
      </p:sp>
      <p:sp>
        <p:nvSpPr>
          <p:cNvPr id="3" name="Espace réservé des commentaires 2"/>
          <p:cNvSpPr>
            <a:spLocks noGrp="1"/>
          </p:cNvSpPr>
          <p:nvPr>
            <p:ph type="body" idx="1"/>
          </p:nvPr>
        </p:nvSpPr>
        <p:spPr>
          <a:xfrm>
            <a:off x="640921" y="5141176"/>
            <a:ext cx="5390305" cy="5511610"/>
          </a:xfrm>
        </p:spPr>
        <p:txBody>
          <a:bodyPr/>
          <a:lstStyle/>
          <a:p>
            <a:r>
              <a:rPr lang="fr-FR" b="1" dirty="0"/>
              <a:t>Recettes</a:t>
            </a:r>
            <a:r>
              <a:rPr lang="fr-FR" dirty="0"/>
              <a:t>: </a:t>
            </a:r>
          </a:p>
          <a:p>
            <a:pPr marL="179178" indent="-179178">
              <a:buFontTx/>
              <a:buChar char="-"/>
            </a:pPr>
            <a:r>
              <a:rPr lang="fr-FR" dirty="0"/>
              <a:t>Pratiquement 75% proviennent des contributions perçues de la part des metteurs en marché.</a:t>
            </a:r>
          </a:p>
          <a:p>
            <a:pPr marL="179178" indent="-179178">
              <a:buFontTx/>
              <a:buChar char="-"/>
            </a:pPr>
            <a:r>
              <a:rPr lang="fr-FR" dirty="0"/>
              <a:t>25% sont liées à la cession de matériaux recyclables.</a:t>
            </a:r>
          </a:p>
          <a:p>
            <a:endParaRPr lang="fr-FR" dirty="0"/>
          </a:p>
          <a:p>
            <a:r>
              <a:rPr lang="fr-FR" b="1" dirty="0"/>
              <a:t>Dépenses</a:t>
            </a:r>
            <a:r>
              <a:rPr lang="fr-FR" dirty="0"/>
              <a:t> :</a:t>
            </a:r>
          </a:p>
          <a:p>
            <a:pPr marL="179178" indent="-179178" algn="just">
              <a:buFontTx/>
              <a:buChar char="-"/>
            </a:pPr>
            <a:r>
              <a:rPr lang="fr-FR" dirty="0"/>
              <a:t>Les opérations de collecte (transport) et traitement (mise en balle, broyage, …) représentent plus de la moitié des dépenses.</a:t>
            </a:r>
          </a:p>
          <a:p>
            <a:pPr marL="179178" indent="-179178" algn="just">
              <a:buFontTx/>
              <a:buChar char="-"/>
            </a:pPr>
            <a:r>
              <a:rPr lang="fr-FR" dirty="0"/>
              <a:t>Les soutiens à l’optimisation (« soutien opérateurs ») correspondent au soutien financier apporté aux opérateurs de collecte pour améliorer l’efficacité du dispositif : soutien à l’utilisation des sacs de collecte, soutien au contrôle qualité pour les matériaux recyclables, soutien au regroupement en grande quantité.</a:t>
            </a:r>
          </a:p>
          <a:p>
            <a:pPr marL="179178" indent="-179178" algn="just">
              <a:buFontTx/>
              <a:buChar char="-"/>
            </a:pPr>
            <a:r>
              <a:rPr lang="fr-FR" dirty="0"/>
              <a:t>Communication et  R&amp;D. </a:t>
            </a:r>
          </a:p>
          <a:p>
            <a:pPr marL="179178" indent="-179178" algn="just">
              <a:buFontTx/>
              <a:buChar char="-"/>
            </a:pPr>
            <a:r>
              <a:rPr lang="fr-FR" dirty="0"/>
              <a:t>Organisation  de l’appui technique aux opérateurs. </a:t>
            </a:r>
          </a:p>
          <a:p>
            <a:endParaRPr lang="fr-FR" dirty="0"/>
          </a:p>
          <a:p>
            <a:r>
              <a:rPr lang="fr-FR" dirty="0"/>
              <a:t>Les </a:t>
            </a:r>
            <a:r>
              <a:rPr lang="fr-FR" b="1" dirty="0"/>
              <a:t>dépenses</a:t>
            </a:r>
            <a:r>
              <a:rPr lang="fr-FR" dirty="0"/>
              <a:t> totales d’ADIVALOR se </a:t>
            </a:r>
            <a:r>
              <a:rPr lang="fr-FR" b="1" dirty="0"/>
              <a:t>décomposent par programme </a:t>
            </a:r>
            <a:r>
              <a:rPr lang="fr-FR" dirty="0"/>
              <a:t>comme suit :</a:t>
            </a:r>
          </a:p>
          <a:p>
            <a:r>
              <a:rPr lang="fr-FR" dirty="0"/>
              <a:t>-    27 % « emballages vides de produits phytopharmaceutiques (EVPP) »</a:t>
            </a:r>
          </a:p>
          <a:p>
            <a:pPr marL="179178" indent="-179178">
              <a:buFontTx/>
              <a:buChar char="-"/>
            </a:pPr>
            <a:r>
              <a:rPr lang="fr-FR" dirty="0"/>
              <a:t>35% « films agricoles usagés (FAU) » </a:t>
            </a:r>
          </a:p>
          <a:p>
            <a:pPr marL="179178" indent="-179178">
              <a:buFontTx/>
              <a:buChar char="-"/>
            </a:pPr>
            <a:r>
              <a:rPr lang="fr-FR" dirty="0"/>
              <a:t>8% « ficelles et filets usagés (FIFU) » </a:t>
            </a:r>
          </a:p>
          <a:p>
            <a:pPr marL="179178" indent="-179178">
              <a:buFontTx/>
              <a:buChar char="-"/>
            </a:pPr>
            <a:r>
              <a:rPr lang="fr-FR" dirty="0"/>
              <a:t>16 % « emballages produits fertilisants (EVPF) » </a:t>
            </a:r>
          </a:p>
          <a:p>
            <a:pPr marL="179178" indent="-179178">
              <a:buFontTx/>
              <a:buChar char="-"/>
            </a:pPr>
            <a:r>
              <a:rPr lang="fr-FR" dirty="0"/>
              <a:t>3 % « produits phytopharmaceutiques non utilisables (PPNU) »</a:t>
            </a:r>
          </a:p>
          <a:p>
            <a:pPr marL="179178" indent="-179178">
              <a:buFontTx/>
              <a:buChar char="-"/>
            </a:pPr>
            <a:r>
              <a:rPr lang="fr-FR" dirty="0"/>
              <a:t>3% « emballages vides de semences et plants » (EVSP) </a:t>
            </a:r>
          </a:p>
          <a:p>
            <a:pPr marL="179178" indent="-179178">
              <a:buFontTx/>
              <a:buChar char="-"/>
            </a:pPr>
            <a:r>
              <a:rPr lang="fr-FR" dirty="0"/>
              <a:t>4% « emballages vides de produit d’hygiène de l’élevage laitier (EVPHEL) » </a:t>
            </a:r>
          </a:p>
          <a:p>
            <a:r>
              <a:rPr lang="fr-FR" dirty="0"/>
              <a:t>-   3 % pour les autres activités </a:t>
            </a:r>
          </a:p>
        </p:txBody>
      </p:sp>
      <p:sp>
        <p:nvSpPr>
          <p:cNvPr id="4" name="Espace réservé du numéro de diapositive 3"/>
          <p:cNvSpPr>
            <a:spLocks noGrp="1"/>
          </p:cNvSpPr>
          <p:nvPr>
            <p:ph type="sldNum" sz="quarter" idx="10"/>
          </p:nvPr>
        </p:nvSpPr>
        <p:spPr/>
        <p:txBody>
          <a:bodyPr/>
          <a:lstStyle/>
          <a:p>
            <a:fld id="{B3275CA1-8167-4532-B7F5-78F7625D684F}" type="slidenum">
              <a:rPr lang="fr-FR" smtClean="0"/>
              <a:t>39</a:t>
            </a:fld>
            <a:endParaRPr lang="fr-FR" dirty="0"/>
          </a:p>
        </p:txBody>
      </p:sp>
    </p:spTree>
    <p:extLst>
      <p:ext uri="{BB962C8B-B14F-4D97-AF65-F5344CB8AC3E}">
        <p14:creationId xmlns:p14="http://schemas.microsoft.com/office/powerpoint/2010/main" val="3566485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pic>
        <p:nvPicPr>
          <p:cNvPr id="7" name="Image 6"/>
          <p:cNvPicPr>
            <a:picLocks noChangeAspect="1"/>
          </p:cNvPicPr>
          <p:nvPr/>
        </p:nvPicPr>
        <p:blipFill>
          <a:blip r:embed="rId3"/>
          <a:stretch>
            <a:fillRect/>
          </a:stretch>
        </p:blipFill>
        <p:spPr>
          <a:xfrm>
            <a:off x="-419347" y="5063844"/>
            <a:ext cx="5484805" cy="1945100"/>
          </a:xfrm>
          <a:prstGeom prst="rect">
            <a:avLst/>
          </a:prstGeom>
        </p:spPr>
      </p:pic>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a:solidFill>
                  <a:prstClr val="black"/>
                </a:solidFill>
              </a:rPr>
              <a:t>A.D.I.VALOR Conseil de surveillance</a:t>
            </a:r>
            <a:endParaRPr lang="fr-FR" dirty="0">
              <a:solidFill>
                <a:prstClr val="black"/>
              </a:solidFill>
            </a:endParaRPr>
          </a:p>
        </p:txBody>
      </p:sp>
      <p:sp>
        <p:nvSpPr>
          <p:cNvPr id="5" name="Espace réservé du pied de page 4"/>
          <p:cNvSpPr>
            <a:spLocks noGrp="1"/>
          </p:cNvSpPr>
          <p:nvPr>
            <p:ph type="ftr" sz="quarter" idx="11"/>
          </p:nvPr>
        </p:nvSpPr>
        <p:spPr/>
        <p:txBody>
          <a:bodyPr/>
          <a:lstStyle/>
          <a:p>
            <a:r>
              <a:rPr lang="fr-FR">
                <a:solidFill>
                  <a:prstClr val="black"/>
                </a:solidFill>
              </a:rPr>
              <a:t>Document interne au Conseil - Ne pas diffuser .</a:t>
            </a: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p>
            <a:fld id="{F6AD9AEE-95F5-4FAB-9E63-A24F5FA81A6A}" type="slidenum">
              <a:rPr lang="fr-FR" smtClean="0">
                <a:solidFill>
                  <a:prstClr val="black"/>
                </a:solidFill>
              </a:rPr>
              <a:pPr/>
              <a:t>40</a:t>
            </a:fld>
            <a:endParaRPr lang="fr-FR" dirty="0">
              <a:solidFill>
                <a:prstClr val="black"/>
              </a:solidFill>
            </a:endParaRPr>
          </a:p>
        </p:txBody>
      </p:sp>
    </p:spTree>
    <p:extLst>
      <p:ext uri="{BB962C8B-B14F-4D97-AF65-F5344CB8AC3E}">
        <p14:creationId xmlns:p14="http://schemas.microsoft.com/office/powerpoint/2010/main" val="1550968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6525" y="1347788"/>
            <a:ext cx="6464300" cy="3636962"/>
          </a:xfrm>
        </p:spPr>
      </p:sp>
      <p:sp>
        <p:nvSpPr>
          <p:cNvPr id="4" name="Espace réservé du numéro de diapositive 3"/>
          <p:cNvSpPr>
            <a:spLocks noGrp="1"/>
          </p:cNvSpPr>
          <p:nvPr>
            <p:ph type="sldNum" sz="quarter" idx="10"/>
          </p:nvPr>
        </p:nvSpPr>
        <p:spPr/>
        <p:txBody>
          <a:bodyPr/>
          <a:lstStyle/>
          <a:p>
            <a:fld id="{B3275CA1-8167-4532-B7F5-78F7625D684F}" type="slidenum">
              <a:rPr lang="fr-FR" smtClean="0"/>
              <a:t>45</a:t>
            </a:fld>
            <a:endParaRPr lang="fr-FR"/>
          </a:p>
        </p:txBody>
      </p:sp>
    </p:spTree>
    <p:extLst>
      <p:ext uri="{BB962C8B-B14F-4D97-AF65-F5344CB8AC3E}">
        <p14:creationId xmlns:p14="http://schemas.microsoft.com/office/powerpoint/2010/main" val="4223952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500">
                <a:solidFill>
                  <a:schemeClr val="tx1"/>
                </a:solidFill>
                <a:latin typeface="Arial" pitchFamily="34" charset="0"/>
                <a:ea typeface="ヒラギノ角ゴ Pro W3"/>
                <a:cs typeface="ヒラギノ角ゴ Pro W3"/>
              </a:defRPr>
            </a:lvl1pPr>
            <a:lvl2pPr marL="781476" indent="-300313">
              <a:defRPr sz="2500">
                <a:solidFill>
                  <a:schemeClr val="tx1"/>
                </a:solidFill>
                <a:latin typeface="Arial" pitchFamily="34" charset="0"/>
                <a:ea typeface="ヒラギノ角ゴ Pro W3"/>
                <a:cs typeface="ヒラギノ角ゴ Pro W3"/>
              </a:defRPr>
            </a:lvl2pPr>
            <a:lvl3pPr marL="1202910" indent="-240583">
              <a:defRPr sz="2500">
                <a:solidFill>
                  <a:schemeClr val="tx1"/>
                </a:solidFill>
                <a:latin typeface="Arial" pitchFamily="34" charset="0"/>
                <a:ea typeface="ヒラギノ角ゴ Pro W3"/>
                <a:cs typeface="ヒラギノ角ゴ Pro W3"/>
              </a:defRPr>
            </a:lvl3pPr>
            <a:lvl4pPr marL="1684074" indent="-240583">
              <a:defRPr sz="2500">
                <a:solidFill>
                  <a:schemeClr val="tx1"/>
                </a:solidFill>
                <a:latin typeface="Arial" pitchFamily="34" charset="0"/>
                <a:ea typeface="ヒラギノ角ゴ Pro W3"/>
                <a:cs typeface="ヒラギノ角ゴ Pro W3"/>
              </a:defRPr>
            </a:lvl4pPr>
            <a:lvl5pPr marL="2165237" indent="-240583">
              <a:defRPr sz="2500">
                <a:solidFill>
                  <a:schemeClr val="tx1"/>
                </a:solidFill>
                <a:latin typeface="Arial" pitchFamily="34" charset="0"/>
                <a:ea typeface="ヒラギノ角ゴ Pro W3"/>
                <a:cs typeface="ヒラギノ角ゴ Pro W3"/>
              </a:defRPr>
            </a:lvl5pPr>
            <a:lvl6pPr marL="2643082" indent="-240583"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6pPr>
            <a:lvl7pPr marL="3120928" indent="-240583"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7pPr>
            <a:lvl8pPr marL="3598773" indent="-240583"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8pPr>
            <a:lvl9pPr marL="4076619" indent="-240583"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29C18E5-7F03-43A8-BCB5-D02E51743668}" type="slidenum">
              <a:rPr kumimoji="0" lang="fr-FR" altLang="fr-FR" sz="1400" b="0" i="0" u="none" strike="noStrike" kern="1200" cap="none" spc="0" normalizeH="0" baseline="0" noProof="0">
                <a:ln>
                  <a:noFill/>
                </a:ln>
                <a:solidFill>
                  <a:srgbClr val="000000"/>
                </a:solidFill>
                <a:effectLst/>
                <a:uLnTx/>
                <a:uFillTx/>
                <a:latin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altLang="fr-FR" sz="1400" b="0" i="0" u="none" strike="noStrike" kern="1200" cap="none" spc="0" normalizeH="0" baseline="0" noProof="0">
              <a:ln>
                <a:noFill/>
              </a:ln>
              <a:solidFill>
                <a:srgbClr val="000000"/>
              </a:solidFill>
              <a:effectLst/>
              <a:uLnTx/>
              <a:uFillTx/>
              <a:latin typeface="Arial" pitchFamily="34" charset="0"/>
            </a:endParaRPr>
          </a:p>
        </p:txBody>
      </p:sp>
      <p:sp>
        <p:nvSpPr>
          <p:cNvPr id="57347" name="Rectangle 2"/>
          <p:cNvSpPr>
            <a:spLocks noGrp="1" noRot="1" noChangeAspect="1" noChangeArrowheads="1" noTextEdit="1"/>
          </p:cNvSpPr>
          <p:nvPr>
            <p:ph type="sldImg"/>
          </p:nvPr>
        </p:nvSpPr>
        <p:spPr>
          <a:xfrm>
            <a:off x="136525" y="1347788"/>
            <a:ext cx="6464300" cy="3636962"/>
          </a:xfrm>
          <a:ln/>
        </p:spPr>
      </p:sp>
    </p:spTree>
    <p:extLst>
      <p:ext uri="{BB962C8B-B14F-4D97-AF65-F5344CB8AC3E}">
        <p14:creationId xmlns:p14="http://schemas.microsoft.com/office/powerpoint/2010/main" val="215680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C344-EE7E-4DA4-9F68-82F4A05C0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46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C344-EE7E-4DA4-9F68-82F4A05C0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50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8DC344-EE7E-4DA4-9F68-82F4A05C0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3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6</a:t>
            </a:fld>
            <a:endParaRPr lang="en-US"/>
          </a:p>
        </p:txBody>
      </p:sp>
    </p:spTree>
    <p:extLst>
      <p:ext uri="{BB962C8B-B14F-4D97-AF65-F5344CB8AC3E}">
        <p14:creationId xmlns:p14="http://schemas.microsoft.com/office/powerpoint/2010/main" val="102303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7</a:t>
            </a:fld>
            <a:endParaRPr lang="en-US"/>
          </a:p>
        </p:txBody>
      </p:sp>
    </p:spTree>
    <p:extLst>
      <p:ext uri="{BB962C8B-B14F-4D97-AF65-F5344CB8AC3E}">
        <p14:creationId xmlns:p14="http://schemas.microsoft.com/office/powerpoint/2010/main" val="784301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8</a:t>
            </a:fld>
            <a:endParaRPr lang="en-US"/>
          </a:p>
        </p:txBody>
      </p:sp>
    </p:spTree>
    <p:extLst>
      <p:ext uri="{BB962C8B-B14F-4D97-AF65-F5344CB8AC3E}">
        <p14:creationId xmlns:p14="http://schemas.microsoft.com/office/powerpoint/2010/main" val="415730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28DC344-EE7E-4DA4-9F68-82F4A05C022F}" type="slidenum">
              <a:rPr lang="en-US" smtClean="0"/>
              <a:t>9</a:t>
            </a:fld>
            <a:endParaRPr lang="en-US"/>
          </a:p>
        </p:txBody>
      </p:sp>
    </p:spTree>
    <p:extLst>
      <p:ext uri="{BB962C8B-B14F-4D97-AF65-F5344CB8AC3E}">
        <p14:creationId xmlns:p14="http://schemas.microsoft.com/office/powerpoint/2010/main" val="1370769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e 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385456" y="2976634"/>
            <a:ext cx="9421091" cy="1036567"/>
          </a:xfrm>
        </p:spPr>
        <p:txBody>
          <a:bodyPr anchor="t">
            <a:normAutofit/>
          </a:bodyPr>
          <a:lstStyle>
            <a:lvl1pPr marL="0" indent="0" algn="ctr">
              <a:buNone/>
              <a:defRPr sz="2000">
                <a:solidFill>
                  <a:schemeClr val="bg1"/>
                </a:solidFill>
                <a:latin typeface="+mj-lt"/>
              </a:defRPr>
            </a:lvl1pPr>
            <a:lvl2pPr marL="457194" indent="0">
              <a:buNone/>
              <a:defRPr sz="1800">
                <a:solidFill>
                  <a:schemeClr val="tx1">
                    <a:tint val="75000"/>
                  </a:schemeClr>
                </a:solidFill>
              </a:defRPr>
            </a:lvl2pPr>
            <a:lvl3pPr marL="914389" indent="0">
              <a:buNone/>
              <a:defRPr sz="1600">
                <a:solidFill>
                  <a:schemeClr val="tx1">
                    <a:tint val="75000"/>
                  </a:schemeClr>
                </a:solidFill>
              </a:defRPr>
            </a:lvl3pPr>
            <a:lvl4pPr marL="1371583" indent="0">
              <a:buNone/>
              <a:defRPr sz="1400">
                <a:solidFill>
                  <a:schemeClr val="tx1">
                    <a:tint val="75000"/>
                  </a:schemeClr>
                </a:solidFill>
              </a:defRPr>
            </a:lvl4pPr>
            <a:lvl5pPr marL="1828777" indent="0">
              <a:buNone/>
              <a:defRPr sz="1400">
                <a:solidFill>
                  <a:schemeClr val="tx1">
                    <a:tint val="75000"/>
                  </a:schemeClr>
                </a:solidFill>
              </a:defRPr>
            </a:lvl5pPr>
            <a:lvl6pPr marL="2285971" indent="0">
              <a:buNone/>
              <a:defRPr sz="1400">
                <a:solidFill>
                  <a:schemeClr val="tx1">
                    <a:tint val="75000"/>
                  </a:schemeClr>
                </a:solidFill>
              </a:defRPr>
            </a:lvl6pPr>
            <a:lvl7pPr marL="2743167" indent="0">
              <a:buNone/>
              <a:defRPr sz="1400">
                <a:solidFill>
                  <a:schemeClr val="tx1">
                    <a:tint val="75000"/>
                  </a:schemeClr>
                </a:solidFill>
              </a:defRPr>
            </a:lvl7pPr>
            <a:lvl8pPr marL="3200361" indent="0">
              <a:buNone/>
              <a:defRPr sz="1400">
                <a:solidFill>
                  <a:schemeClr val="tx1">
                    <a:tint val="75000"/>
                  </a:schemeClr>
                </a:solidFill>
              </a:defRPr>
            </a:lvl8pPr>
            <a:lvl9pPr marL="3657555" indent="0">
              <a:buNone/>
              <a:defRPr sz="1400">
                <a:solidFill>
                  <a:schemeClr val="tx1">
                    <a:tint val="75000"/>
                  </a:schemeClr>
                </a:solidFill>
              </a:defRPr>
            </a:lvl9pPr>
          </a:lstStyle>
          <a:p>
            <a:pPr lvl="0"/>
            <a:r>
              <a:rPr lang="fr-FR" dirty="0"/>
              <a:t>Modifiez les styles du texte du masque</a:t>
            </a:r>
          </a:p>
        </p:txBody>
      </p:sp>
      <p:sp>
        <p:nvSpPr>
          <p:cNvPr id="4" name="Titre 3"/>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30502020"/>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ntenu avec légende 2">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775521" y="5263158"/>
            <a:ext cx="9121013" cy="804862"/>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dirty="0"/>
              <a:t>Modifiez les styles du texte du masque</a:t>
            </a:r>
          </a:p>
        </p:txBody>
      </p:sp>
      <p:sp>
        <p:nvSpPr>
          <p:cNvPr id="9" name="Espace réservé du contenu 8"/>
          <p:cNvSpPr>
            <a:spLocks noGrp="1"/>
          </p:cNvSpPr>
          <p:nvPr>
            <p:ph sz="quarter" idx="13"/>
          </p:nvPr>
        </p:nvSpPr>
        <p:spPr>
          <a:xfrm>
            <a:off x="419101" y="1484786"/>
            <a:ext cx="11430001" cy="3163416"/>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Espace réservé du texte 6"/>
          <p:cNvSpPr>
            <a:spLocks noGrp="1"/>
          </p:cNvSpPr>
          <p:nvPr>
            <p:ph type="body" sz="quarter" idx="18"/>
          </p:nvPr>
        </p:nvSpPr>
        <p:spPr>
          <a:xfrm>
            <a:off x="1774529" y="4771876"/>
            <a:ext cx="9122007" cy="432048"/>
          </a:xfrm>
        </p:spPr>
        <p:txBody>
          <a:bodyPr/>
          <a:lstStyle>
            <a:lvl1pPr marL="0" indent="0">
              <a:spcBef>
                <a:spcPts val="0"/>
              </a:spcBef>
              <a:buNone/>
              <a:defRPr sz="2800" b="1"/>
            </a:lvl1pPr>
          </a:lstStyle>
          <a:p>
            <a:pPr lvl="0"/>
            <a:r>
              <a:rPr lang="fr-FR" dirty="0"/>
              <a:t>Modifiez les styles du texte du masque</a:t>
            </a:r>
          </a:p>
        </p:txBody>
      </p:sp>
      <p:sp>
        <p:nvSpPr>
          <p:cNvPr id="6" name="Espace réservé de la date 5"/>
          <p:cNvSpPr>
            <a:spLocks noGrp="1"/>
          </p:cNvSpPr>
          <p:nvPr>
            <p:ph type="dt" sz="half" idx="19"/>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8" name="Espace réservé du pied de page 7"/>
          <p:cNvSpPr>
            <a:spLocks noGrp="1"/>
          </p:cNvSpPr>
          <p:nvPr>
            <p:ph type="ftr" sz="quarter" idx="20"/>
          </p:nvPr>
        </p:nvSpPr>
        <p:spPr/>
        <p:txBody>
          <a:bodyPr/>
          <a:lstStyle/>
          <a:p>
            <a:endParaRPr lang="fr-FR" dirty="0">
              <a:solidFill>
                <a:prstClr val="white">
                  <a:lumMod val="65000"/>
                </a:prstClr>
              </a:solidFill>
            </a:endParaRPr>
          </a:p>
        </p:txBody>
      </p:sp>
      <p:sp>
        <p:nvSpPr>
          <p:cNvPr id="11" name="Espace réservé du numéro de diapositive 10"/>
          <p:cNvSpPr>
            <a:spLocks noGrp="1"/>
          </p:cNvSpPr>
          <p:nvPr>
            <p:ph type="sldNum" sz="quarter" idx="21"/>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12" name="Titre 11"/>
          <p:cNvSpPr>
            <a:spLocks noGrp="1"/>
          </p:cNvSpPr>
          <p:nvPr>
            <p:ph type="title"/>
          </p:nvPr>
        </p:nvSpPr>
        <p:spPr/>
        <p:txBody>
          <a:bodyPr/>
          <a:lstStyle/>
          <a:p>
            <a:r>
              <a:rPr lang="fr-FR"/>
              <a:t>Modifiez le style du titre</a:t>
            </a:r>
          </a:p>
        </p:txBody>
      </p:sp>
      <p:pic>
        <p:nvPicPr>
          <p:cNvPr id="10" name="Imag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48353" y="382802"/>
            <a:ext cx="1322947" cy="926672"/>
          </a:xfrm>
          <a:prstGeom prst="rect">
            <a:avLst/>
          </a:prstGeom>
        </p:spPr>
      </p:pic>
    </p:spTree>
    <p:extLst>
      <p:ext uri="{BB962C8B-B14F-4D97-AF65-F5344CB8AC3E}">
        <p14:creationId xmlns:p14="http://schemas.microsoft.com/office/powerpoint/2010/main" val="245058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B1CEBB-187C-4C8C-B362-AAE94788145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AF60AC-A2C9-4296-BA89-425B3AC22F5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F1C9FA-5E37-4E69-BDE8-6BD8C21E9A51}"/>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C9720F12-6D7F-45D2-96AA-E81DD16B019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96B271-B73A-461B-8FEB-1E9953F58CA6}"/>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13967040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BD6D7A7-ADA5-4A77-95D7-3C27F3D93A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637F4CE-EE9D-4006-B709-88DE7C70DDBD}"/>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C49F0C-1836-4987-87F6-A0D115E5BCFB}"/>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ED17EACF-71D2-4B05-A8B5-EB44CED9F88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E415CB-3284-4BAB-A4FE-DE28C4FFCE5E}"/>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3900584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Diapositive de titre (1)">
    <p:spTree>
      <p:nvGrpSpPr>
        <p:cNvPr id="1" name=""/>
        <p:cNvGrpSpPr/>
        <p:nvPr/>
      </p:nvGrpSpPr>
      <p:grpSpPr>
        <a:xfrm>
          <a:off x="0" y="0"/>
          <a:ext cx="0" cy="0"/>
          <a:chOff x="0" y="0"/>
          <a:chExt cx="0" cy="0"/>
        </a:xfrm>
      </p:grpSpPr>
      <p:sp>
        <p:nvSpPr>
          <p:cNvPr id="3" name="TextPlaz"/>
          <p:cNvSpPr>
            <a:spLocks noGrp="1"/>
          </p:cNvSpPr>
          <p:nvPr>
            <p:ph type="subTitle" idx="1"/>
          </p:nvPr>
        </p:nvSpPr>
        <p:spPr>
          <a:xfrm>
            <a:off x="288000" y="5976000"/>
            <a:ext cx="11616000" cy="432000"/>
          </a:xfrm>
          <a:prstGeom prst="rect">
            <a:avLst/>
          </a:prstGeom>
        </p:spPr>
        <p:txBody>
          <a:bodyPr lIns="0" tIns="0" rIns="0" bIns="0" anchor="b"/>
          <a:lstStyle>
            <a:lvl1pPr marL="0" indent="0" algn="l">
              <a:lnSpc>
                <a:spcPct val="100000"/>
              </a:lnSpc>
              <a:spcBef>
                <a:spcPct val="110000"/>
              </a:spcBef>
              <a:spcAft>
                <a:spcPct val="110000"/>
              </a:spcAft>
              <a:buNone/>
              <a:defRPr sz="1500" b="0" i="0">
                <a:solidFill>
                  <a:schemeClr val="tx1">
                    <a:tint val="75000"/>
                  </a:schemeClr>
                </a:solidFill>
                <a:latin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6" name="SeitePlaz"/>
          <p:cNvSpPr>
            <a:spLocks noGrp="1"/>
          </p:cNvSpPr>
          <p:nvPr>
            <p:ph type="sldNum" sz="quarter" idx="12"/>
          </p:nvPr>
        </p:nvSpPr>
        <p:spPr>
          <a:xfrm>
            <a:off x="10944000" y="6645600"/>
            <a:ext cx="960000" cy="151200"/>
          </a:xfrm>
        </p:spPr>
        <p:txBody>
          <a:bodyPr lIns="0" tIns="0" rIns="0" bIns="0" anchor="b"/>
          <a:lstStyle>
            <a:lvl1pPr algn="r">
              <a:lnSpc>
                <a:spcPct val="100000"/>
              </a:lnSpc>
              <a:spcBef>
                <a:spcPct val="110000"/>
              </a:spcBef>
              <a:spcAft>
                <a:spcPct val="110000"/>
              </a:spcAft>
              <a:defRPr sz="600" b="0" i="0">
                <a:latin typeface="Arial"/>
              </a:defRPr>
            </a:lvl1pPr>
          </a:lstStyle>
          <a:p>
            <a:pPr fontAlgn="base"/>
            <a:fld id="{3BDC779D-F433-4C66-91E6-A84986E91590}" type="slidenum">
              <a:rPr lang="fr-FR" smtClean="0">
                <a:solidFill>
                  <a:srgbClr val="FFFFFF"/>
                </a:solidFill>
                <a:cs typeface="Arial" panose="020B0604020202020204" pitchFamily="34" charset="0"/>
              </a:rPr>
              <a:pPr fontAlgn="base"/>
              <a:t>‹N°›</a:t>
            </a:fld>
            <a:endParaRPr lang="fr-FR">
              <a:solidFill>
                <a:srgbClr val="FFFFFF"/>
              </a:solidFill>
              <a:cs typeface="Arial" panose="020B0604020202020204" pitchFamily="34" charset="0"/>
            </a:endParaRPr>
          </a:p>
        </p:txBody>
      </p:sp>
      <p:sp>
        <p:nvSpPr>
          <p:cNvPr id="5" name="FussPlaz"/>
          <p:cNvSpPr>
            <a:spLocks noGrp="1"/>
          </p:cNvSpPr>
          <p:nvPr>
            <p:ph type="ftr" sz="quarter" idx="11"/>
          </p:nvPr>
        </p:nvSpPr>
        <p:spPr>
          <a:xfrm>
            <a:off x="1248000" y="6717600"/>
            <a:ext cx="9696000" cy="97200"/>
          </a:xfrm>
          <a:prstGeom prst="rect">
            <a:avLst/>
          </a:prstGeom>
        </p:spPr>
        <p:txBody>
          <a:bodyPr lIns="0" tIns="0" rIns="0" bIns="0" anchor="b"/>
          <a:lstStyle>
            <a:lvl1pPr algn="ctr">
              <a:lnSpc>
                <a:spcPct val="100000"/>
              </a:lnSpc>
              <a:spcBef>
                <a:spcPct val="110000"/>
              </a:spcBef>
              <a:spcAft>
                <a:spcPct val="110000"/>
              </a:spcAft>
              <a:defRPr sz="900" b="0" i="0">
                <a:latin typeface="Arial"/>
              </a:defRPr>
            </a:lvl1pPr>
          </a:lstStyle>
          <a:p>
            <a:pPr fontAlgn="base"/>
            <a:r>
              <a:rPr lang="fr-FR">
                <a:solidFill>
                  <a:srgbClr val="000000"/>
                </a:solidFill>
                <a:cs typeface="Arial" panose="020B0604020202020204" pitchFamily="34" charset="0"/>
              </a:rPr>
              <a:t>G-PMS</a:t>
            </a:r>
          </a:p>
        </p:txBody>
      </p:sp>
      <p:sp>
        <p:nvSpPr>
          <p:cNvPr id="4" name="DatumPlaz"/>
          <p:cNvSpPr>
            <a:spLocks noGrp="1"/>
          </p:cNvSpPr>
          <p:nvPr>
            <p:ph type="dt" sz="half" idx="10"/>
          </p:nvPr>
        </p:nvSpPr>
        <p:spPr>
          <a:xfrm>
            <a:off x="288000" y="6645600"/>
            <a:ext cx="960000" cy="151200"/>
          </a:xfrm>
        </p:spPr>
        <p:txBody>
          <a:bodyPr lIns="0" tIns="0" rIns="0" bIns="0" anchor="b"/>
          <a:lstStyle>
            <a:lvl1pPr algn="l">
              <a:lnSpc>
                <a:spcPct val="100000"/>
              </a:lnSpc>
              <a:spcBef>
                <a:spcPct val="110000"/>
              </a:spcBef>
              <a:spcAft>
                <a:spcPct val="110000"/>
              </a:spcAft>
              <a:defRPr sz="600" b="0" i="0">
                <a:latin typeface="Arial"/>
              </a:defRPr>
            </a:lvl1pPr>
          </a:lstStyle>
          <a:p>
            <a:pPr fontAlgn="base"/>
            <a:fld id="{245A4D06-9AB2-45F0-8263-0EED7F8D91AA}" type="datetime1">
              <a:rPr lang="fr-FR" smtClean="0">
                <a:solidFill>
                  <a:srgbClr val="FFFFFF"/>
                </a:solidFill>
                <a:cs typeface="Arial" panose="020B0604020202020204" pitchFamily="34" charset="0"/>
              </a:rPr>
              <a:pPr fontAlgn="base"/>
              <a:t>16/11/2021</a:t>
            </a:fld>
            <a:endParaRPr lang="fr-FR">
              <a:solidFill>
                <a:srgbClr val="FFFFFF"/>
              </a:solidFill>
              <a:cs typeface="Arial" panose="020B0604020202020204" pitchFamily="34" charset="0"/>
            </a:endParaRPr>
          </a:p>
        </p:txBody>
      </p:sp>
    </p:spTree>
    <p:extLst>
      <p:ext uri="{BB962C8B-B14F-4D97-AF65-F5344CB8AC3E}">
        <p14:creationId xmlns:p14="http://schemas.microsoft.com/office/powerpoint/2010/main" val="26765687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ntenu avec légende 3">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775520" y="5085187"/>
            <a:ext cx="9121015" cy="102093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Modifiez les styles du texte du masque</a:t>
            </a:r>
          </a:p>
        </p:txBody>
      </p:sp>
      <p:sp>
        <p:nvSpPr>
          <p:cNvPr id="9" name="Espace réservé du contenu 8"/>
          <p:cNvSpPr>
            <a:spLocks noGrp="1"/>
          </p:cNvSpPr>
          <p:nvPr>
            <p:ph sz="quarter" idx="13"/>
          </p:nvPr>
        </p:nvSpPr>
        <p:spPr>
          <a:xfrm>
            <a:off x="431801" y="1484786"/>
            <a:ext cx="11417300" cy="3528393"/>
          </a:xfrm>
        </p:spPr>
        <p:txBody>
          <a:bodyPr/>
          <a:lstStyle/>
          <a:p>
            <a:pPr lvl="0"/>
            <a:r>
              <a:rPr lang="fr-FR"/>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Titre 1"/>
          <p:cNvSpPr>
            <a:spLocks noGrp="1"/>
          </p:cNvSpPr>
          <p:nvPr>
            <p:ph type="title"/>
          </p:nvPr>
        </p:nvSpPr>
        <p:spPr>
          <a:xfrm>
            <a:off x="1104900" y="307132"/>
            <a:ext cx="10744200" cy="1080120"/>
          </a:xfrm>
        </p:spPr>
        <p:txBody>
          <a:bodyPr/>
          <a:lstStyle/>
          <a:p>
            <a:r>
              <a:rPr lang="fr-FR" dirty="0"/>
              <a:t>Modifiez le style du titre</a:t>
            </a:r>
          </a:p>
        </p:txBody>
      </p:sp>
      <p:sp>
        <p:nvSpPr>
          <p:cNvPr id="2" name="Espace réservé de la date 1"/>
          <p:cNvSpPr>
            <a:spLocks noGrp="1"/>
          </p:cNvSpPr>
          <p:nvPr>
            <p:ph type="dt" sz="half" idx="14"/>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3" name="Espace réservé du pied de page 2"/>
          <p:cNvSpPr>
            <a:spLocks noGrp="1"/>
          </p:cNvSpPr>
          <p:nvPr>
            <p:ph type="ftr" sz="quarter" idx="15"/>
          </p:nvPr>
        </p:nvSpPr>
        <p:spPr/>
        <p:txBody>
          <a:bodyPr/>
          <a:lstStyle/>
          <a:p>
            <a:endParaRPr lang="fr-FR" dirty="0">
              <a:solidFill>
                <a:prstClr val="white">
                  <a:lumMod val="65000"/>
                </a:prstClr>
              </a:solidFill>
            </a:endParaRPr>
          </a:p>
        </p:txBody>
      </p:sp>
      <p:sp>
        <p:nvSpPr>
          <p:cNvPr id="5" name="Espace réservé du numéro de diapositive 4"/>
          <p:cNvSpPr>
            <a:spLocks noGrp="1"/>
          </p:cNvSpPr>
          <p:nvPr>
            <p:ph type="sldNum" sz="quarter" idx="16"/>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51587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ntenu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527381" y="1556792"/>
            <a:ext cx="11233248" cy="475252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e la date 3"/>
          <p:cNvSpPr>
            <a:spLocks noGrp="1"/>
          </p:cNvSpPr>
          <p:nvPr>
            <p:ph type="dt" sz="half" idx="2"/>
          </p:nvPr>
        </p:nvSpPr>
        <p:spPr>
          <a:xfrm>
            <a:off x="0" y="6309324"/>
            <a:ext cx="1199456" cy="365125"/>
          </a:xfrm>
          <a:prstGeom prst="rect">
            <a:avLst/>
          </a:prstGeom>
        </p:spPr>
        <p:txBody>
          <a:bodyPr vert="horz" lIns="91440" tIns="45720" rIns="91440" bIns="45720" rtlCol="0" anchor="ctr"/>
          <a:lstStyle>
            <a:lvl1pPr algn="l">
              <a:defRPr sz="800">
                <a:solidFill>
                  <a:schemeClr val="bg1">
                    <a:lumMod val="65000"/>
                  </a:schemeClr>
                </a:solidFill>
                <a:latin typeface="+mn-lt"/>
              </a:defRPr>
            </a:lvl1pPr>
          </a:lstStyle>
          <a:p>
            <a:fld id="{2DECADE6-92AD-4DD9-9C0F-B74398C641A8}" type="datetime1">
              <a:rPr lang="fr-FR" smtClean="0">
                <a:solidFill>
                  <a:prstClr val="white">
                    <a:lumMod val="65000"/>
                  </a:prstClr>
                </a:solidFill>
              </a:rPr>
              <a:pPr/>
              <a:t>16/11/2021</a:t>
            </a:fld>
            <a:endParaRPr lang="fr-FR" dirty="0">
              <a:solidFill>
                <a:prstClr val="white">
                  <a:lumMod val="65000"/>
                </a:prstClr>
              </a:solidFill>
            </a:endParaRPr>
          </a:p>
        </p:txBody>
      </p:sp>
      <p:sp>
        <p:nvSpPr>
          <p:cNvPr id="12" name="Espace réservé du pied de page 4"/>
          <p:cNvSpPr>
            <a:spLocks noGrp="1"/>
          </p:cNvSpPr>
          <p:nvPr>
            <p:ph type="ftr" sz="quarter" idx="3"/>
          </p:nvPr>
        </p:nvSpPr>
        <p:spPr>
          <a:xfrm>
            <a:off x="1775521" y="6309324"/>
            <a:ext cx="9121013" cy="365125"/>
          </a:xfrm>
          <a:prstGeom prst="rect">
            <a:avLst/>
          </a:prstGeom>
        </p:spPr>
        <p:txBody>
          <a:bodyPr vert="horz" lIns="91440" tIns="45720" rIns="91440" bIns="45720" rtlCol="0" anchor="ctr"/>
          <a:lstStyle>
            <a:lvl1pPr algn="ctr">
              <a:defRPr sz="1050">
                <a:solidFill>
                  <a:schemeClr val="bg1">
                    <a:lumMod val="65000"/>
                  </a:schemeClr>
                </a:solidFill>
                <a:latin typeface="+mn-lt"/>
              </a:defRPr>
            </a:lvl1pPr>
          </a:lstStyle>
          <a:p>
            <a:endParaRPr lang="fr-FR" dirty="0">
              <a:solidFill>
                <a:prstClr val="white">
                  <a:lumMod val="65000"/>
                </a:prstClr>
              </a:solidFill>
            </a:endParaRPr>
          </a:p>
        </p:txBody>
      </p:sp>
      <p:sp>
        <p:nvSpPr>
          <p:cNvPr id="13" name="Espace réservé du numéro de diapositive 5"/>
          <p:cNvSpPr>
            <a:spLocks noGrp="1"/>
          </p:cNvSpPr>
          <p:nvPr>
            <p:ph type="sldNum" sz="quarter" idx="4"/>
          </p:nvPr>
        </p:nvSpPr>
        <p:spPr>
          <a:xfrm>
            <a:off x="11409043" y="6309324"/>
            <a:ext cx="768085" cy="365125"/>
          </a:xfrm>
          <a:prstGeom prst="rect">
            <a:avLst/>
          </a:prstGeom>
        </p:spPr>
        <p:txBody>
          <a:bodyPr vert="horz" lIns="91440" tIns="45720" rIns="91440" bIns="45720" rtlCol="0" anchor="ctr"/>
          <a:lstStyle>
            <a:lvl1pPr algn="l">
              <a:defRPr sz="800">
                <a:solidFill>
                  <a:schemeClr val="bg1">
                    <a:lumMod val="65000"/>
                  </a:schemeClr>
                </a:solidFill>
                <a:latin typeface="+mn-lt"/>
              </a:defRPr>
            </a:lvl1p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8" name="Titre 1"/>
          <p:cNvSpPr>
            <a:spLocks noGrp="1"/>
          </p:cNvSpPr>
          <p:nvPr>
            <p:ph type="title"/>
          </p:nvPr>
        </p:nvSpPr>
        <p:spPr>
          <a:xfrm>
            <a:off x="1104900" y="307132"/>
            <a:ext cx="10744200" cy="1080120"/>
          </a:xfrm>
        </p:spPr>
        <p:txBody>
          <a:bodyPr/>
          <a:lstStyle/>
          <a:p>
            <a:r>
              <a:rPr lang="fr-FR" dirty="0"/>
              <a:t>Modifiez le style du titre</a:t>
            </a:r>
          </a:p>
        </p:txBody>
      </p:sp>
    </p:spTree>
    <p:extLst>
      <p:ext uri="{BB962C8B-B14F-4D97-AF65-F5344CB8AC3E}">
        <p14:creationId xmlns:p14="http://schemas.microsoft.com/office/powerpoint/2010/main" val="380355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ch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96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3514A-879A-9449-8B95-FEFCB02FEDE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AAF22FC-7575-2A49-8952-3EE633040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692C2CA-EB42-1143-9D53-0320463A4648}"/>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D7C0B537-CE82-884C-A245-79176FED68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31D6EB-0617-B54E-B77A-EA0F31AA01D8}"/>
              </a:ext>
            </a:extLst>
          </p:cNvPr>
          <p:cNvSpPr>
            <a:spLocks noGrp="1"/>
          </p:cNvSpPr>
          <p:nvPr>
            <p:ph type="sldNum" sz="quarter" idx="12"/>
          </p:nvPr>
        </p:nvSpPr>
        <p:spPr/>
        <p:txBody>
          <a:bodyPr/>
          <a:lstStyle/>
          <a:p>
            <a:fld id="{BF756E20-4FD9-9842-849B-CDE4855CC692}" type="slidenum">
              <a:rPr lang="fr-FR" smtClean="0"/>
              <a:t>‹N°›</a:t>
            </a:fld>
            <a:endParaRPr lang="fr-FR"/>
          </a:p>
        </p:txBody>
      </p:sp>
      <p:pic>
        <p:nvPicPr>
          <p:cNvPr id="7" name="Image 6" descr="logo Adivalor + signatures.png">
            <a:extLst>
              <a:ext uri="{FF2B5EF4-FFF2-40B4-BE49-F238E27FC236}">
                <a16:creationId xmlns:a16="http://schemas.microsoft.com/office/drawing/2014/main" id="{9358AE4F-7F8C-034F-82BA-1C0518CCEB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81394" y="72571"/>
            <a:ext cx="3229212" cy="2486466"/>
          </a:xfrm>
          <a:prstGeom prst="rect">
            <a:avLst/>
          </a:prstGeom>
        </p:spPr>
      </p:pic>
    </p:spTree>
    <p:extLst>
      <p:ext uri="{BB962C8B-B14F-4D97-AF65-F5344CB8AC3E}">
        <p14:creationId xmlns:p14="http://schemas.microsoft.com/office/powerpoint/2010/main" val="1235476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28676" y="5144260"/>
            <a:ext cx="10601324" cy="769441"/>
          </a:xfrm>
          <a:prstGeom prst="rect">
            <a:avLst/>
          </a:prstGeom>
          <a:solidFill>
            <a:schemeClr val="bg1">
              <a:alpha val="20000"/>
            </a:schemeClr>
          </a:solidFill>
        </p:spPr>
        <p:txBody>
          <a:bodyPr wrap="square" anchor="ctr" anchorCtr="0">
            <a:noAutofit/>
          </a:bodyPr>
          <a:lstStyle>
            <a:lvl1pPr algn="ctr">
              <a:lnSpc>
                <a:spcPct val="100000"/>
              </a:lnSpc>
              <a:defRPr sz="4400" cap="small" baseline="0">
                <a:solidFill>
                  <a:schemeClr val="bg1"/>
                </a:solidFill>
                <a:latin typeface="Calibri" panose="020F0502020204030204" pitchFamily="34" charset="0"/>
                <a:cs typeface="Calibri" panose="020F0502020204030204" pitchFamily="34" charset="0"/>
              </a:defRPr>
            </a:lvl1pPr>
          </a:lstStyle>
          <a:p>
            <a:r>
              <a:rPr lang="fr-FR"/>
              <a:t>Modifiez le style du titre</a:t>
            </a:r>
            <a:endParaRPr lang="fr-FR" dirty="0"/>
          </a:p>
        </p:txBody>
      </p:sp>
      <p:sp>
        <p:nvSpPr>
          <p:cNvPr id="3" name="Sous-titre 2"/>
          <p:cNvSpPr>
            <a:spLocks noGrp="1"/>
          </p:cNvSpPr>
          <p:nvPr>
            <p:ph type="subTitle" idx="1"/>
          </p:nvPr>
        </p:nvSpPr>
        <p:spPr>
          <a:xfrm>
            <a:off x="828676" y="5914463"/>
            <a:ext cx="10601324" cy="671851"/>
          </a:xfrm>
          <a:solidFill>
            <a:schemeClr val="bg1">
              <a:alpha val="20000"/>
            </a:schemeClr>
          </a:solidFill>
        </p:spPr>
        <p:txBody>
          <a:bodyPr wrap="square" anchor="ctr" anchorCtr="0">
            <a:noAutofit/>
          </a:bodyPr>
          <a:lstStyle>
            <a:lvl1pPr marL="0" indent="0" algn="ctr">
              <a:buNone/>
              <a:defRPr sz="2800" b="1" cap="small" baseline="0">
                <a:solidFill>
                  <a:schemeClr val="bg1"/>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endParaRPr lang="fr-FR" dirty="0"/>
          </a:p>
        </p:txBody>
      </p:sp>
      <p:pic>
        <p:nvPicPr>
          <p:cNvPr id="7" name="Image 6" descr="logo Adivalor + signatures.png">
            <a:extLst>
              <a:ext uri="{FF2B5EF4-FFF2-40B4-BE49-F238E27FC236}">
                <a16:creationId xmlns:a16="http://schemas.microsoft.com/office/drawing/2014/main" id="{8BDDA431-69C6-4099-99CF-3C2EB1248B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81394" y="72571"/>
            <a:ext cx="3229212" cy="2486466"/>
          </a:xfrm>
          <a:prstGeom prst="rect">
            <a:avLst/>
          </a:prstGeom>
        </p:spPr>
      </p:pic>
    </p:spTree>
    <p:extLst>
      <p:ext uri="{BB962C8B-B14F-4D97-AF65-F5344CB8AC3E}">
        <p14:creationId xmlns:p14="http://schemas.microsoft.com/office/powerpoint/2010/main" val="71618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97542" y="4948247"/>
            <a:ext cx="11575143" cy="918591"/>
          </a:xfrm>
          <a:prstGeom prst="rect">
            <a:avLst/>
          </a:prstGeom>
        </p:spPr>
        <p:txBody>
          <a:bodyPr anchor="b">
            <a:normAutofit/>
          </a:bodyPr>
          <a:lstStyle>
            <a:lvl1pPr algn="ctr">
              <a:lnSpc>
                <a:spcPct val="100000"/>
              </a:lnSpc>
              <a:defRPr sz="3600" cap="small" baseline="0">
                <a:solidFill>
                  <a:schemeClr val="tx1">
                    <a:lumMod val="50000"/>
                  </a:schemeClr>
                </a:solidFill>
                <a:latin typeface="Calibri" panose="020F0502020204030204" pitchFamily="34" charset="0"/>
                <a:cs typeface="Calibri" panose="020F0502020204030204" pitchFamily="34" charset="0"/>
              </a:defRPr>
            </a:lvl1pPr>
          </a:lstStyle>
          <a:p>
            <a:r>
              <a:rPr lang="fr-FR"/>
              <a:t>Modifiez le style du titre</a:t>
            </a:r>
            <a:endParaRPr lang="fr-FR" dirty="0"/>
          </a:p>
        </p:txBody>
      </p:sp>
      <p:sp>
        <p:nvSpPr>
          <p:cNvPr id="3" name="Sous-titre 2"/>
          <p:cNvSpPr>
            <a:spLocks noGrp="1"/>
          </p:cNvSpPr>
          <p:nvPr>
            <p:ph type="subTitle" idx="1"/>
          </p:nvPr>
        </p:nvSpPr>
        <p:spPr>
          <a:xfrm>
            <a:off x="297543" y="5866838"/>
            <a:ext cx="11575143" cy="918591"/>
          </a:xfrm>
        </p:spPr>
        <p:txBody>
          <a:bodyPr anchor="t">
            <a:normAutofit/>
          </a:bodyPr>
          <a:lstStyle>
            <a:lvl1pPr marL="0" indent="0" algn="ctr">
              <a:buNone/>
              <a:defRPr sz="3200" cap="small" baseline="0">
                <a:solidFill>
                  <a:schemeClr val="tx1">
                    <a:lumMod val="50000"/>
                  </a:schemeClr>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endParaRPr lang="fr-FR" dirty="0"/>
          </a:p>
        </p:txBody>
      </p:sp>
      <p:pic>
        <p:nvPicPr>
          <p:cNvPr id="5" name="Image 4" descr="logo Adivalor + signatures.png">
            <a:extLst>
              <a:ext uri="{FF2B5EF4-FFF2-40B4-BE49-F238E27FC236}">
                <a16:creationId xmlns:a16="http://schemas.microsoft.com/office/drawing/2014/main" id="{007EEE8B-9D41-43CA-B39D-733EA1F76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56496" y="846946"/>
            <a:ext cx="2479008" cy="1600639"/>
          </a:xfrm>
          <a:prstGeom prst="rect">
            <a:avLst/>
          </a:prstGeom>
        </p:spPr>
      </p:pic>
    </p:spTree>
    <p:extLst>
      <p:ext uri="{BB962C8B-B14F-4D97-AF65-F5344CB8AC3E}">
        <p14:creationId xmlns:p14="http://schemas.microsoft.com/office/powerpoint/2010/main" val="36461844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359568"/>
            <a:ext cx="11468100" cy="46020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numéro de diapositive 8"/>
          <p:cNvSpPr>
            <a:spLocks noGrp="1"/>
          </p:cNvSpPr>
          <p:nvPr>
            <p:ph type="sldNum" sz="quarter" idx="16"/>
          </p:nvPr>
        </p:nvSpPr>
        <p:spPr/>
        <p:txBody>
          <a:bodyPr/>
          <a:lstStyle>
            <a:lvl1pPr>
              <a:defRPr>
                <a:solidFill>
                  <a:schemeClr val="tx1">
                    <a:lumMod val="50000"/>
                  </a:schemeClr>
                </a:solidFill>
              </a:defRPr>
            </a:lvl1pPr>
          </a:lstStyle>
          <a:p>
            <a:fld id="{E6E8D451-C997-4390-B81A-3456307A7F7D}" type="slidenum">
              <a:rPr lang="fr-FR" smtClean="0"/>
              <a:pPr/>
              <a:t>‹N°›</a:t>
            </a:fld>
            <a:endParaRPr lang="fr-FR" dirty="0"/>
          </a:p>
        </p:txBody>
      </p:sp>
      <p:sp>
        <p:nvSpPr>
          <p:cNvPr id="4" name="Espace réservé du texte 3">
            <a:extLst>
              <a:ext uri="{FF2B5EF4-FFF2-40B4-BE49-F238E27FC236}">
                <a16:creationId xmlns:a16="http://schemas.microsoft.com/office/drawing/2014/main" id="{95AE111A-D2E9-4ADA-A5FA-6F06A44D491C}"/>
              </a:ext>
            </a:extLst>
          </p:cNvPr>
          <p:cNvSpPr>
            <a:spLocks noGrp="1"/>
          </p:cNvSpPr>
          <p:nvPr>
            <p:ph type="body" sz="quarter" idx="17" hasCustomPrompt="1"/>
          </p:nvPr>
        </p:nvSpPr>
        <p:spPr>
          <a:xfrm>
            <a:off x="1291091" y="21387"/>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5" name="Titre 4">
            <a:extLst>
              <a:ext uri="{FF2B5EF4-FFF2-40B4-BE49-F238E27FC236}">
                <a16:creationId xmlns:a16="http://schemas.microsoft.com/office/drawing/2014/main" id="{4003CB72-C660-462F-A92D-9C7A820C5636}"/>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8899455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 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66733" y="1455909"/>
            <a:ext cx="7047896" cy="45063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exte 3"/>
          <p:cNvSpPr>
            <a:spLocks noGrp="1"/>
          </p:cNvSpPr>
          <p:nvPr>
            <p:ph type="body" sz="half" idx="2"/>
          </p:nvPr>
        </p:nvSpPr>
        <p:spPr>
          <a:xfrm>
            <a:off x="377371" y="2492897"/>
            <a:ext cx="4182461" cy="3577036"/>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7" name="Espace réservé du texte 6"/>
          <p:cNvSpPr>
            <a:spLocks noGrp="1"/>
          </p:cNvSpPr>
          <p:nvPr>
            <p:ph type="body" sz="quarter" idx="17" hasCustomPrompt="1"/>
          </p:nvPr>
        </p:nvSpPr>
        <p:spPr>
          <a:xfrm>
            <a:off x="377371" y="1455909"/>
            <a:ext cx="4182463" cy="1015829"/>
          </a:xfrm>
        </p:spPr>
        <p:txBody>
          <a:bodyPr>
            <a:normAutofit/>
          </a:bodyPr>
          <a:lstStyle>
            <a:lvl1pPr marL="0" indent="0">
              <a:buNone/>
              <a:defRPr sz="2800" b="1"/>
            </a:lvl1pPr>
          </a:lstStyle>
          <a:p>
            <a:pPr lvl="0"/>
            <a:r>
              <a:rPr lang="fr-FR" dirty="0"/>
              <a:t>TITRE</a:t>
            </a:r>
          </a:p>
        </p:txBody>
      </p:sp>
      <p:sp>
        <p:nvSpPr>
          <p:cNvPr id="6" name="Espace réservé du numéro de diapositive 5"/>
          <p:cNvSpPr>
            <a:spLocks noGrp="1"/>
          </p:cNvSpPr>
          <p:nvPr>
            <p:ph type="sldNum" sz="quarter" idx="20"/>
          </p:nvPr>
        </p:nvSpPr>
        <p:spPr/>
        <p:txBody>
          <a:bodyPr/>
          <a:lstStyle/>
          <a:p>
            <a:fld id="{3FD74529-57E0-42E4-829C-F21F02633DFF}" type="slidenum">
              <a:rPr lang="fr-FR" smtClean="0"/>
              <a:t>‹N°›</a:t>
            </a:fld>
            <a:endParaRPr lang="fr-FR"/>
          </a:p>
        </p:txBody>
      </p:sp>
      <p:sp>
        <p:nvSpPr>
          <p:cNvPr id="2" name="Titre 1">
            <a:extLst>
              <a:ext uri="{FF2B5EF4-FFF2-40B4-BE49-F238E27FC236}">
                <a16:creationId xmlns:a16="http://schemas.microsoft.com/office/drawing/2014/main" id="{2ED1E221-A82C-42FE-9CDF-B510AD6E749A}"/>
              </a:ext>
            </a:extLst>
          </p:cNvPr>
          <p:cNvSpPr>
            <a:spLocks noGrp="1"/>
          </p:cNvSpPr>
          <p:nvPr>
            <p:ph type="title"/>
          </p:nvPr>
        </p:nvSpPr>
        <p:spPr/>
        <p:txBody>
          <a:bodyPr/>
          <a:lstStyle/>
          <a:p>
            <a:r>
              <a:rPr lang="fr-FR"/>
              <a:t>Modifiez le style du titre</a:t>
            </a:r>
          </a:p>
        </p:txBody>
      </p:sp>
      <p:sp>
        <p:nvSpPr>
          <p:cNvPr id="9" name="Espace réservé du texte 3">
            <a:extLst>
              <a:ext uri="{FF2B5EF4-FFF2-40B4-BE49-F238E27FC236}">
                <a16:creationId xmlns:a16="http://schemas.microsoft.com/office/drawing/2014/main" id="{BB7BB93D-069F-4F5C-9FB2-B3191342027A}"/>
              </a:ext>
            </a:extLst>
          </p:cNvPr>
          <p:cNvSpPr>
            <a:spLocks noGrp="1"/>
          </p:cNvSpPr>
          <p:nvPr>
            <p:ph type="body" sz="quarter" idx="21"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Tree>
    <p:extLst>
      <p:ext uri="{BB962C8B-B14F-4D97-AF65-F5344CB8AC3E}">
        <p14:creationId xmlns:p14="http://schemas.microsoft.com/office/powerpoint/2010/main" val="415902848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 contenu avec légende 2">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49663" y="5716600"/>
            <a:ext cx="8310337" cy="804862"/>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70114" y="1484786"/>
            <a:ext cx="11478987" cy="36812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u texte 6"/>
          <p:cNvSpPr>
            <a:spLocks noGrp="1"/>
          </p:cNvSpPr>
          <p:nvPr>
            <p:ph type="body" sz="quarter" idx="18"/>
          </p:nvPr>
        </p:nvSpPr>
        <p:spPr>
          <a:xfrm>
            <a:off x="1848669" y="5225318"/>
            <a:ext cx="8311243" cy="432048"/>
          </a:xfrm>
        </p:spPr>
        <p:txBody>
          <a:bodyPr/>
          <a:lstStyle>
            <a:lvl1pPr marL="0" indent="0">
              <a:spcBef>
                <a:spcPts val="0"/>
              </a:spcBef>
              <a:buNone/>
              <a:defRPr sz="2800" b="1"/>
            </a:lvl1pPr>
          </a:lstStyle>
          <a:p>
            <a:pPr lvl="0"/>
            <a:r>
              <a:rPr lang="fr-FR"/>
              <a:t>Cliquez pour modifier les styles du texte du masque</a:t>
            </a:r>
          </a:p>
        </p:txBody>
      </p:sp>
      <p:sp>
        <p:nvSpPr>
          <p:cNvPr id="11" name="Espace réservé du numéro de diapositive 10"/>
          <p:cNvSpPr>
            <a:spLocks noGrp="1"/>
          </p:cNvSpPr>
          <p:nvPr>
            <p:ph type="sldNum" sz="quarter" idx="21"/>
          </p:nvPr>
        </p:nvSpPr>
        <p:spPr/>
        <p:txBody>
          <a:bodyPr/>
          <a:lstStyle/>
          <a:p>
            <a:fld id="{3FD74529-57E0-42E4-829C-F21F02633DFF}" type="slidenum">
              <a:rPr lang="fr-FR" smtClean="0"/>
              <a:t>‹N°›</a:t>
            </a:fld>
            <a:endParaRPr lang="fr-FR"/>
          </a:p>
        </p:txBody>
      </p:sp>
      <p:sp>
        <p:nvSpPr>
          <p:cNvPr id="2" name="Titre 1">
            <a:extLst>
              <a:ext uri="{FF2B5EF4-FFF2-40B4-BE49-F238E27FC236}">
                <a16:creationId xmlns:a16="http://schemas.microsoft.com/office/drawing/2014/main" id="{831F5944-108A-4766-B1F7-89A7ECC30B1A}"/>
              </a:ext>
            </a:extLst>
          </p:cNvPr>
          <p:cNvSpPr>
            <a:spLocks noGrp="1"/>
          </p:cNvSpPr>
          <p:nvPr>
            <p:ph type="title"/>
          </p:nvPr>
        </p:nvSpPr>
        <p:spPr/>
        <p:txBody>
          <a:bodyPr/>
          <a:lstStyle/>
          <a:p>
            <a:r>
              <a:rPr lang="fr-FR"/>
              <a:t>Modifiez le style du titre</a:t>
            </a:r>
          </a:p>
        </p:txBody>
      </p:sp>
      <p:sp>
        <p:nvSpPr>
          <p:cNvPr id="8" name="Espace réservé du texte 3">
            <a:extLst>
              <a:ext uri="{FF2B5EF4-FFF2-40B4-BE49-F238E27FC236}">
                <a16:creationId xmlns:a16="http://schemas.microsoft.com/office/drawing/2014/main" id="{AC76FDE0-26F0-4394-AF3E-141D7A67882B}"/>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Tree>
    <p:extLst>
      <p:ext uri="{BB962C8B-B14F-4D97-AF65-F5344CB8AC3E}">
        <p14:creationId xmlns:p14="http://schemas.microsoft.com/office/powerpoint/2010/main" val="203002025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1" y="1574801"/>
            <a:ext cx="11468100" cy="4368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4"/>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8" name="Espace réservé du pied de page 7"/>
          <p:cNvSpPr>
            <a:spLocks noGrp="1"/>
          </p:cNvSpPr>
          <p:nvPr>
            <p:ph type="ftr" sz="quarter" idx="15"/>
          </p:nvPr>
        </p:nvSpPr>
        <p:spPr/>
        <p:txBody>
          <a:bodyPr/>
          <a:lstStyle/>
          <a:p>
            <a:endParaRPr lang="fr-FR" dirty="0">
              <a:solidFill>
                <a:prstClr val="white">
                  <a:lumMod val="65000"/>
                </a:prstClr>
              </a:solidFill>
            </a:endParaRPr>
          </a:p>
        </p:txBody>
      </p:sp>
      <p:sp>
        <p:nvSpPr>
          <p:cNvPr id="9" name="Espace réservé du numéro de diapositive 8"/>
          <p:cNvSpPr>
            <a:spLocks noGrp="1"/>
          </p:cNvSpPr>
          <p:nvPr>
            <p:ph type="sldNum" sz="quarter" idx="16"/>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10" name="Titre 9"/>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1941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contenu avec légende 3">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79599" y="5500525"/>
            <a:ext cx="8280401" cy="102093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55600" y="1484784"/>
            <a:ext cx="11493500" cy="390799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numéro de diapositive 4"/>
          <p:cNvSpPr>
            <a:spLocks noGrp="1"/>
          </p:cNvSpPr>
          <p:nvPr>
            <p:ph type="sldNum" sz="quarter" idx="16"/>
          </p:nvPr>
        </p:nvSpPr>
        <p:spPr/>
        <p:txBody>
          <a:bodyPr/>
          <a:lstStyle/>
          <a:p>
            <a:fld id="{3FD74529-57E0-42E4-829C-F21F02633DFF}" type="slidenum">
              <a:rPr lang="fr-FR" smtClean="0"/>
              <a:t>‹N°›</a:t>
            </a:fld>
            <a:endParaRPr lang="fr-FR"/>
          </a:p>
        </p:txBody>
      </p:sp>
      <p:sp>
        <p:nvSpPr>
          <p:cNvPr id="7" name="Espace réservé du texte 3">
            <a:extLst>
              <a:ext uri="{FF2B5EF4-FFF2-40B4-BE49-F238E27FC236}">
                <a16:creationId xmlns:a16="http://schemas.microsoft.com/office/drawing/2014/main" id="{87217E82-4D75-4B8F-9723-95A5C5528598}"/>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3" name="Titre 2">
            <a:extLst>
              <a:ext uri="{FF2B5EF4-FFF2-40B4-BE49-F238E27FC236}">
                <a16:creationId xmlns:a16="http://schemas.microsoft.com/office/drawing/2014/main" id="{F9D29530-C86B-4441-A6E5-5B9347D37A2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99090647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8343" y="1502229"/>
            <a:ext cx="5646057" cy="4495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97600" y="1502229"/>
            <a:ext cx="5646056" cy="4495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u numéro de diapositive 6"/>
          <p:cNvSpPr>
            <a:spLocks noGrp="1"/>
          </p:cNvSpPr>
          <p:nvPr>
            <p:ph type="sldNum" sz="quarter" idx="12"/>
          </p:nvPr>
        </p:nvSpPr>
        <p:spPr/>
        <p:txBody>
          <a:bodyPr/>
          <a:lstStyle/>
          <a:p>
            <a:fld id="{3FD74529-57E0-42E4-829C-F21F02633DFF}" type="slidenum">
              <a:rPr lang="fr-FR" smtClean="0"/>
              <a:t>‹N°›</a:t>
            </a:fld>
            <a:endParaRPr lang="fr-FR"/>
          </a:p>
        </p:txBody>
      </p:sp>
      <p:sp>
        <p:nvSpPr>
          <p:cNvPr id="6" name="Espace réservé du texte 3">
            <a:extLst>
              <a:ext uri="{FF2B5EF4-FFF2-40B4-BE49-F238E27FC236}">
                <a16:creationId xmlns:a16="http://schemas.microsoft.com/office/drawing/2014/main" id="{E35A3F82-E001-47DE-BE61-DDF4720C6DE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5" name="Titre 4">
            <a:extLst>
              <a:ext uri="{FF2B5EF4-FFF2-40B4-BE49-F238E27FC236}">
                <a16:creationId xmlns:a16="http://schemas.microsoft.com/office/drawing/2014/main" id="{04ACD7D9-02BF-4E1E-B09F-F0730E23024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5984999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33829" y="1535113"/>
            <a:ext cx="5662688"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33829" y="2174876"/>
            <a:ext cx="5662688" cy="38409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6193366" y="1535113"/>
            <a:ext cx="5662687"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6" y="2174876"/>
            <a:ext cx="5662687" cy="38409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numéro de diapositive 8"/>
          <p:cNvSpPr>
            <a:spLocks noGrp="1"/>
          </p:cNvSpPr>
          <p:nvPr>
            <p:ph type="sldNum" sz="quarter" idx="12"/>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0CC7C63F-F049-407C-B7D5-7D23238CE8D6}"/>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7" name="Titre 6">
            <a:extLst>
              <a:ext uri="{FF2B5EF4-FFF2-40B4-BE49-F238E27FC236}">
                <a16:creationId xmlns:a16="http://schemas.microsoft.com/office/drawing/2014/main" id="{D610C805-43C7-401F-AF95-D18AF5D7944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4359460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59329" y="1505993"/>
            <a:ext cx="5640661"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75583" y="4022753"/>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p:cNvSpPr>
            <a:spLocks noGrp="1"/>
          </p:cNvSpPr>
          <p:nvPr>
            <p:ph sz="half" idx="15"/>
          </p:nvPr>
        </p:nvSpPr>
        <p:spPr>
          <a:xfrm>
            <a:off x="6175583" y="1505993"/>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u numéro de diapositive 6"/>
          <p:cNvSpPr>
            <a:spLocks noGrp="1"/>
          </p:cNvSpPr>
          <p:nvPr>
            <p:ph type="sldNum" sz="quarter" idx="18"/>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7CB18738-0F8F-427C-8114-0BAA4D46F0E2}"/>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5" name="Titre 4">
            <a:extLst>
              <a:ext uri="{FF2B5EF4-FFF2-40B4-BE49-F238E27FC236}">
                <a16:creationId xmlns:a16="http://schemas.microsoft.com/office/drawing/2014/main" id="{7E837771-BD7F-4F44-A80A-2EEB94C5BF3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209133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48343" y="1506085"/>
            <a:ext cx="5648174"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8343" y="2145848"/>
            <a:ext cx="5648174" cy="43465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5"/>
          <p:cNvSpPr>
            <a:spLocks noGrp="1"/>
          </p:cNvSpPr>
          <p:nvPr>
            <p:ph sz="quarter" idx="4"/>
          </p:nvPr>
        </p:nvSpPr>
        <p:spPr>
          <a:xfrm>
            <a:off x="6192011" y="4042188"/>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5"/>
          <p:cNvSpPr>
            <a:spLocks noGrp="1"/>
          </p:cNvSpPr>
          <p:nvPr>
            <p:ph sz="quarter" idx="13"/>
          </p:nvPr>
        </p:nvSpPr>
        <p:spPr>
          <a:xfrm>
            <a:off x="6192011" y="1506086"/>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numéro de diapositive 14"/>
          <p:cNvSpPr>
            <a:spLocks noGrp="1"/>
          </p:cNvSpPr>
          <p:nvPr>
            <p:ph type="sldNum" sz="quarter" idx="16"/>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646138B8-5B29-47C2-A837-3E07852FA6C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2" name="Titre 1">
            <a:extLst>
              <a:ext uri="{FF2B5EF4-FFF2-40B4-BE49-F238E27FC236}">
                <a16:creationId xmlns:a16="http://schemas.microsoft.com/office/drawing/2014/main" id="{7D89A9E7-7BC2-492D-8D33-0D319FEA64A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984190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3700" y="1495567"/>
            <a:ext cx="5658903"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92012" y="3998237"/>
            <a:ext cx="5656288"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contenu 2"/>
          <p:cNvSpPr>
            <a:spLocks noGrp="1"/>
          </p:cNvSpPr>
          <p:nvPr>
            <p:ph sz="half" idx="14"/>
          </p:nvPr>
        </p:nvSpPr>
        <p:spPr>
          <a:xfrm>
            <a:off x="341086" y="3998238"/>
            <a:ext cx="5658903"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p:cNvSpPr>
            <a:spLocks noGrp="1"/>
          </p:cNvSpPr>
          <p:nvPr>
            <p:ph sz="half" idx="15"/>
          </p:nvPr>
        </p:nvSpPr>
        <p:spPr>
          <a:xfrm>
            <a:off x="6192012" y="1495567"/>
            <a:ext cx="5656288"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p:cNvSpPr>
            <a:spLocks noGrp="1"/>
          </p:cNvSpPr>
          <p:nvPr>
            <p:ph type="sldNum" sz="quarter" idx="18"/>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85AA570F-60A6-446F-9B66-EDBDC7183155}"/>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2" name="Titre 1">
            <a:extLst>
              <a:ext uri="{FF2B5EF4-FFF2-40B4-BE49-F238E27FC236}">
                <a16:creationId xmlns:a16="http://schemas.microsoft.com/office/drawing/2014/main" id="{C9600033-29CE-45CE-B772-556380AFC20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0071125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contenu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348343" y="1418906"/>
            <a:ext cx="11459614" cy="49804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
        <p:nvSpPr>
          <p:cNvPr id="6" name="Espace réservé du texte 3">
            <a:extLst>
              <a:ext uri="{FF2B5EF4-FFF2-40B4-BE49-F238E27FC236}">
                <a16:creationId xmlns:a16="http://schemas.microsoft.com/office/drawing/2014/main" id="{275AB50F-785E-4B5B-94B8-E5D75F559F10}"/>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4" name="Titre 3">
            <a:extLst>
              <a:ext uri="{FF2B5EF4-FFF2-40B4-BE49-F238E27FC236}">
                <a16:creationId xmlns:a16="http://schemas.microsoft.com/office/drawing/2014/main" id="{B52B595E-E460-47EF-9847-7C15738B3E9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0208113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re seul">
    <p:spTree>
      <p:nvGrpSpPr>
        <p:cNvPr id="1" name=""/>
        <p:cNvGrpSpPr/>
        <p:nvPr/>
      </p:nvGrpSpPr>
      <p:grpSpPr>
        <a:xfrm>
          <a:off x="0" y="0"/>
          <a:ext cx="0" cy="0"/>
          <a:chOff x="0" y="0"/>
          <a:chExt cx="0" cy="0"/>
        </a:xfrm>
      </p:grpSpPr>
      <p:sp>
        <p:nvSpPr>
          <p:cNvPr id="8"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
        <p:nvSpPr>
          <p:cNvPr id="4" name="Espace réservé du texte 3">
            <a:extLst>
              <a:ext uri="{FF2B5EF4-FFF2-40B4-BE49-F238E27FC236}">
                <a16:creationId xmlns:a16="http://schemas.microsoft.com/office/drawing/2014/main" id="{8B14821F-7DEB-445E-A0A1-09C8016991F9}"/>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dirty="0"/>
              <a:t>1</a:t>
            </a:r>
          </a:p>
        </p:txBody>
      </p:sp>
      <p:sp>
        <p:nvSpPr>
          <p:cNvPr id="3" name="Titre 2">
            <a:extLst>
              <a:ext uri="{FF2B5EF4-FFF2-40B4-BE49-F238E27FC236}">
                <a16:creationId xmlns:a16="http://schemas.microsoft.com/office/drawing/2014/main" id="{9A954111-2FB6-421A-8151-F5219473348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7407783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ge blanch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Tree>
    <p:extLst>
      <p:ext uri="{BB962C8B-B14F-4D97-AF65-F5344CB8AC3E}">
        <p14:creationId xmlns:p14="http://schemas.microsoft.com/office/powerpoint/2010/main" val="3907647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Page blanch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68884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556794"/>
            <a:ext cx="5384800" cy="4386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556794"/>
            <a:ext cx="5384800" cy="4386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p:cNvSpPr>
            <a:spLocks noGrp="1"/>
          </p:cNvSpPr>
          <p:nvPr>
            <p:ph type="title"/>
          </p:nvPr>
        </p:nvSpPr>
        <p:spPr/>
        <p:txBody>
          <a:bodyPr/>
          <a:lstStyle/>
          <a:p>
            <a:r>
              <a:rPr lang="fr-FR" dirty="0"/>
              <a:t>Modifiez le style du titre</a:t>
            </a:r>
          </a:p>
        </p:txBody>
      </p:sp>
      <p:sp>
        <p:nvSpPr>
          <p:cNvPr id="5" name="Espace réservé de la date 4"/>
          <p:cNvSpPr>
            <a:spLocks noGrp="1"/>
          </p:cNvSpPr>
          <p:nvPr>
            <p:ph type="dt" sz="half" idx="10"/>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6" name="Espace réservé du pied de page 5"/>
          <p:cNvSpPr>
            <a:spLocks noGrp="1"/>
          </p:cNvSpPr>
          <p:nvPr>
            <p:ph type="ftr" sz="quarter" idx="11"/>
          </p:nvPr>
        </p:nvSpPr>
        <p:spPr/>
        <p:txBody>
          <a:bodyPr/>
          <a:lstStyle/>
          <a:p>
            <a:endParaRPr lang="fr-FR" dirty="0">
              <a:solidFill>
                <a:prstClr val="white">
                  <a:lumMod val="65000"/>
                </a:prstClr>
              </a:solidFill>
            </a:endParaRPr>
          </a:p>
        </p:txBody>
      </p:sp>
      <p:sp>
        <p:nvSpPr>
          <p:cNvPr id="7" name="Espace réservé du numéro de diapositive 6"/>
          <p:cNvSpPr>
            <a:spLocks noGrp="1"/>
          </p:cNvSpPr>
          <p:nvPr>
            <p:ph type="sldNum" sz="quarter" idx="12"/>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40267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97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338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33122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97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3441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574800"/>
            <a:ext cx="11468100" cy="49466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7522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1 contenu avec légende 3">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750806" y="5392776"/>
            <a:ext cx="9121014" cy="102093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Modifiez les styles du texte du masque</a:t>
            </a:r>
          </a:p>
        </p:txBody>
      </p:sp>
      <p:sp>
        <p:nvSpPr>
          <p:cNvPr id="9" name="Espace réservé du contenu 8"/>
          <p:cNvSpPr>
            <a:spLocks noGrp="1"/>
          </p:cNvSpPr>
          <p:nvPr>
            <p:ph sz="quarter" idx="13"/>
          </p:nvPr>
        </p:nvSpPr>
        <p:spPr>
          <a:xfrm>
            <a:off x="431800" y="1484784"/>
            <a:ext cx="11417300" cy="39079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Titre 1"/>
          <p:cNvSpPr>
            <a:spLocks noGrp="1"/>
          </p:cNvSpPr>
          <p:nvPr>
            <p:ph type="title"/>
          </p:nvPr>
        </p:nvSpPr>
        <p:spPr>
          <a:xfrm>
            <a:off x="1104900" y="307132"/>
            <a:ext cx="10744200" cy="1080120"/>
          </a:xfrm>
        </p:spPr>
        <p:txBody>
          <a:bodyPr/>
          <a:lstStyle/>
          <a:p>
            <a:r>
              <a:rPr lang="fr-FR"/>
              <a:t>Modifiez le style du titre</a:t>
            </a:r>
            <a:endParaRPr lang="fr-FR" dirty="0"/>
          </a:p>
        </p:txBody>
      </p:sp>
    </p:spTree>
    <p:extLst>
      <p:ext uri="{BB962C8B-B14F-4D97-AF65-F5344CB8AC3E}">
        <p14:creationId xmlns:p14="http://schemas.microsoft.com/office/powerpoint/2010/main" val="21948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39897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829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27382" y="1556792"/>
            <a:ext cx="5472608"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75583" y="4073552"/>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p:cNvSpPr>
            <a:spLocks noGrp="1"/>
          </p:cNvSpPr>
          <p:nvPr>
            <p:ph sz="half" idx="15"/>
          </p:nvPr>
        </p:nvSpPr>
        <p:spPr>
          <a:xfrm>
            <a:off x="6175583" y="1556792"/>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91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che sans bordure">
    <p:bg>
      <p:bgPr>
        <a:solidFill>
          <a:schemeClr val="bg1"/>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FD74529-57E0-42E4-829C-F21F02633DFF}" type="slidenum">
              <a:rPr lang="fr-FR" smtClean="0"/>
              <a:t>‹N°›</a:t>
            </a:fld>
            <a:endParaRPr lang="fr-FR"/>
          </a:p>
        </p:txBody>
      </p:sp>
    </p:spTree>
    <p:extLst>
      <p:ext uri="{BB962C8B-B14F-4D97-AF65-F5344CB8AC3E}">
        <p14:creationId xmlns:p14="http://schemas.microsoft.com/office/powerpoint/2010/main" val="30247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4_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27382" y="1556792"/>
            <a:ext cx="5472608"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75583" y="4073552"/>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p:cNvSpPr>
            <a:spLocks noGrp="1"/>
          </p:cNvSpPr>
          <p:nvPr>
            <p:ph sz="half" idx="15"/>
          </p:nvPr>
        </p:nvSpPr>
        <p:spPr>
          <a:xfrm>
            <a:off x="6175583" y="1556792"/>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87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27381" y="1535113"/>
            <a:ext cx="5469136"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527381" y="2174876"/>
            <a:ext cx="5469136" cy="3931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7" y="1535113"/>
            <a:ext cx="5471252"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7" y="2174876"/>
            <a:ext cx="5471252" cy="3931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p>
        </p:txBody>
      </p:sp>
      <p:sp>
        <p:nvSpPr>
          <p:cNvPr id="7" name="Espace réservé de la date 6"/>
          <p:cNvSpPr>
            <a:spLocks noGrp="1"/>
          </p:cNvSpPr>
          <p:nvPr>
            <p:ph type="dt" sz="half" idx="10"/>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white">
                  <a:lumMod val="65000"/>
                </a:prstClr>
              </a:solidFill>
            </a:endParaRPr>
          </a:p>
        </p:txBody>
      </p:sp>
      <p:sp>
        <p:nvSpPr>
          <p:cNvPr id="9" name="Espace réservé du numéro de diapositive 8"/>
          <p:cNvSpPr>
            <a:spLocks noGrp="1"/>
          </p:cNvSpPr>
          <p:nvPr>
            <p:ph type="sldNum" sz="quarter" idx="12"/>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5171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28676" y="5144260"/>
            <a:ext cx="10601324" cy="769441"/>
          </a:xfrm>
          <a:prstGeom prst="rect">
            <a:avLst/>
          </a:prstGeom>
          <a:solidFill>
            <a:schemeClr val="bg1">
              <a:alpha val="20000"/>
            </a:schemeClr>
          </a:solidFill>
        </p:spPr>
        <p:txBody>
          <a:bodyPr wrap="square" anchor="ctr" anchorCtr="0">
            <a:noAutofit/>
          </a:bodyPr>
          <a:lstStyle>
            <a:lvl1pPr algn="ctr">
              <a:lnSpc>
                <a:spcPct val="100000"/>
              </a:lnSpc>
              <a:defRPr sz="4400" cap="small" baseline="0">
                <a:solidFill>
                  <a:schemeClr val="bg1"/>
                </a:solidFill>
                <a:latin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828676" y="5914463"/>
            <a:ext cx="10601324" cy="671851"/>
          </a:xfrm>
          <a:solidFill>
            <a:schemeClr val="bg1">
              <a:alpha val="20000"/>
            </a:schemeClr>
          </a:solidFill>
        </p:spPr>
        <p:txBody>
          <a:bodyPr wrap="square" anchor="ctr" anchorCtr="0">
            <a:noAutofit/>
          </a:bodyPr>
          <a:lstStyle>
            <a:lvl1pPr marL="0" indent="0" algn="ctr">
              <a:buNone/>
              <a:defRPr sz="2800" b="1" cap="small" baseline="0">
                <a:solidFill>
                  <a:schemeClr val="bg1"/>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p>
        </p:txBody>
      </p:sp>
      <p:pic>
        <p:nvPicPr>
          <p:cNvPr id="7" name="Image 6" descr="logo Adivalor + signatures.png">
            <a:extLst>
              <a:ext uri="{FF2B5EF4-FFF2-40B4-BE49-F238E27FC236}">
                <a16:creationId xmlns:a16="http://schemas.microsoft.com/office/drawing/2014/main" id="{8BDDA431-69C6-4099-99CF-3C2EB1248B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81394" y="72571"/>
            <a:ext cx="3229212" cy="2486466"/>
          </a:xfrm>
          <a:prstGeom prst="rect">
            <a:avLst/>
          </a:prstGeom>
        </p:spPr>
      </p:pic>
    </p:spTree>
    <p:extLst>
      <p:ext uri="{BB962C8B-B14F-4D97-AF65-F5344CB8AC3E}">
        <p14:creationId xmlns:p14="http://schemas.microsoft.com/office/powerpoint/2010/main" val="1645224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2_Diapositive de titre">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97542" y="4948247"/>
            <a:ext cx="11575143" cy="918591"/>
          </a:xfrm>
          <a:prstGeom prst="rect">
            <a:avLst/>
          </a:prstGeom>
        </p:spPr>
        <p:txBody>
          <a:bodyPr anchor="b">
            <a:normAutofit/>
          </a:bodyPr>
          <a:lstStyle>
            <a:lvl1pPr algn="ctr">
              <a:lnSpc>
                <a:spcPct val="100000"/>
              </a:lnSpc>
              <a:defRPr sz="3600" cap="small" baseline="0">
                <a:solidFill>
                  <a:schemeClr val="tx1">
                    <a:lumMod val="50000"/>
                  </a:schemeClr>
                </a:solidFill>
                <a:latin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297543" y="5866838"/>
            <a:ext cx="11575143" cy="918591"/>
          </a:xfrm>
        </p:spPr>
        <p:txBody>
          <a:bodyPr anchor="t">
            <a:normAutofit/>
          </a:bodyPr>
          <a:lstStyle>
            <a:lvl1pPr marL="0" indent="0" algn="ctr">
              <a:buNone/>
              <a:defRPr sz="3200" cap="small" baseline="0">
                <a:solidFill>
                  <a:schemeClr val="tx1">
                    <a:lumMod val="50000"/>
                  </a:schemeClr>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p>
        </p:txBody>
      </p:sp>
      <p:pic>
        <p:nvPicPr>
          <p:cNvPr id="5" name="Image 4" descr="logo Adivalor + signatures.png">
            <a:extLst>
              <a:ext uri="{FF2B5EF4-FFF2-40B4-BE49-F238E27FC236}">
                <a16:creationId xmlns:a16="http://schemas.microsoft.com/office/drawing/2014/main" id="{007EEE8B-9D41-43CA-B39D-733EA1F76E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56496" y="846946"/>
            <a:ext cx="2479008" cy="1600639"/>
          </a:xfrm>
          <a:prstGeom prst="rect">
            <a:avLst/>
          </a:prstGeom>
        </p:spPr>
      </p:pic>
    </p:spTree>
    <p:extLst>
      <p:ext uri="{BB962C8B-B14F-4D97-AF65-F5344CB8AC3E}">
        <p14:creationId xmlns:p14="http://schemas.microsoft.com/office/powerpoint/2010/main" val="1229018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359568"/>
            <a:ext cx="11468100" cy="46020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6"/>
          </p:nvPr>
        </p:nvSpPr>
        <p:spPr/>
        <p:txBody>
          <a:bodyPr/>
          <a:lstStyle>
            <a:lvl1pPr>
              <a:defRPr>
                <a:solidFill>
                  <a:schemeClr val="tx1">
                    <a:lumMod val="50000"/>
                  </a:schemeClr>
                </a:solidFill>
              </a:defRPr>
            </a:lvl1pPr>
          </a:lstStyle>
          <a:p>
            <a:fld id="{E6E8D451-C997-4390-B81A-3456307A7F7D}" type="slidenum">
              <a:rPr lang="fr-FR" smtClean="0"/>
              <a:pPr/>
              <a:t>‹N°›</a:t>
            </a:fld>
            <a:endParaRPr lang="fr-FR"/>
          </a:p>
        </p:txBody>
      </p:sp>
      <p:sp>
        <p:nvSpPr>
          <p:cNvPr id="4" name="Espace réservé du texte 3">
            <a:extLst>
              <a:ext uri="{FF2B5EF4-FFF2-40B4-BE49-F238E27FC236}">
                <a16:creationId xmlns:a16="http://schemas.microsoft.com/office/drawing/2014/main" id="{95AE111A-D2E9-4ADA-A5FA-6F06A44D491C}"/>
              </a:ext>
            </a:extLst>
          </p:cNvPr>
          <p:cNvSpPr>
            <a:spLocks noGrp="1"/>
          </p:cNvSpPr>
          <p:nvPr>
            <p:ph type="body" sz="quarter" idx="17" hasCustomPrompt="1"/>
          </p:nvPr>
        </p:nvSpPr>
        <p:spPr>
          <a:xfrm>
            <a:off x="1291091" y="21387"/>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4003CB72-C660-462F-A92D-9C7A820C5636}"/>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17960637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1 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66733" y="1455909"/>
            <a:ext cx="7047896" cy="45063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77371" y="2492897"/>
            <a:ext cx="4182461" cy="3577036"/>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7" name="Espace réservé du texte 6"/>
          <p:cNvSpPr>
            <a:spLocks noGrp="1"/>
          </p:cNvSpPr>
          <p:nvPr>
            <p:ph type="body" sz="quarter" idx="17" hasCustomPrompt="1"/>
          </p:nvPr>
        </p:nvSpPr>
        <p:spPr>
          <a:xfrm>
            <a:off x="377371" y="1455909"/>
            <a:ext cx="4182463" cy="1015829"/>
          </a:xfrm>
        </p:spPr>
        <p:txBody>
          <a:bodyPr>
            <a:normAutofit/>
          </a:bodyPr>
          <a:lstStyle>
            <a:lvl1pPr marL="0" indent="0">
              <a:buNone/>
              <a:defRPr sz="2800" b="1"/>
            </a:lvl1pPr>
          </a:lstStyle>
          <a:p>
            <a:pPr lvl="0"/>
            <a:r>
              <a:rPr lang="fr-FR"/>
              <a:t>TITRE</a:t>
            </a:r>
          </a:p>
        </p:txBody>
      </p:sp>
      <p:sp>
        <p:nvSpPr>
          <p:cNvPr id="6" name="Espace réservé du numéro de diapositive 5"/>
          <p:cNvSpPr>
            <a:spLocks noGrp="1"/>
          </p:cNvSpPr>
          <p:nvPr>
            <p:ph type="sldNum" sz="quarter" idx="20"/>
          </p:nvPr>
        </p:nvSpPr>
        <p:spPr/>
        <p:txBody>
          <a:bodyPr/>
          <a:lstStyle/>
          <a:p>
            <a:fld id="{3FD74529-57E0-42E4-829C-F21F02633DFF}" type="slidenum">
              <a:rPr lang="fr-FR" smtClean="0"/>
              <a:t>‹N°›</a:t>
            </a:fld>
            <a:endParaRPr lang="fr-FR"/>
          </a:p>
        </p:txBody>
      </p:sp>
      <p:sp>
        <p:nvSpPr>
          <p:cNvPr id="2" name="Titre 1">
            <a:extLst>
              <a:ext uri="{FF2B5EF4-FFF2-40B4-BE49-F238E27FC236}">
                <a16:creationId xmlns:a16="http://schemas.microsoft.com/office/drawing/2014/main" id="{2ED1E221-A82C-42FE-9CDF-B510AD6E749A}"/>
              </a:ext>
            </a:extLst>
          </p:cNvPr>
          <p:cNvSpPr>
            <a:spLocks noGrp="1"/>
          </p:cNvSpPr>
          <p:nvPr>
            <p:ph type="title"/>
          </p:nvPr>
        </p:nvSpPr>
        <p:spPr/>
        <p:txBody>
          <a:bodyPr/>
          <a:lstStyle/>
          <a:p>
            <a:r>
              <a:rPr lang="fr-FR"/>
              <a:t>Modifiez le style du titre</a:t>
            </a:r>
          </a:p>
        </p:txBody>
      </p:sp>
      <p:sp>
        <p:nvSpPr>
          <p:cNvPr id="9" name="Espace réservé du texte 3">
            <a:extLst>
              <a:ext uri="{FF2B5EF4-FFF2-40B4-BE49-F238E27FC236}">
                <a16:creationId xmlns:a16="http://schemas.microsoft.com/office/drawing/2014/main" id="{BB7BB93D-069F-4F5C-9FB2-B3191342027A}"/>
              </a:ext>
            </a:extLst>
          </p:cNvPr>
          <p:cNvSpPr>
            <a:spLocks noGrp="1"/>
          </p:cNvSpPr>
          <p:nvPr>
            <p:ph type="body" sz="quarter" idx="21"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Tree>
    <p:extLst>
      <p:ext uri="{BB962C8B-B14F-4D97-AF65-F5344CB8AC3E}">
        <p14:creationId xmlns:p14="http://schemas.microsoft.com/office/powerpoint/2010/main" val="155711564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1 contenu avec légende 2">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49663" y="5716600"/>
            <a:ext cx="8310337" cy="804862"/>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70114" y="1484786"/>
            <a:ext cx="11478987" cy="36812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texte 6"/>
          <p:cNvSpPr>
            <a:spLocks noGrp="1"/>
          </p:cNvSpPr>
          <p:nvPr>
            <p:ph type="body" sz="quarter" idx="18"/>
          </p:nvPr>
        </p:nvSpPr>
        <p:spPr>
          <a:xfrm>
            <a:off x="1848669" y="5225318"/>
            <a:ext cx="8311243" cy="432048"/>
          </a:xfrm>
        </p:spPr>
        <p:txBody>
          <a:bodyPr/>
          <a:lstStyle>
            <a:lvl1pPr marL="0" indent="0">
              <a:spcBef>
                <a:spcPts val="0"/>
              </a:spcBef>
              <a:buNone/>
              <a:defRPr sz="2800" b="1"/>
            </a:lvl1pPr>
          </a:lstStyle>
          <a:p>
            <a:pPr lvl="0"/>
            <a:r>
              <a:rPr lang="fr-FR"/>
              <a:t>Cliquez pour modifier les styles du texte du masque</a:t>
            </a:r>
          </a:p>
        </p:txBody>
      </p:sp>
      <p:sp>
        <p:nvSpPr>
          <p:cNvPr id="11" name="Espace réservé du numéro de diapositive 10"/>
          <p:cNvSpPr>
            <a:spLocks noGrp="1"/>
          </p:cNvSpPr>
          <p:nvPr>
            <p:ph type="sldNum" sz="quarter" idx="21"/>
          </p:nvPr>
        </p:nvSpPr>
        <p:spPr/>
        <p:txBody>
          <a:bodyPr/>
          <a:lstStyle/>
          <a:p>
            <a:fld id="{3FD74529-57E0-42E4-829C-F21F02633DFF}" type="slidenum">
              <a:rPr lang="fr-FR" smtClean="0"/>
              <a:t>‹N°›</a:t>
            </a:fld>
            <a:endParaRPr lang="fr-FR"/>
          </a:p>
        </p:txBody>
      </p:sp>
      <p:sp>
        <p:nvSpPr>
          <p:cNvPr id="2" name="Titre 1">
            <a:extLst>
              <a:ext uri="{FF2B5EF4-FFF2-40B4-BE49-F238E27FC236}">
                <a16:creationId xmlns:a16="http://schemas.microsoft.com/office/drawing/2014/main" id="{831F5944-108A-4766-B1F7-89A7ECC30B1A}"/>
              </a:ext>
            </a:extLst>
          </p:cNvPr>
          <p:cNvSpPr>
            <a:spLocks noGrp="1"/>
          </p:cNvSpPr>
          <p:nvPr>
            <p:ph type="title"/>
          </p:nvPr>
        </p:nvSpPr>
        <p:spPr/>
        <p:txBody>
          <a:bodyPr/>
          <a:lstStyle/>
          <a:p>
            <a:r>
              <a:rPr lang="fr-FR"/>
              <a:t>Modifiez le style du titre</a:t>
            </a:r>
          </a:p>
        </p:txBody>
      </p:sp>
      <p:sp>
        <p:nvSpPr>
          <p:cNvPr id="8" name="Espace réservé du texte 3">
            <a:extLst>
              <a:ext uri="{FF2B5EF4-FFF2-40B4-BE49-F238E27FC236}">
                <a16:creationId xmlns:a16="http://schemas.microsoft.com/office/drawing/2014/main" id="{AC76FDE0-26F0-4394-AF3E-141D7A67882B}"/>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Tree>
    <p:extLst>
      <p:ext uri="{BB962C8B-B14F-4D97-AF65-F5344CB8AC3E}">
        <p14:creationId xmlns:p14="http://schemas.microsoft.com/office/powerpoint/2010/main" val="323763690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1 contenu avec légende 3">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79599" y="5500525"/>
            <a:ext cx="8280401" cy="102093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55600" y="1484784"/>
            <a:ext cx="11493500" cy="390799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6"/>
          </p:nvPr>
        </p:nvSpPr>
        <p:spPr/>
        <p:txBody>
          <a:bodyPr/>
          <a:lstStyle/>
          <a:p>
            <a:fld id="{3FD74529-57E0-42E4-829C-F21F02633DFF}" type="slidenum">
              <a:rPr lang="fr-FR" smtClean="0"/>
              <a:t>‹N°›</a:t>
            </a:fld>
            <a:endParaRPr lang="fr-FR"/>
          </a:p>
        </p:txBody>
      </p:sp>
      <p:sp>
        <p:nvSpPr>
          <p:cNvPr id="7" name="Espace réservé du texte 3">
            <a:extLst>
              <a:ext uri="{FF2B5EF4-FFF2-40B4-BE49-F238E27FC236}">
                <a16:creationId xmlns:a16="http://schemas.microsoft.com/office/drawing/2014/main" id="{87217E82-4D75-4B8F-9723-95A5C5528598}"/>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3" name="Titre 2">
            <a:extLst>
              <a:ext uri="{FF2B5EF4-FFF2-40B4-BE49-F238E27FC236}">
                <a16:creationId xmlns:a16="http://schemas.microsoft.com/office/drawing/2014/main" id="{F9D29530-C86B-4441-A6E5-5B9347D37A2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7142664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8343" y="1502229"/>
            <a:ext cx="5646057" cy="4495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502229"/>
            <a:ext cx="5646056" cy="4495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3FD74529-57E0-42E4-829C-F21F02633DFF}" type="slidenum">
              <a:rPr lang="fr-FR" smtClean="0"/>
              <a:t>‹N°›</a:t>
            </a:fld>
            <a:endParaRPr lang="fr-FR"/>
          </a:p>
        </p:txBody>
      </p:sp>
      <p:sp>
        <p:nvSpPr>
          <p:cNvPr id="6" name="Espace réservé du texte 3">
            <a:extLst>
              <a:ext uri="{FF2B5EF4-FFF2-40B4-BE49-F238E27FC236}">
                <a16:creationId xmlns:a16="http://schemas.microsoft.com/office/drawing/2014/main" id="{E35A3F82-E001-47DE-BE61-DDF4720C6DE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04ACD7D9-02BF-4E1E-B09F-F0730E23024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78747352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2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33829" y="1535113"/>
            <a:ext cx="5662688"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33829" y="2174876"/>
            <a:ext cx="5662688" cy="38409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6" y="1535113"/>
            <a:ext cx="5662687"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6" y="2174876"/>
            <a:ext cx="5662687" cy="38409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0CC7C63F-F049-407C-B7D5-7D23238CE8D6}"/>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7" name="Titre 6">
            <a:extLst>
              <a:ext uri="{FF2B5EF4-FFF2-40B4-BE49-F238E27FC236}">
                <a16:creationId xmlns:a16="http://schemas.microsoft.com/office/drawing/2014/main" id="{D610C805-43C7-401F-AF95-D18AF5D7944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5252396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59329" y="1505993"/>
            <a:ext cx="5640661"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5583" y="4022753"/>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p:cNvSpPr>
            <a:spLocks noGrp="1"/>
          </p:cNvSpPr>
          <p:nvPr>
            <p:ph sz="half" idx="15"/>
          </p:nvPr>
        </p:nvSpPr>
        <p:spPr>
          <a:xfrm>
            <a:off x="6175583" y="1505993"/>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8"/>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7CB18738-0F8F-427C-8114-0BAA4D46F0E2}"/>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7E837771-BD7F-4F44-A80A-2EEB94C5BF3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96549882"/>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3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48343" y="1506085"/>
            <a:ext cx="5648174"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8343" y="2145848"/>
            <a:ext cx="5648174" cy="43465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2011" y="4042188"/>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5"/>
          <p:cNvSpPr>
            <a:spLocks noGrp="1"/>
          </p:cNvSpPr>
          <p:nvPr>
            <p:ph sz="quarter" idx="13"/>
          </p:nvPr>
        </p:nvSpPr>
        <p:spPr>
          <a:xfrm>
            <a:off x="6192011" y="1506086"/>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14"/>
          <p:cNvSpPr>
            <a:spLocks noGrp="1"/>
          </p:cNvSpPr>
          <p:nvPr>
            <p:ph type="sldNum" sz="quarter" idx="16"/>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646138B8-5B29-47C2-A837-3E07852FA6C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2" name="Titre 1">
            <a:extLst>
              <a:ext uri="{FF2B5EF4-FFF2-40B4-BE49-F238E27FC236}">
                <a16:creationId xmlns:a16="http://schemas.microsoft.com/office/drawing/2014/main" id="{7D89A9E7-7BC2-492D-8D33-0D319FEA64A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0186470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us avec sous-titre accentué">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27381" y="1535113"/>
            <a:ext cx="5469136" cy="639762"/>
          </a:xfr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none"/>
        </p:style>
        <p:txBody>
          <a:bodyPr anchor="ctr"/>
          <a:lstStyle>
            <a:lvl1pPr marL="0" indent="0">
              <a:buNone/>
              <a:defRPr sz="2400" b="1" cap="small" baseline="0">
                <a:solidFill>
                  <a:schemeClr val="bg1"/>
                </a:solidFill>
              </a:defRPr>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527381" y="2174876"/>
            <a:ext cx="5469136" cy="3931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67" y="1535113"/>
            <a:ext cx="5471252" cy="639762"/>
          </a:xfrm>
          <a:effectLst>
            <a:outerShdw blurRad="57150" dist="19050" dir="5400000" algn="ctr" rotWithShape="0">
              <a:srgbClr val="000000">
                <a:alpha val="63000"/>
              </a:srgbClr>
            </a:outerShdw>
            <a:softEdge rad="31750"/>
          </a:effectLst>
        </p:spPr>
        <p:style>
          <a:lnRef idx="0">
            <a:schemeClr val="accent3"/>
          </a:lnRef>
          <a:fillRef idx="3">
            <a:schemeClr val="accent3"/>
          </a:fillRef>
          <a:effectRef idx="3">
            <a:schemeClr val="accent3"/>
          </a:effectRef>
          <a:fontRef idx="none"/>
        </p:style>
        <p:txBody>
          <a:bodyPr anchor="ctr"/>
          <a:lstStyle>
            <a:lvl1pPr marL="0" indent="0">
              <a:buNone/>
              <a:defRPr sz="2400" b="1" cap="small" baseline="0">
                <a:solidFill>
                  <a:schemeClr val="bg1"/>
                </a:solidFill>
              </a:defRPr>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93367" y="2174876"/>
            <a:ext cx="5471252" cy="3931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p:txBody>
          <a:bodyPr/>
          <a:lstStyle/>
          <a:p>
            <a:r>
              <a:rPr lang="fr-FR" dirty="0"/>
              <a:t>Modifiez le style du titre</a:t>
            </a:r>
          </a:p>
        </p:txBody>
      </p:sp>
      <p:sp>
        <p:nvSpPr>
          <p:cNvPr id="7" name="Espace réservé de la date 6"/>
          <p:cNvSpPr>
            <a:spLocks noGrp="1"/>
          </p:cNvSpPr>
          <p:nvPr>
            <p:ph type="dt" sz="half" idx="10"/>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8" name="Espace réservé du pied de page 7"/>
          <p:cNvSpPr>
            <a:spLocks noGrp="1"/>
          </p:cNvSpPr>
          <p:nvPr>
            <p:ph type="ftr" sz="quarter" idx="11"/>
          </p:nvPr>
        </p:nvSpPr>
        <p:spPr/>
        <p:txBody>
          <a:bodyPr/>
          <a:lstStyle/>
          <a:p>
            <a:endParaRPr lang="fr-FR" dirty="0">
              <a:solidFill>
                <a:prstClr val="white">
                  <a:lumMod val="65000"/>
                </a:prstClr>
              </a:solidFill>
            </a:endParaRPr>
          </a:p>
        </p:txBody>
      </p:sp>
      <p:sp>
        <p:nvSpPr>
          <p:cNvPr id="9" name="Espace réservé du numéro de diapositive 8"/>
          <p:cNvSpPr>
            <a:spLocks noGrp="1"/>
          </p:cNvSpPr>
          <p:nvPr>
            <p:ph type="sldNum" sz="quarter" idx="12"/>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426100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4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3700" y="1495567"/>
            <a:ext cx="5658903"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2012" y="3998237"/>
            <a:ext cx="5656288"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p:cNvSpPr>
            <a:spLocks noGrp="1"/>
          </p:cNvSpPr>
          <p:nvPr>
            <p:ph sz="half" idx="14"/>
          </p:nvPr>
        </p:nvSpPr>
        <p:spPr>
          <a:xfrm>
            <a:off x="341086" y="3998238"/>
            <a:ext cx="5658903"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p:cNvSpPr>
            <a:spLocks noGrp="1"/>
          </p:cNvSpPr>
          <p:nvPr>
            <p:ph sz="half" idx="15"/>
          </p:nvPr>
        </p:nvSpPr>
        <p:spPr>
          <a:xfrm>
            <a:off x="6192012" y="1495567"/>
            <a:ext cx="5656288"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8"/>
          </p:nvPr>
        </p:nvSpPr>
        <p:spPr/>
        <p:txBody>
          <a:bodyPr/>
          <a:lstStyle/>
          <a:p>
            <a:fld id="{3FD74529-57E0-42E4-829C-F21F02633DFF}" type="slidenum">
              <a:rPr lang="fr-FR" smtClean="0"/>
              <a:t>‹N°›</a:t>
            </a:fld>
            <a:endParaRPr lang="fr-FR"/>
          </a:p>
        </p:txBody>
      </p:sp>
      <p:sp>
        <p:nvSpPr>
          <p:cNvPr id="8" name="Espace réservé du texte 3">
            <a:extLst>
              <a:ext uri="{FF2B5EF4-FFF2-40B4-BE49-F238E27FC236}">
                <a16:creationId xmlns:a16="http://schemas.microsoft.com/office/drawing/2014/main" id="{85AA570F-60A6-446F-9B66-EDBDC7183155}"/>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2" name="Titre 1">
            <a:extLst>
              <a:ext uri="{FF2B5EF4-FFF2-40B4-BE49-F238E27FC236}">
                <a16:creationId xmlns:a16="http://schemas.microsoft.com/office/drawing/2014/main" id="{C9600033-29CE-45CE-B772-556380AFC20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52528491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1 contenu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348343" y="1418906"/>
            <a:ext cx="11459614" cy="49804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
        <p:nvSpPr>
          <p:cNvPr id="6" name="Espace réservé du texte 3">
            <a:extLst>
              <a:ext uri="{FF2B5EF4-FFF2-40B4-BE49-F238E27FC236}">
                <a16:creationId xmlns:a16="http://schemas.microsoft.com/office/drawing/2014/main" id="{275AB50F-785E-4B5B-94B8-E5D75F559F10}"/>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4" name="Titre 3">
            <a:extLst>
              <a:ext uri="{FF2B5EF4-FFF2-40B4-BE49-F238E27FC236}">
                <a16:creationId xmlns:a16="http://schemas.microsoft.com/office/drawing/2014/main" id="{B52B595E-E460-47EF-9847-7C15738B3E9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33227217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_Titre seul">
    <p:spTree>
      <p:nvGrpSpPr>
        <p:cNvPr id="1" name=""/>
        <p:cNvGrpSpPr/>
        <p:nvPr/>
      </p:nvGrpSpPr>
      <p:grpSpPr>
        <a:xfrm>
          <a:off x="0" y="0"/>
          <a:ext cx="0" cy="0"/>
          <a:chOff x="0" y="0"/>
          <a:chExt cx="0" cy="0"/>
        </a:xfrm>
      </p:grpSpPr>
      <p:sp>
        <p:nvSpPr>
          <p:cNvPr id="8"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
        <p:nvSpPr>
          <p:cNvPr id="4" name="Espace réservé du texte 3">
            <a:extLst>
              <a:ext uri="{FF2B5EF4-FFF2-40B4-BE49-F238E27FC236}">
                <a16:creationId xmlns:a16="http://schemas.microsoft.com/office/drawing/2014/main" id="{8B14821F-7DEB-445E-A0A1-09C8016991F9}"/>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3" name="Titre 2">
            <a:extLst>
              <a:ext uri="{FF2B5EF4-FFF2-40B4-BE49-F238E27FC236}">
                <a16:creationId xmlns:a16="http://schemas.microsoft.com/office/drawing/2014/main" id="{9A954111-2FB6-421A-8151-F5219473348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4530613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Page blanch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6"/>
          </p:nvPr>
        </p:nvSpPr>
        <p:spPr>
          <a:xfrm>
            <a:off x="11423915" y="6537236"/>
            <a:ext cx="768085" cy="261572"/>
          </a:xfrm>
        </p:spPr>
        <p:txBody>
          <a:bodyPr/>
          <a:lstStyle/>
          <a:p>
            <a:fld id="{3FD74529-57E0-42E4-829C-F21F02633DFF}" type="slidenum">
              <a:rPr lang="fr-FR" smtClean="0"/>
              <a:t>‹N°›</a:t>
            </a:fld>
            <a:endParaRPr lang="fr-FR"/>
          </a:p>
        </p:txBody>
      </p:sp>
    </p:spTree>
    <p:extLst>
      <p:ext uri="{BB962C8B-B14F-4D97-AF65-F5344CB8AC3E}">
        <p14:creationId xmlns:p14="http://schemas.microsoft.com/office/powerpoint/2010/main" val="214524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Page blanch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52732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556794"/>
            <a:ext cx="5384800" cy="49646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01733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3302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27382" y="1556792"/>
            <a:ext cx="5472608"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5583" y="4073552"/>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p:cNvSpPr>
            <a:spLocks noGrp="1"/>
          </p:cNvSpPr>
          <p:nvPr>
            <p:ph sz="half" idx="15"/>
          </p:nvPr>
        </p:nvSpPr>
        <p:spPr>
          <a:xfrm>
            <a:off x="6175583" y="1556792"/>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1207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828676" y="5144260"/>
            <a:ext cx="10601324" cy="769441"/>
          </a:xfrm>
          <a:prstGeom prst="rect">
            <a:avLst/>
          </a:prstGeom>
          <a:solidFill>
            <a:schemeClr val="bg1">
              <a:alpha val="20000"/>
            </a:schemeClr>
          </a:solidFill>
        </p:spPr>
        <p:txBody>
          <a:bodyPr wrap="square" anchor="ctr" anchorCtr="0">
            <a:noAutofit/>
          </a:bodyPr>
          <a:lstStyle>
            <a:lvl1pPr algn="ctr">
              <a:lnSpc>
                <a:spcPct val="100000"/>
              </a:lnSpc>
              <a:defRPr sz="4400" cap="small" baseline="0">
                <a:solidFill>
                  <a:schemeClr val="bg1"/>
                </a:solidFill>
                <a:latin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828676" y="5914463"/>
            <a:ext cx="10601324" cy="671851"/>
          </a:xfrm>
          <a:solidFill>
            <a:schemeClr val="bg1">
              <a:alpha val="20000"/>
            </a:schemeClr>
          </a:solidFill>
        </p:spPr>
        <p:txBody>
          <a:bodyPr wrap="square" anchor="ctr" anchorCtr="0">
            <a:noAutofit/>
          </a:bodyPr>
          <a:lstStyle>
            <a:lvl1pPr marL="0" indent="0" algn="ctr">
              <a:buNone/>
              <a:defRPr sz="2800" b="1" cap="small" baseline="0">
                <a:solidFill>
                  <a:schemeClr val="bg1"/>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p>
        </p:txBody>
      </p:sp>
      <p:pic>
        <p:nvPicPr>
          <p:cNvPr id="7" name="Image 6" descr="logo Adivalor + signatures.png">
            <a:extLst>
              <a:ext uri="{FF2B5EF4-FFF2-40B4-BE49-F238E27FC236}">
                <a16:creationId xmlns:a16="http://schemas.microsoft.com/office/drawing/2014/main" id="{8BDDA431-69C6-4099-99CF-3C2EB1248BA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81394" y="72571"/>
            <a:ext cx="3229212" cy="2486466"/>
          </a:xfrm>
          <a:prstGeom prst="rect">
            <a:avLst/>
          </a:prstGeom>
        </p:spPr>
      </p:pic>
    </p:spTree>
    <p:extLst>
      <p:ext uri="{BB962C8B-B14F-4D97-AF65-F5344CB8AC3E}">
        <p14:creationId xmlns:p14="http://schemas.microsoft.com/office/powerpoint/2010/main" val="1445466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97542" y="4948247"/>
            <a:ext cx="11575143" cy="918591"/>
          </a:xfrm>
          <a:prstGeom prst="rect">
            <a:avLst/>
          </a:prstGeom>
        </p:spPr>
        <p:txBody>
          <a:bodyPr anchor="b">
            <a:normAutofit/>
          </a:bodyPr>
          <a:lstStyle>
            <a:lvl1pPr algn="ctr">
              <a:lnSpc>
                <a:spcPct val="100000"/>
              </a:lnSpc>
              <a:defRPr sz="3600" cap="small" baseline="0">
                <a:solidFill>
                  <a:schemeClr val="tx1">
                    <a:lumMod val="50000"/>
                  </a:schemeClr>
                </a:solidFill>
                <a:latin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297543" y="5866838"/>
            <a:ext cx="11575143" cy="918591"/>
          </a:xfrm>
        </p:spPr>
        <p:txBody>
          <a:bodyPr anchor="t">
            <a:normAutofit/>
          </a:bodyPr>
          <a:lstStyle>
            <a:lvl1pPr marL="0" indent="0" algn="ctr">
              <a:buNone/>
              <a:defRPr sz="3200" cap="small" baseline="0">
                <a:solidFill>
                  <a:schemeClr val="tx1">
                    <a:lumMod val="50000"/>
                  </a:schemeClr>
                </a:solidFill>
                <a:latin typeface="Calibri" panose="020F0502020204030204" pitchFamily="34" charset="0"/>
                <a:cs typeface="Calibri" panose="020F0502020204030204" pitchFamily="34" charset="0"/>
              </a:defRPr>
            </a:lvl1pPr>
            <a:lvl2pPr marL="457194" indent="0" algn="ctr">
              <a:buNone/>
              <a:defRPr>
                <a:solidFill>
                  <a:schemeClr val="tx1">
                    <a:tint val="75000"/>
                  </a:schemeClr>
                </a:solidFill>
              </a:defRPr>
            </a:lvl2pPr>
            <a:lvl3pPr marL="914389"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1" indent="0" algn="ctr">
              <a:buNone/>
              <a:defRPr>
                <a:solidFill>
                  <a:schemeClr val="tx1">
                    <a:tint val="75000"/>
                  </a:schemeClr>
                </a:solidFill>
              </a:defRPr>
            </a:lvl6pPr>
            <a:lvl7pPr marL="2743167" indent="0" algn="ctr">
              <a:buNone/>
              <a:defRPr>
                <a:solidFill>
                  <a:schemeClr val="tx1">
                    <a:tint val="75000"/>
                  </a:schemeClr>
                </a:solidFill>
              </a:defRPr>
            </a:lvl7pPr>
            <a:lvl8pPr marL="3200361" indent="0" algn="ctr">
              <a:buNone/>
              <a:defRPr>
                <a:solidFill>
                  <a:schemeClr val="tx1">
                    <a:tint val="75000"/>
                  </a:schemeClr>
                </a:solidFill>
              </a:defRPr>
            </a:lvl8pPr>
            <a:lvl9pPr marL="3657555" indent="0" algn="ctr">
              <a:buNone/>
              <a:defRPr>
                <a:solidFill>
                  <a:schemeClr val="tx1">
                    <a:tint val="75000"/>
                  </a:schemeClr>
                </a:solidFill>
              </a:defRPr>
            </a:lvl9pPr>
          </a:lstStyle>
          <a:p>
            <a:r>
              <a:rPr lang="fr-FR"/>
              <a:t>Modifiez le style des sous-titres du masque</a:t>
            </a:r>
          </a:p>
        </p:txBody>
      </p:sp>
      <p:pic>
        <p:nvPicPr>
          <p:cNvPr id="5" name="Image 4" descr="logo Adivalor + signatures.png">
            <a:extLst>
              <a:ext uri="{FF2B5EF4-FFF2-40B4-BE49-F238E27FC236}">
                <a16:creationId xmlns:a16="http://schemas.microsoft.com/office/drawing/2014/main" id="{007EEE8B-9D41-43CA-B39D-733EA1F76E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56496" y="846946"/>
            <a:ext cx="2479008" cy="1600639"/>
          </a:xfrm>
          <a:prstGeom prst="rect">
            <a:avLst/>
          </a:prstGeom>
        </p:spPr>
      </p:pic>
    </p:spTree>
    <p:extLst>
      <p:ext uri="{BB962C8B-B14F-4D97-AF65-F5344CB8AC3E}">
        <p14:creationId xmlns:p14="http://schemas.microsoft.com/office/powerpoint/2010/main" val="33164879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27381" y="1556792"/>
            <a:ext cx="5472608" cy="45359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2012" y="3903466"/>
            <a:ext cx="5657088" cy="21892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2"/>
          <p:cNvSpPr>
            <a:spLocks noGrp="1"/>
          </p:cNvSpPr>
          <p:nvPr>
            <p:ph sz="half" idx="15"/>
          </p:nvPr>
        </p:nvSpPr>
        <p:spPr>
          <a:xfrm>
            <a:off x="6183808" y="1556795"/>
            <a:ext cx="5657088" cy="22659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p:txBody>
          <a:bodyPr/>
          <a:lstStyle/>
          <a:p>
            <a:r>
              <a:rPr lang="fr-FR"/>
              <a:t>Modifiez le style du titre</a:t>
            </a:r>
          </a:p>
        </p:txBody>
      </p:sp>
      <p:sp>
        <p:nvSpPr>
          <p:cNvPr id="5" name="Espace réservé de la date 4"/>
          <p:cNvSpPr>
            <a:spLocks noGrp="1"/>
          </p:cNvSpPr>
          <p:nvPr>
            <p:ph type="dt" sz="half" idx="16"/>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6" name="Espace réservé du pied de page 5"/>
          <p:cNvSpPr>
            <a:spLocks noGrp="1"/>
          </p:cNvSpPr>
          <p:nvPr>
            <p:ph type="ftr" sz="quarter" idx="17"/>
          </p:nvPr>
        </p:nvSpPr>
        <p:spPr/>
        <p:txBody>
          <a:bodyPr/>
          <a:lstStyle/>
          <a:p>
            <a:endParaRPr lang="fr-FR" dirty="0">
              <a:solidFill>
                <a:prstClr val="white">
                  <a:lumMod val="65000"/>
                </a:prstClr>
              </a:solidFill>
            </a:endParaRPr>
          </a:p>
        </p:txBody>
      </p:sp>
      <p:sp>
        <p:nvSpPr>
          <p:cNvPr id="7" name="Espace réservé du numéro de diapositive 6"/>
          <p:cNvSpPr>
            <a:spLocks noGrp="1"/>
          </p:cNvSpPr>
          <p:nvPr>
            <p:ph type="sldNum" sz="quarter" idx="18"/>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134555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574800"/>
            <a:ext cx="11468100" cy="4946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6"/>
          </p:nvPr>
        </p:nvSpPr>
        <p:spPr/>
        <p:txBody>
          <a:bodyPr/>
          <a:lstStyle>
            <a:lvl1pPr>
              <a:defRPr>
                <a:solidFill>
                  <a:schemeClr val="tx1">
                    <a:lumMod val="50000"/>
                  </a:schemeClr>
                </a:solidFill>
              </a:defRPr>
            </a:lvl1pPr>
          </a:lstStyle>
          <a:p>
            <a:fld id="{E6E8D451-C997-4390-B81A-3456307A7F7D}" type="slidenum">
              <a:rPr lang="fr-FR" smtClean="0"/>
              <a:pPr/>
              <a:t>‹N°›</a:t>
            </a:fld>
            <a:endParaRPr lang="fr-FR"/>
          </a:p>
        </p:txBody>
      </p:sp>
      <p:sp>
        <p:nvSpPr>
          <p:cNvPr id="4" name="Espace réservé du texte 3">
            <a:extLst>
              <a:ext uri="{FF2B5EF4-FFF2-40B4-BE49-F238E27FC236}">
                <a16:creationId xmlns:a16="http://schemas.microsoft.com/office/drawing/2014/main" id="{95AE111A-D2E9-4ADA-A5FA-6F06A44D491C}"/>
              </a:ext>
            </a:extLst>
          </p:cNvPr>
          <p:cNvSpPr>
            <a:spLocks noGrp="1"/>
          </p:cNvSpPr>
          <p:nvPr>
            <p:ph type="body" sz="quarter" idx="17" hasCustomPrompt="1"/>
          </p:nvPr>
        </p:nvSpPr>
        <p:spPr>
          <a:xfrm>
            <a:off x="1291091" y="21387"/>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4003CB72-C660-462F-A92D-9C7A820C5636}"/>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29149280"/>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 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66733" y="1455909"/>
            <a:ext cx="7047896" cy="5028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77371" y="2492896"/>
            <a:ext cx="4182461" cy="399150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7" name="Espace réservé du texte 6"/>
          <p:cNvSpPr>
            <a:spLocks noGrp="1"/>
          </p:cNvSpPr>
          <p:nvPr>
            <p:ph type="body" sz="quarter" idx="17" hasCustomPrompt="1"/>
          </p:nvPr>
        </p:nvSpPr>
        <p:spPr>
          <a:xfrm>
            <a:off x="377371" y="1455909"/>
            <a:ext cx="4182463" cy="1015829"/>
          </a:xfrm>
        </p:spPr>
        <p:txBody>
          <a:bodyPr>
            <a:normAutofit/>
          </a:bodyPr>
          <a:lstStyle>
            <a:lvl1pPr marL="0" indent="0">
              <a:buNone/>
              <a:defRPr sz="2800" b="1"/>
            </a:lvl1pPr>
          </a:lstStyle>
          <a:p>
            <a:pPr lvl="0"/>
            <a:r>
              <a:rPr lang="fr-FR"/>
              <a:t>TITRE</a:t>
            </a:r>
          </a:p>
        </p:txBody>
      </p:sp>
      <p:sp>
        <p:nvSpPr>
          <p:cNvPr id="6" name="Espace réservé du numéro de diapositive 5"/>
          <p:cNvSpPr>
            <a:spLocks noGrp="1"/>
          </p:cNvSpPr>
          <p:nvPr>
            <p:ph type="sldNum" sz="quarter" idx="20"/>
          </p:nvPr>
        </p:nvSpPr>
        <p:spPr/>
        <p:txBody>
          <a:bodyPr/>
          <a:lstStyle/>
          <a:p>
            <a:fld id="{E6E8D451-C997-4390-B81A-3456307A7F7D}" type="slidenum">
              <a:rPr lang="fr-FR" smtClean="0"/>
              <a:t>‹N°›</a:t>
            </a:fld>
            <a:endParaRPr lang="fr-FR"/>
          </a:p>
        </p:txBody>
      </p:sp>
      <p:sp>
        <p:nvSpPr>
          <p:cNvPr id="2" name="Titre 1">
            <a:extLst>
              <a:ext uri="{FF2B5EF4-FFF2-40B4-BE49-F238E27FC236}">
                <a16:creationId xmlns:a16="http://schemas.microsoft.com/office/drawing/2014/main" id="{2ED1E221-A82C-42FE-9CDF-B510AD6E749A}"/>
              </a:ext>
            </a:extLst>
          </p:cNvPr>
          <p:cNvSpPr>
            <a:spLocks noGrp="1"/>
          </p:cNvSpPr>
          <p:nvPr>
            <p:ph type="title"/>
          </p:nvPr>
        </p:nvSpPr>
        <p:spPr/>
        <p:txBody>
          <a:bodyPr/>
          <a:lstStyle/>
          <a:p>
            <a:r>
              <a:rPr lang="fr-FR"/>
              <a:t>Modifiez le style du titre</a:t>
            </a:r>
          </a:p>
        </p:txBody>
      </p:sp>
      <p:sp>
        <p:nvSpPr>
          <p:cNvPr id="9" name="Espace réservé du texte 3">
            <a:extLst>
              <a:ext uri="{FF2B5EF4-FFF2-40B4-BE49-F238E27FC236}">
                <a16:creationId xmlns:a16="http://schemas.microsoft.com/office/drawing/2014/main" id="{BB7BB93D-069F-4F5C-9FB2-B3191342027A}"/>
              </a:ext>
            </a:extLst>
          </p:cNvPr>
          <p:cNvSpPr>
            <a:spLocks noGrp="1"/>
          </p:cNvSpPr>
          <p:nvPr>
            <p:ph type="body" sz="quarter" idx="21"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Tree>
    <p:extLst>
      <p:ext uri="{BB962C8B-B14F-4D97-AF65-F5344CB8AC3E}">
        <p14:creationId xmlns:p14="http://schemas.microsoft.com/office/powerpoint/2010/main" val="10288544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 contenu avec légende 2">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49663" y="5716600"/>
            <a:ext cx="8310337" cy="804862"/>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70114" y="1484786"/>
            <a:ext cx="11478987" cy="368129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texte 6"/>
          <p:cNvSpPr>
            <a:spLocks noGrp="1"/>
          </p:cNvSpPr>
          <p:nvPr>
            <p:ph type="body" sz="quarter" idx="18"/>
          </p:nvPr>
        </p:nvSpPr>
        <p:spPr>
          <a:xfrm>
            <a:off x="1848669" y="5225318"/>
            <a:ext cx="8311243" cy="432048"/>
          </a:xfrm>
        </p:spPr>
        <p:txBody>
          <a:bodyPr/>
          <a:lstStyle>
            <a:lvl1pPr marL="0" indent="0">
              <a:spcBef>
                <a:spcPts val="0"/>
              </a:spcBef>
              <a:buNone/>
              <a:defRPr sz="2800" b="1"/>
            </a:lvl1pPr>
          </a:lstStyle>
          <a:p>
            <a:pPr lvl="0"/>
            <a:r>
              <a:rPr lang="fr-FR"/>
              <a:t>Cliquez pour modifier les styles du texte du masque</a:t>
            </a:r>
          </a:p>
        </p:txBody>
      </p:sp>
      <p:sp>
        <p:nvSpPr>
          <p:cNvPr id="11" name="Espace réservé du numéro de diapositive 10"/>
          <p:cNvSpPr>
            <a:spLocks noGrp="1"/>
          </p:cNvSpPr>
          <p:nvPr>
            <p:ph type="sldNum" sz="quarter" idx="21"/>
          </p:nvPr>
        </p:nvSpPr>
        <p:spPr/>
        <p:txBody>
          <a:bodyPr/>
          <a:lstStyle/>
          <a:p>
            <a:fld id="{E6E8D451-C997-4390-B81A-3456307A7F7D}" type="slidenum">
              <a:rPr lang="fr-FR" smtClean="0"/>
              <a:t>‹N°›</a:t>
            </a:fld>
            <a:endParaRPr lang="fr-FR"/>
          </a:p>
        </p:txBody>
      </p:sp>
      <p:sp>
        <p:nvSpPr>
          <p:cNvPr id="2" name="Titre 1">
            <a:extLst>
              <a:ext uri="{FF2B5EF4-FFF2-40B4-BE49-F238E27FC236}">
                <a16:creationId xmlns:a16="http://schemas.microsoft.com/office/drawing/2014/main" id="{831F5944-108A-4766-B1F7-89A7ECC30B1A}"/>
              </a:ext>
            </a:extLst>
          </p:cNvPr>
          <p:cNvSpPr>
            <a:spLocks noGrp="1"/>
          </p:cNvSpPr>
          <p:nvPr>
            <p:ph type="title"/>
          </p:nvPr>
        </p:nvSpPr>
        <p:spPr/>
        <p:txBody>
          <a:bodyPr/>
          <a:lstStyle/>
          <a:p>
            <a:r>
              <a:rPr lang="fr-FR"/>
              <a:t>Modifiez le style du titre</a:t>
            </a:r>
          </a:p>
        </p:txBody>
      </p:sp>
      <p:sp>
        <p:nvSpPr>
          <p:cNvPr id="8" name="Espace réservé du texte 3">
            <a:extLst>
              <a:ext uri="{FF2B5EF4-FFF2-40B4-BE49-F238E27FC236}">
                <a16:creationId xmlns:a16="http://schemas.microsoft.com/office/drawing/2014/main" id="{AC76FDE0-26F0-4394-AF3E-141D7A67882B}"/>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Tree>
    <p:extLst>
      <p:ext uri="{BB962C8B-B14F-4D97-AF65-F5344CB8AC3E}">
        <p14:creationId xmlns:p14="http://schemas.microsoft.com/office/powerpoint/2010/main" val="537947907"/>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contenu avec légende 3">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879599" y="5500525"/>
            <a:ext cx="8280401" cy="1020937"/>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Cliquez pour modifier les styles du texte du masque</a:t>
            </a:r>
          </a:p>
        </p:txBody>
      </p:sp>
      <p:sp>
        <p:nvSpPr>
          <p:cNvPr id="9" name="Espace réservé du contenu 8"/>
          <p:cNvSpPr>
            <a:spLocks noGrp="1"/>
          </p:cNvSpPr>
          <p:nvPr>
            <p:ph sz="quarter" idx="13"/>
          </p:nvPr>
        </p:nvSpPr>
        <p:spPr>
          <a:xfrm>
            <a:off x="355600" y="1484784"/>
            <a:ext cx="11493500" cy="390799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6"/>
          </p:nvPr>
        </p:nvSpPr>
        <p:spPr/>
        <p:txBody>
          <a:bodyPr/>
          <a:lstStyle/>
          <a:p>
            <a:fld id="{E6E8D451-C997-4390-B81A-3456307A7F7D}" type="slidenum">
              <a:rPr lang="fr-FR" smtClean="0"/>
              <a:t>‹N°›</a:t>
            </a:fld>
            <a:endParaRPr lang="fr-FR"/>
          </a:p>
        </p:txBody>
      </p:sp>
      <p:sp>
        <p:nvSpPr>
          <p:cNvPr id="7" name="Espace réservé du texte 3">
            <a:extLst>
              <a:ext uri="{FF2B5EF4-FFF2-40B4-BE49-F238E27FC236}">
                <a16:creationId xmlns:a16="http://schemas.microsoft.com/office/drawing/2014/main" id="{87217E82-4D75-4B8F-9723-95A5C5528598}"/>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3" name="Titre 2">
            <a:extLst>
              <a:ext uri="{FF2B5EF4-FFF2-40B4-BE49-F238E27FC236}">
                <a16:creationId xmlns:a16="http://schemas.microsoft.com/office/drawing/2014/main" id="{F9D29530-C86B-4441-A6E5-5B9347D37A2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8804618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8343" y="1502229"/>
            <a:ext cx="5646057" cy="50192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502229"/>
            <a:ext cx="5646056" cy="50192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E6E8D451-C997-4390-B81A-3456307A7F7D}" type="slidenum">
              <a:rPr lang="fr-FR" smtClean="0"/>
              <a:t>‹N°›</a:t>
            </a:fld>
            <a:endParaRPr lang="fr-FR"/>
          </a:p>
        </p:txBody>
      </p:sp>
      <p:sp>
        <p:nvSpPr>
          <p:cNvPr id="6" name="Espace réservé du texte 3">
            <a:extLst>
              <a:ext uri="{FF2B5EF4-FFF2-40B4-BE49-F238E27FC236}">
                <a16:creationId xmlns:a16="http://schemas.microsoft.com/office/drawing/2014/main" id="{E35A3F82-E001-47DE-BE61-DDF4720C6DE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04ACD7D9-02BF-4E1E-B09F-F0730E23024A}"/>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81606258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33829" y="1535113"/>
            <a:ext cx="5662688"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33829" y="2174876"/>
            <a:ext cx="5662688" cy="43465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6" y="1535113"/>
            <a:ext cx="5662687"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6" y="2174876"/>
            <a:ext cx="5662687" cy="43465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p:txBody>
          <a:bodyPr/>
          <a:lstStyle/>
          <a:p>
            <a:fld id="{E6E8D451-C997-4390-B81A-3456307A7F7D}" type="slidenum">
              <a:rPr lang="fr-FR" smtClean="0"/>
              <a:t>‹N°›</a:t>
            </a:fld>
            <a:endParaRPr lang="fr-FR"/>
          </a:p>
        </p:txBody>
      </p:sp>
      <p:sp>
        <p:nvSpPr>
          <p:cNvPr id="8" name="Espace réservé du texte 3">
            <a:extLst>
              <a:ext uri="{FF2B5EF4-FFF2-40B4-BE49-F238E27FC236}">
                <a16:creationId xmlns:a16="http://schemas.microsoft.com/office/drawing/2014/main" id="{0CC7C63F-F049-407C-B7D5-7D23238CE8D6}"/>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7" name="Titre 6">
            <a:extLst>
              <a:ext uri="{FF2B5EF4-FFF2-40B4-BE49-F238E27FC236}">
                <a16:creationId xmlns:a16="http://schemas.microsoft.com/office/drawing/2014/main" id="{D610C805-43C7-401F-AF95-D18AF5D7944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58614172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59329" y="1505993"/>
            <a:ext cx="5640661" cy="4964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5583" y="4022753"/>
            <a:ext cx="5657088" cy="24479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p:cNvSpPr>
            <a:spLocks noGrp="1"/>
          </p:cNvSpPr>
          <p:nvPr>
            <p:ph sz="half" idx="15"/>
          </p:nvPr>
        </p:nvSpPr>
        <p:spPr>
          <a:xfrm>
            <a:off x="6175583" y="1505993"/>
            <a:ext cx="5657088" cy="2533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8"/>
          </p:nvPr>
        </p:nvSpPr>
        <p:spPr/>
        <p:txBody>
          <a:bodyPr/>
          <a:lstStyle/>
          <a:p>
            <a:fld id="{E6E8D451-C997-4390-B81A-3456307A7F7D}" type="slidenum">
              <a:rPr lang="fr-FR" smtClean="0"/>
              <a:t>‹N°›</a:t>
            </a:fld>
            <a:endParaRPr lang="fr-FR"/>
          </a:p>
        </p:txBody>
      </p:sp>
      <p:sp>
        <p:nvSpPr>
          <p:cNvPr id="8" name="Espace réservé du texte 3">
            <a:extLst>
              <a:ext uri="{FF2B5EF4-FFF2-40B4-BE49-F238E27FC236}">
                <a16:creationId xmlns:a16="http://schemas.microsoft.com/office/drawing/2014/main" id="{7CB18738-0F8F-427C-8114-0BAA4D46F0E2}"/>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5" name="Titre 4">
            <a:extLst>
              <a:ext uri="{FF2B5EF4-FFF2-40B4-BE49-F238E27FC236}">
                <a16:creationId xmlns:a16="http://schemas.microsoft.com/office/drawing/2014/main" id="{7E837771-BD7F-4F44-A80A-2EEB94C5BF3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2851883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348343" y="1506085"/>
            <a:ext cx="5648174"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8343" y="2145848"/>
            <a:ext cx="5648174" cy="434658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6192011" y="4042188"/>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5"/>
          <p:cNvSpPr>
            <a:spLocks noGrp="1"/>
          </p:cNvSpPr>
          <p:nvPr>
            <p:ph sz="quarter" idx="13"/>
          </p:nvPr>
        </p:nvSpPr>
        <p:spPr>
          <a:xfrm>
            <a:off x="6192011" y="1506086"/>
            <a:ext cx="5648174" cy="2450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numéro de diapositive 14"/>
          <p:cNvSpPr>
            <a:spLocks noGrp="1"/>
          </p:cNvSpPr>
          <p:nvPr>
            <p:ph type="sldNum" sz="quarter" idx="16"/>
          </p:nvPr>
        </p:nvSpPr>
        <p:spPr/>
        <p:txBody>
          <a:bodyPr/>
          <a:lstStyle/>
          <a:p>
            <a:fld id="{E6E8D451-C997-4390-B81A-3456307A7F7D}" type="slidenum">
              <a:rPr lang="fr-FR" smtClean="0"/>
              <a:t>‹N°›</a:t>
            </a:fld>
            <a:endParaRPr lang="fr-FR"/>
          </a:p>
        </p:txBody>
      </p:sp>
      <p:sp>
        <p:nvSpPr>
          <p:cNvPr id="8" name="Espace réservé du texte 3">
            <a:extLst>
              <a:ext uri="{FF2B5EF4-FFF2-40B4-BE49-F238E27FC236}">
                <a16:creationId xmlns:a16="http://schemas.microsoft.com/office/drawing/2014/main" id="{646138B8-5B29-47C2-A837-3E07852FA6CD}"/>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2" name="Titre 1">
            <a:extLst>
              <a:ext uri="{FF2B5EF4-FFF2-40B4-BE49-F238E27FC236}">
                <a16:creationId xmlns:a16="http://schemas.microsoft.com/office/drawing/2014/main" id="{7D89A9E7-7BC2-492D-8D33-0D319FEA64A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17308397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43700" y="1495567"/>
            <a:ext cx="5658903"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2012" y="3998237"/>
            <a:ext cx="5656288"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2"/>
          <p:cNvSpPr>
            <a:spLocks noGrp="1"/>
          </p:cNvSpPr>
          <p:nvPr>
            <p:ph sz="half" idx="14"/>
          </p:nvPr>
        </p:nvSpPr>
        <p:spPr>
          <a:xfrm>
            <a:off x="341086" y="3998238"/>
            <a:ext cx="5658903" cy="24932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2"/>
          <p:cNvSpPr>
            <a:spLocks noGrp="1"/>
          </p:cNvSpPr>
          <p:nvPr>
            <p:ph sz="half" idx="15"/>
          </p:nvPr>
        </p:nvSpPr>
        <p:spPr>
          <a:xfrm>
            <a:off x="6192012" y="1495567"/>
            <a:ext cx="5656288" cy="250267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18"/>
          </p:nvPr>
        </p:nvSpPr>
        <p:spPr/>
        <p:txBody>
          <a:bodyPr/>
          <a:lstStyle/>
          <a:p>
            <a:fld id="{E6E8D451-C997-4390-B81A-3456307A7F7D}" type="slidenum">
              <a:rPr lang="fr-FR" smtClean="0"/>
              <a:t>‹N°›</a:t>
            </a:fld>
            <a:endParaRPr lang="fr-FR"/>
          </a:p>
        </p:txBody>
      </p:sp>
      <p:sp>
        <p:nvSpPr>
          <p:cNvPr id="8" name="Espace réservé du texte 3">
            <a:extLst>
              <a:ext uri="{FF2B5EF4-FFF2-40B4-BE49-F238E27FC236}">
                <a16:creationId xmlns:a16="http://schemas.microsoft.com/office/drawing/2014/main" id="{85AA570F-60A6-446F-9B66-EDBDC7183155}"/>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2" name="Titre 1">
            <a:extLst>
              <a:ext uri="{FF2B5EF4-FFF2-40B4-BE49-F238E27FC236}">
                <a16:creationId xmlns:a16="http://schemas.microsoft.com/office/drawing/2014/main" id="{C9600033-29CE-45CE-B772-556380AFC20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08764953"/>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ntenu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348343" y="1418906"/>
            <a:ext cx="11459614" cy="49804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numéro de diapositive 4"/>
          <p:cNvSpPr>
            <a:spLocks noGrp="1"/>
          </p:cNvSpPr>
          <p:nvPr>
            <p:ph type="sldNum" sz="quarter" idx="16"/>
          </p:nvPr>
        </p:nvSpPr>
        <p:spPr>
          <a:xfrm>
            <a:off x="11423915" y="6537236"/>
            <a:ext cx="768085" cy="261572"/>
          </a:xfrm>
        </p:spPr>
        <p:txBody>
          <a:bodyPr/>
          <a:lstStyle/>
          <a:p>
            <a:fld id="{E6E8D451-C997-4390-B81A-3456307A7F7D}" type="slidenum">
              <a:rPr lang="fr-FR" smtClean="0"/>
              <a:t>‹N°›</a:t>
            </a:fld>
            <a:endParaRPr lang="fr-FR"/>
          </a:p>
        </p:txBody>
      </p:sp>
      <p:sp>
        <p:nvSpPr>
          <p:cNvPr id="6" name="Espace réservé du texte 3">
            <a:extLst>
              <a:ext uri="{FF2B5EF4-FFF2-40B4-BE49-F238E27FC236}">
                <a16:creationId xmlns:a16="http://schemas.microsoft.com/office/drawing/2014/main" id="{275AB50F-785E-4B5B-94B8-E5D75F559F10}"/>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4" name="Titre 3">
            <a:extLst>
              <a:ext uri="{FF2B5EF4-FFF2-40B4-BE49-F238E27FC236}">
                <a16:creationId xmlns:a16="http://schemas.microsoft.com/office/drawing/2014/main" id="{B52B595E-E460-47EF-9847-7C15738B3E9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241340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ntenus avec sous-titre">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27381" y="1535113"/>
            <a:ext cx="5469136" cy="639762"/>
          </a:xfrm>
        </p:spPr>
        <p:txBody>
          <a:bodyPr anchor="b"/>
          <a:lstStyle>
            <a:lvl1pPr marL="0" indent="0">
              <a:buNone/>
              <a:defRPr sz="2400" b="1" cap="small" baseline="0"/>
            </a:lvl1pPr>
            <a:lvl2pPr marL="457194" indent="0">
              <a:buNone/>
              <a:defRPr sz="2000" b="1"/>
            </a:lvl2pPr>
            <a:lvl3pPr marL="914389" indent="0">
              <a:buNone/>
              <a:defRPr sz="1800" b="1"/>
            </a:lvl3pPr>
            <a:lvl4pPr marL="1371583" indent="0">
              <a:buNone/>
              <a:defRPr sz="1600" b="1"/>
            </a:lvl4pPr>
            <a:lvl5pPr marL="1828777" indent="0">
              <a:buNone/>
              <a:defRPr sz="1600" b="1"/>
            </a:lvl5pPr>
            <a:lvl6pPr marL="2285971" indent="0">
              <a:buNone/>
              <a:defRPr sz="1600" b="1"/>
            </a:lvl6pPr>
            <a:lvl7pPr marL="2743167" indent="0">
              <a:buNone/>
              <a:defRPr sz="1600" b="1"/>
            </a:lvl7pPr>
            <a:lvl8pPr marL="3200361" indent="0">
              <a:buNone/>
              <a:defRPr sz="1600" b="1"/>
            </a:lvl8pPr>
            <a:lvl9pPr marL="3657555"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527381" y="2174876"/>
            <a:ext cx="5469136" cy="393124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5"/>
          <p:cNvSpPr>
            <a:spLocks noGrp="1"/>
          </p:cNvSpPr>
          <p:nvPr>
            <p:ph sz="quarter" idx="4"/>
          </p:nvPr>
        </p:nvSpPr>
        <p:spPr>
          <a:xfrm>
            <a:off x="6193367" y="3876415"/>
            <a:ext cx="5471252" cy="2220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5"/>
          <p:cNvSpPr>
            <a:spLocks noGrp="1"/>
          </p:cNvSpPr>
          <p:nvPr>
            <p:ph sz="quarter" idx="13"/>
          </p:nvPr>
        </p:nvSpPr>
        <p:spPr>
          <a:xfrm>
            <a:off x="6192011" y="1535114"/>
            <a:ext cx="5471252" cy="2220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8"/>
          <p:cNvSpPr>
            <a:spLocks noGrp="1"/>
          </p:cNvSpPr>
          <p:nvPr>
            <p:ph type="title"/>
          </p:nvPr>
        </p:nvSpPr>
        <p:spPr/>
        <p:txBody>
          <a:bodyPr/>
          <a:lstStyle/>
          <a:p>
            <a:r>
              <a:rPr lang="fr-FR"/>
              <a:t>Modifiez le style du titre</a:t>
            </a:r>
          </a:p>
        </p:txBody>
      </p:sp>
      <p:sp>
        <p:nvSpPr>
          <p:cNvPr id="13" name="Espace réservé de la date 12"/>
          <p:cNvSpPr>
            <a:spLocks noGrp="1"/>
          </p:cNvSpPr>
          <p:nvPr>
            <p:ph type="dt" sz="half" idx="14"/>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14" name="Espace réservé du pied de page 13"/>
          <p:cNvSpPr>
            <a:spLocks noGrp="1"/>
          </p:cNvSpPr>
          <p:nvPr>
            <p:ph type="ftr" sz="quarter" idx="15"/>
          </p:nvPr>
        </p:nvSpPr>
        <p:spPr/>
        <p:txBody>
          <a:bodyPr/>
          <a:lstStyle/>
          <a:p>
            <a:endParaRPr lang="fr-FR" dirty="0">
              <a:solidFill>
                <a:prstClr val="white">
                  <a:lumMod val="65000"/>
                </a:prstClr>
              </a:solidFill>
            </a:endParaRPr>
          </a:p>
        </p:txBody>
      </p:sp>
      <p:sp>
        <p:nvSpPr>
          <p:cNvPr id="15" name="Espace réservé du numéro de diapositive 14"/>
          <p:cNvSpPr>
            <a:spLocks noGrp="1"/>
          </p:cNvSpPr>
          <p:nvPr>
            <p:ph type="sldNum" sz="quarter" idx="16"/>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Tree>
    <p:extLst>
      <p:ext uri="{BB962C8B-B14F-4D97-AF65-F5344CB8AC3E}">
        <p14:creationId xmlns:p14="http://schemas.microsoft.com/office/powerpoint/2010/main" val="305628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8" name="Espace réservé du numéro de diapositive 4"/>
          <p:cNvSpPr>
            <a:spLocks noGrp="1"/>
          </p:cNvSpPr>
          <p:nvPr>
            <p:ph type="sldNum" sz="quarter" idx="16"/>
          </p:nvPr>
        </p:nvSpPr>
        <p:spPr>
          <a:xfrm>
            <a:off x="11423915" y="6537236"/>
            <a:ext cx="768085" cy="261572"/>
          </a:xfrm>
        </p:spPr>
        <p:txBody>
          <a:bodyPr/>
          <a:lstStyle/>
          <a:p>
            <a:fld id="{E6E8D451-C997-4390-B81A-3456307A7F7D}" type="slidenum">
              <a:rPr lang="fr-FR" smtClean="0"/>
              <a:t>‹N°›</a:t>
            </a:fld>
            <a:endParaRPr lang="fr-FR"/>
          </a:p>
        </p:txBody>
      </p:sp>
      <p:sp>
        <p:nvSpPr>
          <p:cNvPr id="4" name="Espace réservé du texte 3">
            <a:extLst>
              <a:ext uri="{FF2B5EF4-FFF2-40B4-BE49-F238E27FC236}">
                <a16:creationId xmlns:a16="http://schemas.microsoft.com/office/drawing/2014/main" id="{8B14821F-7DEB-445E-A0A1-09C8016991F9}"/>
              </a:ext>
            </a:extLst>
          </p:cNvPr>
          <p:cNvSpPr>
            <a:spLocks noGrp="1"/>
          </p:cNvSpPr>
          <p:nvPr>
            <p:ph type="body" sz="quarter" idx="17" hasCustomPrompt="1"/>
          </p:nvPr>
        </p:nvSpPr>
        <p:spPr>
          <a:xfrm>
            <a:off x="1291091" y="21600"/>
            <a:ext cx="414338" cy="1081087"/>
          </a:xfrm>
        </p:spPr>
        <p:txBody>
          <a:bodyPr tIns="90000" bIns="90000"/>
          <a:lstStyle>
            <a:lvl1pPr marL="0" indent="0">
              <a:lnSpc>
                <a:spcPct val="100000"/>
              </a:lnSpc>
              <a:buNone/>
              <a:defRPr b="1">
                <a:solidFill>
                  <a:schemeClr val="accent3"/>
                </a:solidFill>
              </a:defRPr>
            </a:lvl1pPr>
          </a:lstStyle>
          <a:p>
            <a:pPr lvl="0"/>
            <a:r>
              <a:rPr lang="fr-FR"/>
              <a:t>1</a:t>
            </a:r>
          </a:p>
        </p:txBody>
      </p:sp>
      <p:sp>
        <p:nvSpPr>
          <p:cNvPr id="3" name="Titre 2">
            <a:extLst>
              <a:ext uri="{FF2B5EF4-FFF2-40B4-BE49-F238E27FC236}">
                <a16:creationId xmlns:a16="http://schemas.microsoft.com/office/drawing/2014/main" id="{9A954111-2FB6-421A-8151-F52194733485}"/>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65689515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ge blanch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6"/>
          </p:nvPr>
        </p:nvSpPr>
        <p:spPr>
          <a:xfrm>
            <a:off x="11423915" y="6537236"/>
            <a:ext cx="768085" cy="261572"/>
          </a:xfrm>
        </p:spPr>
        <p:txBody>
          <a:bodyPr/>
          <a:lstStyle/>
          <a:p>
            <a:fld id="{E6E8D451-C997-4390-B81A-3456307A7F7D}" type="slidenum">
              <a:rPr lang="fr-FR" smtClean="0"/>
              <a:t>‹N°›</a:t>
            </a:fld>
            <a:endParaRPr lang="fr-FR"/>
          </a:p>
        </p:txBody>
      </p:sp>
    </p:spTree>
    <p:extLst>
      <p:ext uri="{BB962C8B-B14F-4D97-AF65-F5344CB8AC3E}">
        <p14:creationId xmlns:p14="http://schemas.microsoft.com/office/powerpoint/2010/main" val="275229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age blanch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21449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Blanche sans bordure">
    <p:bg>
      <p:bgPr>
        <a:solidFill>
          <a:schemeClr val="bg1"/>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FD74529-57E0-42E4-829C-F21F02633DFF}" type="slidenum">
              <a:rPr lang="fr-FR" smtClean="0"/>
              <a:t>‹N°›</a:t>
            </a:fld>
            <a:endParaRPr lang="fr-FR"/>
          </a:p>
        </p:txBody>
      </p:sp>
    </p:spTree>
    <p:extLst>
      <p:ext uri="{BB962C8B-B14F-4D97-AF65-F5344CB8AC3E}">
        <p14:creationId xmlns:p14="http://schemas.microsoft.com/office/powerpoint/2010/main" val="39572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1 contenu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527381" y="1556792"/>
            <a:ext cx="11233248" cy="49804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Titre 1"/>
          <p:cNvSpPr>
            <a:spLocks noGrp="1"/>
          </p:cNvSpPr>
          <p:nvPr>
            <p:ph type="title"/>
          </p:nvPr>
        </p:nvSpPr>
        <p:spPr>
          <a:xfrm>
            <a:off x="1104900" y="307132"/>
            <a:ext cx="10744200" cy="1080120"/>
          </a:xfrm>
        </p:spPr>
        <p:txBody>
          <a:bodyPr/>
          <a:lstStyle/>
          <a:p>
            <a:r>
              <a:rPr lang="fr-FR"/>
              <a:t>Modifiez le style du titre</a:t>
            </a:r>
          </a:p>
        </p:txBody>
      </p:sp>
    </p:spTree>
    <p:extLst>
      <p:ext uri="{BB962C8B-B14F-4D97-AF65-F5344CB8AC3E}">
        <p14:creationId xmlns:p14="http://schemas.microsoft.com/office/powerpoint/2010/main" val="415574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9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574800"/>
            <a:ext cx="11468100" cy="4946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4062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099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33514A-879A-9449-8B95-FEFCB02FEDE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AAF22FC-7575-2A49-8952-3EE633040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692C2CA-EB42-1143-9D53-0320463A4648}"/>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D7C0B537-CE82-884C-A245-79176FED68F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31D6EB-0617-B54E-B77A-EA0F31AA01D8}"/>
              </a:ext>
            </a:extLst>
          </p:cNvPr>
          <p:cNvSpPr>
            <a:spLocks noGrp="1"/>
          </p:cNvSpPr>
          <p:nvPr>
            <p:ph type="sldNum" sz="quarter" idx="12"/>
          </p:nvPr>
        </p:nvSpPr>
        <p:spPr/>
        <p:txBody>
          <a:bodyPr/>
          <a:lstStyle/>
          <a:p>
            <a:fld id="{BF756E20-4FD9-9842-849B-CDE4855CC692}" type="slidenum">
              <a:rPr lang="fr-FR" smtClean="0"/>
              <a:t>‹N°›</a:t>
            </a:fld>
            <a:endParaRPr lang="fr-FR"/>
          </a:p>
        </p:txBody>
      </p:sp>
      <p:pic>
        <p:nvPicPr>
          <p:cNvPr id="7" name="Image 6" descr="logo Adivalor + signatures.png">
            <a:extLst>
              <a:ext uri="{FF2B5EF4-FFF2-40B4-BE49-F238E27FC236}">
                <a16:creationId xmlns:a16="http://schemas.microsoft.com/office/drawing/2014/main" id="{9358AE4F-7F8C-034F-82BA-1C0518CCEB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81394" y="72571"/>
            <a:ext cx="3229212" cy="2486466"/>
          </a:xfrm>
          <a:prstGeom prst="rect">
            <a:avLst/>
          </a:prstGeom>
        </p:spPr>
      </p:pic>
    </p:spTree>
    <p:extLst>
      <p:ext uri="{BB962C8B-B14F-4D97-AF65-F5344CB8AC3E}">
        <p14:creationId xmlns:p14="http://schemas.microsoft.com/office/powerpoint/2010/main" val="20509182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FC7E85-02F0-6647-B779-2DAE530FAC9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CA0F371-F265-AF42-8D13-89EA6C3CBD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73B407-EBF9-104E-ADAD-B9406E0F8DA1}"/>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21F0DB1B-2A49-2349-8EF5-F157CC027E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516329-359B-9844-835F-48C96AA54187}"/>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260455090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27383" y="1495569"/>
            <a:ext cx="5475221" cy="21620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2012" y="3821031"/>
            <a:ext cx="5472608" cy="21539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contenu 2"/>
          <p:cNvSpPr>
            <a:spLocks noGrp="1"/>
          </p:cNvSpPr>
          <p:nvPr>
            <p:ph sz="half" idx="14"/>
          </p:nvPr>
        </p:nvSpPr>
        <p:spPr>
          <a:xfrm>
            <a:off x="524768" y="3821032"/>
            <a:ext cx="5475221" cy="21539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2"/>
          <p:cNvSpPr>
            <a:spLocks noGrp="1"/>
          </p:cNvSpPr>
          <p:nvPr>
            <p:ph sz="half" idx="15"/>
          </p:nvPr>
        </p:nvSpPr>
        <p:spPr>
          <a:xfrm>
            <a:off x="6192012" y="1495569"/>
            <a:ext cx="5472608" cy="21620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e la date 1"/>
          <p:cNvSpPr>
            <a:spLocks noGrp="1"/>
          </p:cNvSpPr>
          <p:nvPr>
            <p:ph type="dt" sz="half" idx="16"/>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5" name="Espace réservé du pied de page 4"/>
          <p:cNvSpPr>
            <a:spLocks noGrp="1"/>
          </p:cNvSpPr>
          <p:nvPr>
            <p:ph type="ftr" sz="quarter" idx="17"/>
          </p:nvPr>
        </p:nvSpPr>
        <p:spPr/>
        <p:txBody>
          <a:bodyPr/>
          <a:lstStyle/>
          <a:p>
            <a:endParaRPr lang="fr-FR" dirty="0">
              <a:solidFill>
                <a:prstClr val="white">
                  <a:lumMod val="65000"/>
                </a:prstClr>
              </a:solidFill>
            </a:endParaRPr>
          </a:p>
        </p:txBody>
      </p:sp>
      <p:sp>
        <p:nvSpPr>
          <p:cNvPr id="6" name="Espace réservé du numéro de diapositive 5"/>
          <p:cNvSpPr>
            <a:spLocks noGrp="1"/>
          </p:cNvSpPr>
          <p:nvPr>
            <p:ph type="sldNum" sz="quarter" idx="18"/>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7" name="Titre 6"/>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686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8F33F1-ED08-B548-8BDD-231A237DB64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A0A9183-49AA-3748-BABC-25EBE4552A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8D1B41-2F88-7343-9571-9C3EF3606D69}"/>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5B700F18-768D-F94B-A613-9362CE87B8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6CD8BE-C6C2-724E-87F8-5FC29A3BA2EC}"/>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38344190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23813-7EE4-EE4A-9B53-53CB2DB70A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E4C1346-E872-654A-BCB1-FB614F438E9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2686197-B673-854B-B696-A10828E3AF7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CC95252-AE91-CC47-B8ED-900E30717FE1}"/>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6FA76379-7623-3C42-A757-36DCE90AEF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204C63-CBAD-114A-9EED-A23005E998EC}"/>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22456782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FB067B-98D6-5E42-9266-82C5AE27181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BFB21ED-1ABF-B447-8574-BB1611A87B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574F539-E432-F84E-8723-E09D3C30925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520FBB1-5D55-5848-96F7-A1B05600E1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0744E4-2E08-2540-83F8-154AAF3399B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D26EEEC-F521-D44B-89A2-B6EA4F1FD8A8}"/>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8" name="Espace réservé du pied de page 7">
            <a:extLst>
              <a:ext uri="{FF2B5EF4-FFF2-40B4-BE49-F238E27FC236}">
                <a16:creationId xmlns:a16="http://schemas.microsoft.com/office/drawing/2014/main" id="{2D54BB53-12BF-4445-A35A-AAD1E9F66CE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71F0497-7A3E-2A4A-9C00-B60AAF6D6EF0}"/>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30035222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AE5A2-9491-E948-ADAD-16667C9CB58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E6996AB-804B-EB4B-81C1-5251D8B3C91E}"/>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4" name="Espace réservé du pied de page 3">
            <a:extLst>
              <a:ext uri="{FF2B5EF4-FFF2-40B4-BE49-F238E27FC236}">
                <a16:creationId xmlns:a16="http://schemas.microsoft.com/office/drawing/2014/main" id="{69BFF6CF-3DC2-274D-A44B-EAE9F5EEA6D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0B74027-B767-974D-96F8-6A5B98F2C64E}"/>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274163022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B76E3D1-995D-5B4E-9DD1-88C971575F5A}"/>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3" name="Espace réservé du pied de page 2">
            <a:extLst>
              <a:ext uri="{FF2B5EF4-FFF2-40B4-BE49-F238E27FC236}">
                <a16:creationId xmlns:a16="http://schemas.microsoft.com/office/drawing/2014/main" id="{7761D7FD-9BF7-4346-8363-C62A5D3F4EE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19B9E7E-AFAB-6A47-BB8E-57C05EF759DB}"/>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2882547393"/>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D3922D-8F98-4E41-B3A9-21A7A638F3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34563A0-6ECA-CB46-B294-64800250A4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055FE36-5A6C-D944-859B-0ACA6F3DC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B3F602-F4D9-F24D-A498-9EDA2FB1C2C3}"/>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0E4DA767-F14E-2B45-BAA9-9C5177C6E5E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D43117-8897-E946-8B34-8820229AC8FD}"/>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177495240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12D0F-3BEC-374C-89A5-3861BEF5E6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62277C1-48C4-874F-B752-EAE2D0C258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932D403E-3E4B-384A-BDB4-3557A617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86C322A-408D-5B43-B561-DB75D00CE570}"/>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F8AEC085-79C7-AE42-8D9A-12246465FD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500A28-5887-8348-8D4B-5502FD7CD65A}"/>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78275461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2F7A9-BDC5-1F4C-B24D-DBE6919873C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84A761D-821F-F149-B229-DAA53FECD6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21DE90-2A93-8C4F-89F0-EFEDEF0E21EF}"/>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A3053A00-B7E1-3C49-A6E7-8AFEF1550A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33F8CA-B9D2-0C4E-A93D-B5BC55E81683}"/>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2254269025"/>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2DB899-51A8-C645-892E-FA712AC412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03D1E3D-CAD9-D74D-A9D8-2D96D9627B3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6176D0-4399-5346-8AF5-BB0B610C7636}"/>
              </a:ext>
            </a:extLst>
          </p:cNvPr>
          <p:cNvSpPr>
            <a:spLocks noGrp="1"/>
          </p:cNvSpPr>
          <p:nvPr>
            <p:ph type="dt" sz="half" idx="10"/>
          </p:nvPr>
        </p:nvSpPr>
        <p:spPr/>
        <p:txBody>
          <a:body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1FFF3A6D-4003-DA46-9C41-ADFBD1AA04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C6A3B2-989E-D048-887A-248ACEACED29}"/>
              </a:ext>
            </a:extLst>
          </p:cNvPr>
          <p:cNvSpPr>
            <a:spLocks noGrp="1"/>
          </p:cNvSpPr>
          <p:nvPr>
            <p:ph type="sldNum" sz="quarter" idx="12"/>
          </p:nvPr>
        </p:nvSpPr>
        <p:spPr/>
        <p:txBody>
          <a:bodyPr/>
          <a:lstStyle/>
          <a:p>
            <a:fld id="{E6E8D451-C997-4390-B81A-3456307A7F7D}" type="slidenum">
              <a:rPr lang="fr-FR" smtClean="0"/>
              <a:pPr/>
              <a:t>‹N°›</a:t>
            </a:fld>
            <a:endParaRPr lang="fr-FR"/>
          </a:p>
        </p:txBody>
      </p:sp>
    </p:spTree>
    <p:extLst>
      <p:ext uri="{BB962C8B-B14F-4D97-AF65-F5344CB8AC3E}">
        <p14:creationId xmlns:p14="http://schemas.microsoft.com/office/powerpoint/2010/main" val="42038070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Page blanch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98777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66733" y="1557338"/>
            <a:ext cx="6993896" cy="44167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510701" y="2492899"/>
            <a:ext cx="4049131" cy="3514203"/>
          </a:xfrm>
        </p:spPr>
        <p:txBody>
          <a:bodyPr/>
          <a:lstStyle>
            <a:lvl1pPr marL="0" indent="0">
              <a:buNone/>
              <a:defRPr sz="1400"/>
            </a:lvl1pPr>
            <a:lvl2pPr marL="457194" indent="0">
              <a:buNone/>
              <a:defRPr sz="1200"/>
            </a:lvl2pPr>
            <a:lvl3pPr marL="914389" indent="0">
              <a:buNone/>
              <a:defRPr sz="1000"/>
            </a:lvl3pPr>
            <a:lvl4pPr marL="1371583" indent="0">
              <a:buNone/>
              <a:defRPr sz="900"/>
            </a:lvl4pPr>
            <a:lvl5pPr marL="1828777" indent="0">
              <a:buNone/>
              <a:defRPr sz="900"/>
            </a:lvl5pPr>
            <a:lvl6pPr marL="2285971" indent="0">
              <a:buNone/>
              <a:defRPr sz="900"/>
            </a:lvl6pPr>
            <a:lvl7pPr marL="2743167" indent="0">
              <a:buNone/>
              <a:defRPr sz="900"/>
            </a:lvl7pPr>
            <a:lvl8pPr marL="3200361" indent="0">
              <a:buNone/>
              <a:defRPr sz="900"/>
            </a:lvl8pPr>
            <a:lvl9pPr marL="3657555" indent="0">
              <a:buNone/>
              <a:defRPr sz="900"/>
            </a:lvl9pPr>
          </a:lstStyle>
          <a:p>
            <a:pPr lvl="0"/>
            <a:r>
              <a:rPr lang="fr-FR"/>
              <a:t>Modifiez les styles du texte du masque</a:t>
            </a:r>
          </a:p>
        </p:txBody>
      </p:sp>
      <p:sp>
        <p:nvSpPr>
          <p:cNvPr id="7" name="Espace réservé du texte 6"/>
          <p:cNvSpPr>
            <a:spLocks noGrp="1"/>
          </p:cNvSpPr>
          <p:nvPr>
            <p:ph type="body" sz="quarter" idx="17" hasCustomPrompt="1"/>
          </p:nvPr>
        </p:nvSpPr>
        <p:spPr>
          <a:xfrm>
            <a:off x="527385" y="1557338"/>
            <a:ext cx="4032449" cy="914400"/>
          </a:xfrm>
        </p:spPr>
        <p:txBody>
          <a:bodyPr>
            <a:normAutofit/>
          </a:bodyPr>
          <a:lstStyle>
            <a:lvl1pPr marL="0" indent="0">
              <a:buNone/>
              <a:defRPr sz="2800" b="1"/>
            </a:lvl1pPr>
          </a:lstStyle>
          <a:p>
            <a:pPr lvl="0"/>
            <a:r>
              <a:rPr lang="fr-FR" dirty="0"/>
              <a:t>TITRE</a:t>
            </a:r>
          </a:p>
        </p:txBody>
      </p:sp>
      <p:sp>
        <p:nvSpPr>
          <p:cNvPr id="2" name="Espace réservé de la date 1"/>
          <p:cNvSpPr>
            <a:spLocks noGrp="1"/>
          </p:cNvSpPr>
          <p:nvPr>
            <p:ph type="dt" sz="half" idx="18"/>
          </p:nvPr>
        </p:nvSpPr>
        <p:spPr/>
        <p:txBody>
          <a:body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5" name="Espace réservé du pied de page 4"/>
          <p:cNvSpPr>
            <a:spLocks noGrp="1"/>
          </p:cNvSpPr>
          <p:nvPr>
            <p:ph type="ftr" sz="quarter" idx="19"/>
          </p:nvPr>
        </p:nvSpPr>
        <p:spPr/>
        <p:txBody>
          <a:bodyPr/>
          <a:lstStyle/>
          <a:p>
            <a:endParaRPr lang="fr-FR" dirty="0">
              <a:solidFill>
                <a:prstClr val="white">
                  <a:lumMod val="65000"/>
                </a:prstClr>
              </a:solidFill>
            </a:endParaRPr>
          </a:p>
        </p:txBody>
      </p:sp>
      <p:sp>
        <p:nvSpPr>
          <p:cNvPr id="6" name="Espace réservé du numéro de diapositive 5"/>
          <p:cNvSpPr>
            <a:spLocks noGrp="1"/>
          </p:cNvSpPr>
          <p:nvPr>
            <p:ph type="sldNum" sz="quarter" idx="20"/>
          </p:nvPr>
        </p:nvSpPr>
        <p:spPr/>
        <p:txBody>
          <a:body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8" name="Titre 7"/>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8086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 contenu">
    <p:spTree>
      <p:nvGrpSpPr>
        <p:cNvPr id="1" name=""/>
        <p:cNvGrpSpPr/>
        <p:nvPr/>
      </p:nvGrpSpPr>
      <p:grpSpPr>
        <a:xfrm>
          <a:off x="0" y="0"/>
          <a:ext cx="0" cy="0"/>
          <a:chOff x="0" y="0"/>
          <a:chExt cx="0" cy="0"/>
        </a:xfrm>
      </p:grpSpPr>
      <p:sp>
        <p:nvSpPr>
          <p:cNvPr id="7" name="Espace réservé du contenu 6"/>
          <p:cNvSpPr>
            <a:spLocks noGrp="1"/>
          </p:cNvSpPr>
          <p:nvPr>
            <p:ph sz="quarter" idx="13"/>
          </p:nvPr>
        </p:nvSpPr>
        <p:spPr>
          <a:xfrm>
            <a:off x="381000" y="1574800"/>
            <a:ext cx="11468100" cy="494666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7947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rgbClr val="FFFAFF">
            <a:alpha val="56863"/>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A601F-9979-4CED-9F32-FE17DD4A18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48989CF-8806-4C85-8AA1-4D40C6AD12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3BBDD28-C98A-4E7B-A210-C12BE823A7BD}"/>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A997CCE5-9C56-403C-9E21-3BE897E9BE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76FE95-E093-4018-8BEB-2C05F3BC628E}"/>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21987091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923A7B-DA17-49D9-ABE8-F3135BD1D4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6E2558-D35B-4C7C-A451-21894FD3C49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D4FFFC-8A53-44BB-B916-F8C9CABF361F}"/>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F12F1EB2-8015-4A5A-9CBE-1C6C623637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CADF29-0224-459F-9EBF-E7E2519EC073}"/>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2390395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E29CE3-1178-4320-AE72-5D34AC76386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EB4013F-F988-4549-80F9-9B4FD1B35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BD5F70DA-D359-457F-ABFD-B022E94D3543}"/>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F1CD961D-7D9D-4F9F-943A-0908897359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8799EC-8604-41EB-9720-6479BE1A1131}"/>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1664841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DA1B4-B2B4-4AA6-A624-A4EC893372D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F571EA-55BF-49B2-9DF1-98009D42F07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47EA8C9-3BE3-438E-B7A6-655767C03E2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2665EA5-D010-4B71-B0E5-A8B70EA2BC4D}"/>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EF80A90C-0F56-47BC-86A6-E172D34465A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69B11C-7034-4B59-AA2B-43C27F0223D0}"/>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120961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F1869-1190-4680-B0B6-5AB40787006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F1C3F3-965F-4AD8-85DD-C5F395DBAD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3FC5504-4572-41F4-9073-2F634E89CD5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7BB1C6C-14AD-43C4-AC05-54AF3EDDDE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26E0356-03AE-4383-851F-00303C85E5A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F7464F-A88D-4886-A0D8-041E118F3530}"/>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8" name="Espace réservé du pied de page 7">
            <a:extLst>
              <a:ext uri="{FF2B5EF4-FFF2-40B4-BE49-F238E27FC236}">
                <a16:creationId xmlns:a16="http://schemas.microsoft.com/office/drawing/2014/main" id="{D938401B-CD67-4C99-99C5-186CBA83728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E0D83E-7E47-47F3-BE18-ECDBA73E5BE0}"/>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691280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CA6B8-E60B-4D6F-83E4-546BFF918D5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9E1EE6-DE09-48F3-9292-CDF1D03F660F}"/>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4" name="Espace réservé du pied de page 3">
            <a:extLst>
              <a:ext uri="{FF2B5EF4-FFF2-40B4-BE49-F238E27FC236}">
                <a16:creationId xmlns:a16="http://schemas.microsoft.com/office/drawing/2014/main" id="{DD0D95CD-FA85-40C3-BD6B-986A9F20895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4999AA4-0D02-4AD5-8888-D8A2E8AA103C}"/>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38302096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54B93E-F4A8-4061-A6E2-3FDA7AF89D6C}"/>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3" name="Espace réservé du pied de page 2">
            <a:extLst>
              <a:ext uri="{FF2B5EF4-FFF2-40B4-BE49-F238E27FC236}">
                <a16:creationId xmlns:a16="http://schemas.microsoft.com/office/drawing/2014/main" id="{ED65B190-420B-4514-8E2A-D0F8A5437A9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4700922-1382-4D14-968A-2FFE59080118}"/>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19963082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5BDF7-F787-4666-A003-BFE00736D7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BCAAABE-E15B-47E0-ABC6-380E9CD41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7C3600C-D643-43EC-A6AB-D1C211A3F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358BE97-625B-4C8B-9881-D1A50C8F88DA}"/>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0CB3D4E8-43C2-4DF5-98A8-CEE3490A4D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F979E8F-E7D5-49D3-8F51-C8B9FA84D206}"/>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38807601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691DA9-4C4D-4CBB-A201-608AE55139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5168A8E-2686-4031-A9EE-E85C053DA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E4D2878-A018-45CA-80BF-C34AF8002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888930A-5B92-4DCF-BCC4-237BCB4B4205}"/>
              </a:ext>
            </a:extLst>
          </p:cNvPr>
          <p:cNvSpPr>
            <a:spLocks noGrp="1"/>
          </p:cNvSpPr>
          <p:nvPr>
            <p:ph type="dt" sz="half" idx="10"/>
          </p:nvPr>
        </p:nvSpPr>
        <p:spPr/>
        <p:txBody>
          <a:bodyPr/>
          <a:lstStyle/>
          <a:p>
            <a:fld id="{7DC2D07B-A3B3-4F5F-8A7E-14D605FBCDCE}" type="datetimeFigureOut">
              <a:rPr lang="fr-FR" smtClean="0"/>
              <a:t>16/11/2021</a:t>
            </a:fld>
            <a:endParaRPr lang="fr-FR"/>
          </a:p>
        </p:txBody>
      </p:sp>
      <p:sp>
        <p:nvSpPr>
          <p:cNvPr id="6" name="Espace réservé du pied de page 5">
            <a:extLst>
              <a:ext uri="{FF2B5EF4-FFF2-40B4-BE49-F238E27FC236}">
                <a16:creationId xmlns:a16="http://schemas.microsoft.com/office/drawing/2014/main" id="{8CBB5F10-B4BD-4B18-838D-C2B0207E38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986E5D1-8BFD-4B9F-BEA6-146779CE4646}"/>
              </a:ext>
            </a:extLst>
          </p:cNvPr>
          <p:cNvSpPr>
            <a:spLocks noGrp="1"/>
          </p:cNvSpPr>
          <p:nvPr>
            <p:ph type="sldNum" sz="quarter" idx="12"/>
          </p:nvPr>
        </p:nvSpPr>
        <p:spPr/>
        <p:txBody>
          <a:bodyPr/>
          <a:lstStyle/>
          <a:p>
            <a:fld id="{7F7DE4C2-52F9-41D0-AC5E-DCE5DB7D46AA}" type="slidenum">
              <a:rPr lang="fr-FR" smtClean="0"/>
              <a:t>‹N°›</a:t>
            </a:fld>
            <a:endParaRPr lang="fr-FR"/>
          </a:p>
        </p:txBody>
      </p:sp>
    </p:spTree>
    <p:extLst>
      <p:ext uri="{BB962C8B-B14F-4D97-AF65-F5344CB8AC3E}">
        <p14:creationId xmlns:p14="http://schemas.microsoft.com/office/powerpoint/2010/main" val="462984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theme" Target="../theme/theme3.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image" Target="../media/image5.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8" Type="http://schemas.openxmlformats.org/officeDocument/2006/relationships/slideLayout" Target="../slideLayouts/slideLayout47.xml"/><Relationship Id="rId3"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8.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1" y="1484785"/>
            <a:ext cx="11391900" cy="4509616"/>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0" y="6106124"/>
            <a:ext cx="1199456" cy="365125"/>
          </a:xfrm>
          <a:prstGeom prst="rect">
            <a:avLst/>
          </a:prstGeom>
        </p:spPr>
        <p:txBody>
          <a:bodyPr vert="horz" lIns="91440" tIns="45720" rIns="91440" bIns="45720" rtlCol="0" anchor="ctr"/>
          <a:lstStyle>
            <a:lvl1pPr algn="l">
              <a:defRPr sz="800">
                <a:solidFill>
                  <a:schemeClr val="bg1">
                    <a:lumMod val="65000"/>
                  </a:schemeClr>
                </a:solidFill>
                <a:latin typeface="+mn-lt"/>
              </a:defRPr>
            </a:lvl1pPr>
          </a:lstStyle>
          <a:p>
            <a:fld id="{59C10A82-5CB5-4874-8D3B-D48BB673201A}" type="datetimeFigureOut">
              <a:rPr lang="fr-FR" smtClean="0">
                <a:solidFill>
                  <a:prstClr val="white">
                    <a:lumMod val="65000"/>
                  </a:prstClr>
                </a:solidFill>
              </a:rPr>
              <a:pPr/>
              <a:t>16/11/2021</a:t>
            </a:fld>
            <a:endParaRPr lang="fr-FR" dirty="0">
              <a:solidFill>
                <a:prstClr val="white">
                  <a:lumMod val="65000"/>
                </a:prstClr>
              </a:solidFill>
            </a:endParaRPr>
          </a:p>
        </p:txBody>
      </p:sp>
      <p:sp>
        <p:nvSpPr>
          <p:cNvPr id="5" name="Espace réservé du pied de page 4"/>
          <p:cNvSpPr>
            <a:spLocks noGrp="1"/>
          </p:cNvSpPr>
          <p:nvPr>
            <p:ph type="ftr" sz="quarter" idx="3"/>
          </p:nvPr>
        </p:nvSpPr>
        <p:spPr>
          <a:xfrm>
            <a:off x="1775521" y="6106124"/>
            <a:ext cx="9121013" cy="365125"/>
          </a:xfrm>
          <a:prstGeom prst="rect">
            <a:avLst/>
          </a:prstGeom>
        </p:spPr>
        <p:txBody>
          <a:bodyPr vert="horz" lIns="91440" tIns="45720" rIns="91440" bIns="45720" rtlCol="0" anchor="ctr"/>
          <a:lstStyle>
            <a:lvl1pPr algn="ctr">
              <a:defRPr sz="1050">
                <a:solidFill>
                  <a:schemeClr val="bg1">
                    <a:lumMod val="65000"/>
                  </a:schemeClr>
                </a:solidFill>
                <a:latin typeface="+mn-lt"/>
              </a:defRPr>
            </a:lvl1pPr>
          </a:lstStyle>
          <a:p>
            <a:endParaRPr lang="fr-FR" dirty="0">
              <a:solidFill>
                <a:prstClr val="white">
                  <a:lumMod val="65000"/>
                </a:prstClr>
              </a:solidFill>
            </a:endParaRPr>
          </a:p>
        </p:txBody>
      </p:sp>
      <p:sp>
        <p:nvSpPr>
          <p:cNvPr id="6" name="Espace réservé du numéro de diapositive 5"/>
          <p:cNvSpPr>
            <a:spLocks noGrp="1"/>
          </p:cNvSpPr>
          <p:nvPr>
            <p:ph type="sldNum" sz="quarter" idx="4"/>
          </p:nvPr>
        </p:nvSpPr>
        <p:spPr>
          <a:xfrm>
            <a:off x="11409043" y="6106124"/>
            <a:ext cx="768085" cy="365125"/>
          </a:xfrm>
          <a:prstGeom prst="rect">
            <a:avLst/>
          </a:prstGeom>
        </p:spPr>
        <p:txBody>
          <a:bodyPr vert="horz" lIns="91440" tIns="45720" rIns="91440" bIns="45720" rtlCol="0" anchor="ctr"/>
          <a:lstStyle>
            <a:lvl1pPr algn="l">
              <a:defRPr sz="800">
                <a:solidFill>
                  <a:schemeClr val="bg1">
                    <a:lumMod val="65000"/>
                  </a:schemeClr>
                </a:solidFill>
                <a:latin typeface="+mn-lt"/>
              </a:defRPr>
            </a:lvl1pPr>
          </a:lstStyle>
          <a:p>
            <a:fld id="{03574FBC-8323-4836-A600-703779CD2507}" type="slidenum">
              <a:rPr lang="fr-FR" smtClean="0">
                <a:solidFill>
                  <a:prstClr val="white">
                    <a:lumMod val="65000"/>
                  </a:prstClr>
                </a:solidFill>
              </a:rPr>
              <a:pPr/>
              <a:t>‹N°›</a:t>
            </a:fld>
            <a:endParaRPr lang="fr-FR" dirty="0">
              <a:solidFill>
                <a:prstClr val="white">
                  <a:lumMod val="65000"/>
                </a:prstClr>
              </a:solidFill>
            </a:endParaRPr>
          </a:p>
        </p:txBody>
      </p:sp>
      <p:sp>
        <p:nvSpPr>
          <p:cNvPr id="9" name="Espace réservé du titre 1"/>
          <p:cNvSpPr txBox="1">
            <a:spLocks/>
          </p:cNvSpPr>
          <p:nvPr/>
        </p:nvSpPr>
        <p:spPr>
          <a:xfrm>
            <a:off x="2351584" y="-42827"/>
            <a:ext cx="9217024" cy="8367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fr-FR" dirty="0">
                <a:solidFill>
                  <a:prstClr val="white"/>
                </a:solidFill>
              </a:rPr>
              <a:t> </a:t>
            </a:r>
          </a:p>
        </p:txBody>
      </p:sp>
      <p:sp>
        <p:nvSpPr>
          <p:cNvPr id="8" name="Text Box 7"/>
          <p:cNvSpPr txBox="1">
            <a:spLocks noChangeArrowheads="1"/>
          </p:cNvSpPr>
          <p:nvPr/>
        </p:nvSpPr>
        <p:spPr bwMode="auto">
          <a:xfrm>
            <a:off x="2611970" y="186372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fr-FR" dirty="0">
              <a:solidFill>
                <a:srgbClr val="8A8C8E"/>
              </a:solidFill>
              <a:latin typeface="Arial"/>
            </a:endParaRPr>
          </a:p>
        </p:txBody>
      </p:sp>
      <p:sp>
        <p:nvSpPr>
          <p:cNvPr id="10" name="Espace réservé du titre 9"/>
          <p:cNvSpPr>
            <a:spLocks noGrp="1"/>
          </p:cNvSpPr>
          <p:nvPr>
            <p:ph type="title"/>
          </p:nvPr>
        </p:nvSpPr>
        <p:spPr>
          <a:xfrm>
            <a:off x="1104900" y="570056"/>
            <a:ext cx="10744200" cy="554272"/>
          </a:xfrm>
          <a:prstGeom prst="rect">
            <a:avLst/>
          </a:prstGeom>
          <a:ln>
            <a:noFill/>
          </a:ln>
        </p:spPr>
        <p:txBody>
          <a:bodyPr vert="horz" lIns="91440" tIns="45720" rIns="91440" bIns="45720" rtlCol="0" anchor="ctr">
            <a:normAutofit/>
          </a:bodyPr>
          <a:lstStyle/>
          <a:p>
            <a:r>
              <a:rPr lang="fr-FR" dirty="0"/>
              <a:t>Modifiez le style du titre</a:t>
            </a:r>
          </a:p>
        </p:txBody>
      </p:sp>
      <p:cxnSp>
        <p:nvCxnSpPr>
          <p:cNvPr id="11" name="Connecteur droit 10"/>
          <p:cNvCxnSpPr/>
          <p:nvPr/>
        </p:nvCxnSpPr>
        <p:spPr>
          <a:xfrm>
            <a:off x="1092315" y="1137561"/>
            <a:ext cx="9963829"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3" name="Espace réservé du pied de page 4"/>
          <p:cNvSpPr txBox="1">
            <a:spLocks/>
          </p:cNvSpPr>
          <p:nvPr userDrawn="1"/>
        </p:nvSpPr>
        <p:spPr>
          <a:xfrm rot="5400000">
            <a:off x="9393659" y="4005122"/>
            <a:ext cx="4647916"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solidFill>
                  <a:srgbClr val="8A8C8E"/>
                </a:solidFill>
              </a:rPr>
              <a:t>Présentation officielle – avec l’accord du Consortium RAFU</a:t>
            </a:r>
          </a:p>
        </p:txBody>
      </p:sp>
    </p:spTree>
    <p:extLst>
      <p:ext uri="{BB962C8B-B14F-4D97-AF65-F5344CB8AC3E}">
        <p14:creationId xmlns:p14="http://schemas.microsoft.com/office/powerpoint/2010/main" val="163538079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430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89" rtl="0" eaLnBrk="1" latinLnBrk="0" hangingPunct="1">
        <a:lnSpc>
          <a:spcPts val="3000"/>
        </a:lnSpc>
        <a:spcBef>
          <a:spcPct val="0"/>
        </a:spcBef>
        <a:buNone/>
        <a:defRPr sz="3600" u="none" kern="1200" cap="small" baseline="0">
          <a:solidFill>
            <a:schemeClr val="tx1"/>
          </a:solidFill>
          <a:uFill>
            <a:solidFill>
              <a:schemeClr val="accent3"/>
            </a:solidFill>
          </a:uFill>
          <a:latin typeface="+mn-lt"/>
          <a:ea typeface="+mj-ea"/>
          <a:cs typeface="+mj-cs"/>
        </a:defRPr>
      </a:lvl1pPr>
    </p:titleStyle>
    <p:bodyStyle>
      <a:lvl1pPr marL="342896" indent="-342896" algn="l" defTabSz="914389" rtl="0" eaLnBrk="1" latinLnBrk="0" hangingPunct="1">
        <a:lnSpc>
          <a:spcPct val="150000"/>
        </a:lnSpc>
        <a:spcBef>
          <a:spcPct val="20000"/>
        </a:spcBef>
        <a:buClr>
          <a:schemeClr val="accent3"/>
        </a:buClr>
        <a:buFont typeface="Wingdings" panose="05000000000000000000" pitchFamily="2" charset="2"/>
        <a:buChar char="v"/>
        <a:defRPr sz="3200" kern="1200">
          <a:solidFill>
            <a:schemeClr val="tx1"/>
          </a:solidFill>
          <a:latin typeface="+mn-lt"/>
          <a:ea typeface="+mn-ea"/>
          <a:cs typeface="+mn-cs"/>
        </a:defRPr>
      </a:lvl1pPr>
      <a:lvl2pPr marL="742940" indent="-285746" algn="l" defTabSz="914389" rtl="0" eaLnBrk="1" latinLnBrk="0" hangingPunct="1">
        <a:lnSpc>
          <a:spcPct val="150000"/>
        </a:lnSpc>
        <a:spcBef>
          <a:spcPts val="0"/>
        </a:spcBef>
        <a:buFont typeface="Arial" pitchFamily="34" charset="0"/>
        <a:buChar char="&gt;"/>
        <a:defRPr sz="2800" kern="1200">
          <a:solidFill>
            <a:schemeClr val="tx1"/>
          </a:solidFill>
          <a:latin typeface="+mn-lt"/>
          <a:ea typeface="+mn-ea"/>
          <a:cs typeface="+mn-cs"/>
        </a:defRPr>
      </a:lvl2pPr>
      <a:lvl3pPr marL="1142986" indent="-228597" algn="l" defTabSz="914389" rtl="0" eaLnBrk="1" latinLnBrk="0" hangingPunct="1">
        <a:lnSpc>
          <a:spcPct val="150000"/>
        </a:lnSpc>
        <a:spcBef>
          <a:spcPts val="0"/>
        </a:spcBef>
        <a:buClr>
          <a:schemeClr val="accent3"/>
        </a:buClr>
        <a:buFont typeface="Arial" pitchFamily="34" charset="0"/>
        <a:buChar char="•"/>
        <a:defRPr sz="2400" kern="1200">
          <a:solidFill>
            <a:schemeClr val="tx1"/>
          </a:solidFill>
          <a:latin typeface="+mn-lt"/>
          <a:ea typeface="+mn-ea"/>
          <a:cs typeface="+mn-cs"/>
        </a:defRPr>
      </a:lvl3pPr>
      <a:lvl4pPr marL="1600180" indent="-228597" algn="l" defTabSz="914389" rtl="0" eaLnBrk="1" latinLnBrk="0" hangingPunct="1">
        <a:lnSpc>
          <a:spcPct val="150000"/>
        </a:lnSpc>
        <a:spcBef>
          <a:spcPts val="0"/>
        </a:spcBef>
        <a:buFont typeface="Arial" pitchFamily="34" charset="0"/>
        <a:buChar char="–"/>
        <a:defRPr sz="2000" kern="1200">
          <a:solidFill>
            <a:schemeClr val="tx1"/>
          </a:solidFill>
          <a:latin typeface="+mn-lt"/>
          <a:ea typeface="+mn-ea"/>
          <a:cs typeface="+mn-cs"/>
        </a:defRPr>
      </a:lvl4pPr>
      <a:lvl5pPr marL="2057374" indent="-228597" algn="l" defTabSz="914389" rtl="0" eaLnBrk="1" latinLnBrk="0" hangingPunct="1">
        <a:lnSpc>
          <a:spcPct val="150000"/>
        </a:lnSpc>
        <a:spcBef>
          <a:spcPts val="0"/>
        </a:spcBef>
        <a:buClr>
          <a:schemeClr val="accent3"/>
        </a:buClr>
        <a:buFont typeface="Wingdings" panose="05000000000000000000" pitchFamily="2" charset="2"/>
        <a:buChar char="§"/>
        <a:defRPr sz="2000" kern="1200">
          <a:solidFill>
            <a:schemeClr val="tx1"/>
          </a:solidFill>
          <a:latin typeface="+mn-lt"/>
          <a:ea typeface="+mn-ea"/>
          <a:cs typeface="+mn-cs"/>
        </a:defRPr>
      </a:lvl5pPr>
      <a:lvl6pPr marL="2514569"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32923" y="1381272"/>
            <a:ext cx="11706029" cy="4493317"/>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11423915" y="6521462"/>
            <a:ext cx="768085" cy="251818"/>
          </a:xfrm>
          <a:prstGeom prst="rect">
            <a:avLst/>
          </a:prstGeom>
        </p:spPr>
        <p:txBody>
          <a:bodyPr vert="horz" lIns="91440" tIns="45720" rIns="91440" bIns="45720" rtlCol="0" anchor="ctr"/>
          <a:lstStyle>
            <a:lvl1pPr algn="r">
              <a:defRPr sz="2000">
                <a:solidFill>
                  <a:schemeClr val="tx1">
                    <a:lumMod val="50000"/>
                  </a:schemeClr>
                </a:solidFill>
                <a:latin typeface="Calibri" panose="020F0502020204030204" pitchFamily="34" charset="0"/>
                <a:cs typeface="Calibri" panose="020F0502020204030204" pitchFamily="34" charset="0"/>
              </a:defRPr>
            </a:lvl1pPr>
          </a:lstStyle>
          <a:p>
            <a:fld id="{3FD74529-57E0-42E4-829C-F21F02633DFF}" type="slidenum">
              <a:rPr lang="fr-FR" smtClean="0"/>
              <a:t>‹N°›</a:t>
            </a:fld>
            <a:endParaRPr lang="fr-FR"/>
          </a:p>
        </p:txBody>
      </p:sp>
      <p:sp>
        <p:nvSpPr>
          <p:cNvPr id="8" name="Text Box 7"/>
          <p:cNvSpPr txBox="1">
            <a:spLocks noChangeArrowheads="1"/>
          </p:cNvSpPr>
          <p:nvPr/>
        </p:nvSpPr>
        <p:spPr bwMode="auto">
          <a:xfrm>
            <a:off x="2611969" y="1863725"/>
            <a:ext cx="1847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fr-FR" sz="2400">
              <a:latin typeface="+mn-lt"/>
            </a:endParaRPr>
          </a:p>
        </p:txBody>
      </p:sp>
      <p:sp>
        <p:nvSpPr>
          <p:cNvPr id="10" name="Espace réservé du titre 9"/>
          <p:cNvSpPr>
            <a:spLocks noGrp="1"/>
          </p:cNvSpPr>
          <p:nvPr>
            <p:ph type="title"/>
          </p:nvPr>
        </p:nvSpPr>
        <p:spPr>
          <a:xfrm>
            <a:off x="1843315" y="0"/>
            <a:ext cx="8405567" cy="1057275"/>
          </a:xfrm>
          <a:prstGeom prst="rect">
            <a:avLst/>
          </a:prstGeom>
        </p:spPr>
        <p:txBody>
          <a:bodyPr vert="horz" lIns="91440" tIns="45720" rIns="91440" bIns="45720" rtlCol="0" anchor="t">
            <a:normAutofit/>
          </a:bodyPr>
          <a:lstStyle/>
          <a:p>
            <a:r>
              <a:rPr lang="fr-FR" dirty="0"/>
              <a:t>Modifiez le style du titre</a:t>
            </a:r>
          </a:p>
        </p:txBody>
      </p:sp>
      <p:cxnSp>
        <p:nvCxnSpPr>
          <p:cNvPr id="19" name="Connecteur droit 18">
            <a:extLst>
              <a:ext uri="{FF2B5EF4-FFF2-40B4-BE49-F238E27FC236}">
                <a16:creationId xmlns:a16="http://schemas.microsoft.com/office/drawing/2014/main" id="{85B3FD81-612A-446E-A1E7-FE9926A2AE75}"/>
              </a:ext>
            </a:extLst>
          </p:cNvPr>
          <p:cNvCxnSpPr>
            <a:cxnSpLocks/>
          </p:cNvCxnSpPr>
          <p:nvPr/>
        </p:nvCxnSpPr>
        <p:spPr>
          <a:xfrm>
            <a:off x="1792513" y="105294"/>
            <a:ext cx="0" cy="468111"/>
          </a:xfrm>
          <a:prstGeom prst="line">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39930042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7" r:id="rId18"/>
    <p:sldLayoutId id="2147484248" r:id="rId19"/>
    <p:sldLayoutId id="2147484254" r:id="rId20"/>
    <p:sldLayoutId id="2147484257" r:id="rId21"/>
    <p:sldLayoutId id="2147484258" r:id="rId22"/>
    <p:sldLayoutId id="2147484260" r:id="rId23"/>
    <p:sldLayoutId id="2147484277" r:id="rId24"/>
    <p:sldLayoutId id="2147484301" r:id="rId25"/>
  </p:sldLayoutIdLst>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txStyles>
    <p:titleStyle>
      <a:lvl1pPr algn="l" defTabSz="914389" rtl="0" eaLnBrk="1" latinLnBrk="0" hangingPunct="1">
        <a:lnSpc>
          <a:spcPct val="100000"/>
        </a:lnSpc>
        <a:spcBef>
          <a:spcPct val="0"/>
        </a:spcBef>
        <a:buNone/>
        <a:defRPr sz="3600" b="1" kern="1200" cap="small" baseline="0">
          <a:solidFill>
            <a:schemeClr val="accent3"/>
          </a:solidFill>
          <a:latin typeface="Calibri" panose="020F0502020204030204" pitchFamily="34" charset="0"/>
          <a:ea typeface="+mj-ea"/>
          <a:cs typeface="Calibri" panose="020F0502020204030204" pitchFamily="34" charset="0"/>
        </a:defRPr>
      </a:lvl1pPr>
    </p:titleStyle>
    <p:bodyStyle>
      <a:lvl1pPr marL="342896" indent="-342896" algn="l" defTabSz="914389" rtl="0" eaLnBrk="1" latinLnBrk="0" hangingPunct="1">
        <a:lnSpc>
          <a:spcPct val="150000"/>
        </a:lnSpc>
        <a:spcBef>
          <a:spcPct val="20000"/>
        </a:spcBef>
        <a:buClr>
          <a:schemeClr val="tx1">
            <a:lumMod val="50000"/>
          </a:schemeClr>
        </a:buClr>
        <a:buSzPct val="80000"/>
        <a:buFont typeface="Wingdings" panose="05000000000000000000" pitchFamily="2" charset="2"/>
        <a:buChar char=""/>
        <a:defRPr sz="3200" kern="1200">
          <a:solidFill>
            <a:schemeClr val="tx1">
              <a:lumMod val="50000"/>
            </a:schemeClr>
          </a:solidFill>
          <a:latin typeface="Calibri" panose="020F0502020204030204" pitchFamily="34" charset="0"/>
          <a:ea typeface="+mn-ea"/>
          <a:cs typeface="Calibri" panose="020F0502020204030204" pitchFamily="34" charset="0"/>
        </a:defRPr>
      </a:lvl1pPr>
      <a:lvl2pPr marL="742940" indent="-285746"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800" kern="1200">
          <a:solidFill>
            <a:schemeClr val="bg1">
              <a:lumMod val="50000"/>
            </a:schemeClr>
          </a:solidFill>
          <a:latin typeface="Calibri" panose="020F0502020204030204" pitchFamily="34" charset="0"/>
          <a:ea typeface="+mn-ea"/>
          <a:cs typeface="Calibri" panose="020F0502020204030204" pitchFamily="34" charset="0"/>
        </a:defRPr>
      </a:lvl2pPr>
      <a:lvl3pPr marL="1142986" indent="-228597" algn="l" defTabSz="914389" rtl="0" eaLnBrk="1" latinLnBrk="0" hangingPunct="1">
        <a:lnSpc>
          <a:spcPct val="150000"/>
        </a:lnSpc>
        <a:spcBef>
          <a:spcPts val="0"/>
        </a:spcBef>
        <a:buClr>
          <a:schemeClr val="bg1">
            <a:lumMod val="50000"/>
          </a:schemeClr>
        </a:buClr>
        <a:buFont typeface="Courier New" panose="02070309020205020404" pitchFamily="49" charset="0"/>
        <a:buChar char="o"/>
        <a:defRPr sz="2400" kern="1200">
          <a:solidFill>
            <a:schemeClr val="bg1">
              <a:lumMod val="50000"/>
            </a:schemeClr>
          </a:solidFill>
          <a:latin typeface="Calibri" panose="020F0502020204030204" pitchFamily="34" charset="0"/>
          <a:ea typeface="+mn-ea"/>
          <a:cs typeface="Calibri" panose="020F0502020204030204" pitchFamily="34" charset="0"/>
        </a:defRPr>
      </a:lvl3pPr>
      <a:lvl4pPr marL="1600180" indent="-228597" algn="l" defTabSz="914389" rtl="0" eaLnBrk="1" latinLnBrk="0" hangingPunct="1">
        <a:lnSpc>
          <a:spcPct val="150000"/>
        </a:lnSpc>
        <a:spcBef>
          <a:spcPts val="0"/>
        </a:spcBef>
        <a:buClr>
          <a:schemeClr val="bg1">
            <a:lumMod val="50000"/>
          </a:schemeClr>
        </a:buClr>
        <a:buFont typeface="Arial"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4pPr>
      <a:lvl5pPr marL="2057374" indent="-228597"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000" kern="1200">
          <a:solidFill>
            <a:schemeClr val="bg1">
              <a:lumMod val="50000"/>
            </a:schemeClr>
          </a:solidFill>
          <a:latin typeface="Calibri" panose="020F0502020204030204" pitchFamily="34" charset="0"/>
          <a:ea typeface="+mn-ea"/>
          <a:cs typeface="Calibri" panose="020F0502020204030204" pitchFamily="34" charset="0"/>
        </a:defRPr>
      </a:lvl5pPr>
      <a:lvl6pPr marL="2514569"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32923" y="1381272"/>
            <a:ext cx="11706029" cy="449331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4"/>
          </p:nvPr>
        </p:nvSpPr>
        <p:spPr>
          <a:xfrm>
            <a:off x="11423915" y="6521462"/>
            <a:ext cx="768085" cy="251818"/>
          </a:xfrm>
          <a:prstGeom prst="rect">
            <a:avLst/>
          </a:prstGeom>
        </p:spPr>
        <p:txBody>
          <a:bodyPr vert="horz" lIns="91440" tIns="45720" rIns="91440" bIns="45720" rtlCol="0" anchor="ctr"/>
          <a:lstStyle>
            <a:lvl1pPr algn="r">
              <a:defRPr sz="2000">
                <a:solidFill>
                  <a:schemeClr val="tx1">
                    <a:lumMod val="50000"/>
                  </a:schemeClr>
                </a:solidFill>
                <a:latin typeface="Calibri" panose="020F0502020204030204" pitchFamily="34" charset="0"/>
                <a:cs typeface="Calibri" panose="020F0502020204030204" pitchFamily="34" charset="0"/>
              </a:defRPr>
            </a:lvl1pPr>
          </a:lstStyle>
          <a:p>
            <a:fld id="{E6E8D451-C997-4390-B81A-3456307A7F7D}" type="slidenum">
              <a:rPr lang="fr-FR" smtClean="0"/>
              <a:pPr/>
              <a:t>‹N°›</a:t>
            </a:fld>
            <a:endParaRPr lang="fr-FR"/>
          </a:p>
        </p:txBody>
      </p:sp>
      <p:sp>
        <p:nvSpPr>
          <p:cNvPr id="8" name="Text Box 7"/>
          <p:cNvSpPr txBox="1">
            <a:spLocks noChangeArrowheads="1"/>
          </p:cNvSpPr>
          <p:nvPr/>
        </p:nvSpPr>
        <p:spPr bwMode="auto">
          <a:xfrm>
            <a:off x="2611969" y="1863725"/>
            <a:ext cx="1847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itchFamily="34" charset="0"/>
                <a:ea typeface="ヒラギノ角ゴ Pro W3"/>
                <a:cs typeface="ヒラギノ角ゴ Pro W3"/>
              </a:defRPr>
            </a:lvl1pPr>
            <a:lvl2pPr marL="742950" indent="-285750">
              <a:defRPr sz="2400">
                <a:solidFill>
                  <a:schemeClr val="tx1"/>
                </a:solidFill>
                <a:latin typeface="Arial" pitchFamily="34" charset="0"/>
                <a:ea typeface="ヒラギノ角ゴ Pro W3"/>
                <a:cs typeface="ヒラギノ角ゴ Pro W3"/>
              </a:defRPr>
            </a:lvl2pPr>
            <a:lvl3pPr marL="1143000" indent="-228600">
              <a:defRPr sz="2400">
                <a:solidFill>
                  <a:schemeClr val="tx1"/>
                </a:solidFill>
                <a:latin typeface="Arial" pitchFamily="34" charset="0"/>
                <a:ea typeface="ヒラギノ角ゴ Pro W3"/>
                <a:cs typeface="ヒラギノ角ゴ Pro W3"/>
              </a:defRPr>
            </a:lvl3pPr>
            <a:lvl4pPr marL="1600200" indent="-228600">
              <a:defRPr sz="2400">
                <a:solidFill>
                  <a:schemeClr val="tx1"/>
                </a:solidFill>
                <a:latin typeface="Arial" pitchFamily="34" charset="0"/>
                <a:ea typeface="ヒラギノ角ゴ Pro W3"/>
                <a:cs typeface="ヒラギノ角ゴ Pro W3"/>
              </a:defRPr>
            </a:lvl4pPr>
            <a:lvl5pPr marL="2057400" indent="-22860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fr-FR" sz="2400">
              <a:latin typeface="+mn-lt"/>
            </a:endParaRPr>
          </a:p>
        </p:txBody>
      </p:sp>
      <p:sp>
        <p:nvSpPr>
          <p:cNvPr id="10" name="Espace réservé du titre 9"/>
          <p:cNvSpPr>
            <a:spLocks noGrp="1"/>
          </p:cNvSpPr>
          <p:nvPr>
            <p:ph type="title"/>
          </p:nvPr>
        </p:nvSpPr>
        <p:spPr>
          <a:xfrm>
            <a:off x="1843315" y="0"/>
            <a:ext cx="8405567" cy="1057275"/>
          </a:xfrm>
          <a:prstGeom prst="rect">
            <a:avLst/>
          </a:prstGeom>
        </p:spPr>
        <p:txBody>
          <a:bodyPr vert="horz" lIns="91440" tIns="45720" rIns="91440" bIns="45720" rtlCol="0" anchor="t">
            <a:normAutofit/>
          </a:bodyPr>
          <a:lstStyle/>
          <a:p>
            <a:r>
              <a:rPr lang="fr-FR"/>
              <a:t>Modifiez le style du titre</a:t>
            </a:r>
          </a:p>
        </p:txBody>
      </p:sp>
    </p:spTree>
    <p:extLst>
      <p:ext uri="{BB962C8B-B14F-4D97-AF65-F5344CB8AC3E}">
        <p14:creationId xmlns:p14="http://schemas.microsoft.com/office/powerpoint/2010/main" val="1506484289"/>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 id="2147484337" r:id="rId28"/>
    <p:sldLayoutId id="2147484338" r:id="rId29"/>
    <p:sldLayoutId id="2147484339" r:id="rId30"/>
    <p:sldLayoutId id="2147484340" r:id="rId31"/>
    <p:sldLayoutId id="2147484341" r:id="rId32"/>
    <p:sldLayoutId id="2147484342" r:id="rId33"/>
    <p:sldLayoutId id="2147484343" r:id="rId34"/>
    <p:sldLayoutId id="2147484344" r:id="rId35"/>
    <p:sldLayoutId id="2147484345" r:id="rId36"/>
    <p:sldLayoutId id="2147484346" r:id="rId37"/>
    <p:sldLayoutId id="2147484347" r:id="rId38"/>
  </p:sldLayoutIdLst>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txStyles>
    <p:titleStyle>
      <a:lvl1pPr algn="l" defTabSz="914389" rtl="0" eaLnBrk="1" latinLnBrk="0" hangingPunct="1">
        <a:lnSpc>
          <a:spcPct val="100000"/>
        </a:lnSpc>
        <a:spcBef>
          <a:spcPct val="0"/>
        </a:spcBef>
        <a:buNone/>
        <a:defRPr sz="3600" b="1" kern="1200" cap="small" baseline="0">
          <a:solidFill>
            <a:schemeClr val="accent3"/>
          </a:solidFill>
          <a:latin typeface="Calibri" panose="020F0502020204030204" pitchFamily="34" charset="0"/>
          <a:ea typeface="+mj-ea"/>
          <a:cs typeface="Calibri" panose="020F0502020204030204" pitchFamily="34" charset="0"/>
        </a:defRPr>
      </a:lvl1pPr>
    </p:titleStyle>
    <p:bodyStyle>
      <a:lvl1pPr marL="342896" indent="-342896" algn="l" defTabSz="914389" rtl="0" eaLnBrk="1" latinLnBrk="0" hangingPunct="1">
        <a:lnSpc>
          <a:spcPct val="150000"/>
        </a:lnSpc>
        <a:spcBef>
          <a:spcPct val="20000"/>
        </a:spcBef>
        <a:buClr>
          <a:schemeClr val="tx1">
            <a:lumMod val="50000"/>
          </a:schemeClr>
        </a:buClr>
        <a:buSzPct val="80000"/>
        <a:buFont typeface="Wingdings" panose="05000000000000000000" pitchFamily="2" charset="2"/>
        <a:buChar char=""/>
        <a:defRPr sz="3200" kern="1200">
          <a:solidFill>
            <a:schemeClr val="tx1">
              <a:lumMod val="50000"/>
            </a:schemeClr>
          </a:solidFill>
          <a:latin typeface="Calibri" panose="020F0502020204030204" pitchFamily="34" charset="0"/>
          <a:ea typeface="+mn-ea"/>
          <a:cs typeface="Calibri" panose="020F0502020204030204" pitchFamily="34" charset="0"/>
        </a:defRPr>
      </a:lvl1pPr>
      <a:lvl2pPr marL="742940" indent="-285746"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800" kern="1200">
          <a:solidFill>
            <a:schemeClr val="bg1">
              <a:lumMod val="50000"/>
            </a:schemeClr>
          </a:solidFill>
          <a:latin typeface="Calibri" panose="020F0502020204030204" pitchFamily="34" charset="0"/>
          <a:ea typeface="+mn-ea"/>
          <a:cs typeface="Calibri" panose="020F0502020204030204" pitchFamily="34" charset="0"/>
        </a:defRPr>
      </a:lvl2pPr>
      <a:lvl3pPr marL="1142986" indent="-228597" algn="l" defTabSz="914389" rtl="0" eaLnBrk="1" latinLnBrk="0" hangingPunct="1">
        <a:lnSpc>
          <a:spcPct val="150000"/>
        </a:lnSpc>
        <a:spcBef>
          <a:spcPts val="0"/>
        </a:spcBef>
        <a:buClr>
          <a:schemeClr val="bg1">
            <a:lumMod val="50000"/>
          </a:schemeClr>
        </a:buClr>
        <a:buFont typeface="Courier New" panose="02070309020205020404" pitchFamily="49" charset="0"/>
        <a:buChar char="o"/>
        <a:defRPr sz="2400" kern="1200">
          <a:solidFill>
            <a:schemeClr val="bg1">
              <a:lumMod val="50000"/>
            </a:schemeClr>
          </a:solidFill>
          <a:latin typeface="Calibri" panose="020F0502020204030204" pitchFamily="34" charset="0"/>
          <a:ea typeface="+mn-ea"/>
          <a:cs typeface="Calibri" panose="020F0502020204030204" pitchFamily="34" charset="0"/>
        </a:defRPr>
      </a:lvl3pPr>
      <a:lvl4pPr marL="1600180" indent="-228597" algn="l" defTabSz="914389" rtl="0" eaLnBrk="1" latinLnBrk="0" hangingPunct="1">
        <a:lnSpc>
          <a:spcPct val="150000"/>
        </a:lnSpc>
        <a:spcBef>
          <a:spcPts val="0"/>
        </a:spcBef>
        <a:buClr>
          <a:schemeClr val="bg1">
            <a:lumMod val="50000"/>
          </a:schemeClr>
        </a:buClr>
        <a:buFont typeface="Arial"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4pPr>
      <a:lvl5pPr marL="2057374" indent="-228597"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000" kern="1200">
          <a:solidFill>
            <a:schemeClr val="bg1">
              <a:lumMod val="50000"/>
            </a:schemeClr>
          </a:solidFill>
          <a:latin typeface="Calibri" panose="020F0502020204030204" pitchFamily="34" charset="0"/>
          <a:ea typeface="+mn-ea"/>
          <a:cs typeface="Calibri" panose="020F0502020204030204" pitchFamily="34" charset="0"/>
        </a:defRPr>
      </a:lvl5pPr>
      <a:lvl6pPr marL="2514569"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89" rtl="0" eaLnBrk="1" latinLnBrk="0" hangingPunct="1">
        <a:defRPr sz="1800" kern="1200">
          <a:solidFill>
            <a:schemeClr val="tx1"/>
          </a:solidFill>
          <a:latin typeface="+mn-lt"/>
          <a:ea typeface="+mn-ea"/>
          <a:cs typeface="+mn-cs"/>
        </a:defRPr>
      </a:lvl1pPr>
      <a:lvl2pPr marL="457194"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1"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1"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E76BF59-0177-C848-B863-972D9D658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C52B0B6-1EFB-F54D-81F6-B4D913DF9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E72410A-C716-8546-B143-C10523D045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DA8D3-EF88-7A45-AB7F-9B1CB7013BA1}"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79C874CD-C5E9-B54D-9B45-EA8BD778F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4D2AA09-7C00-9142-B762-F145413F9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8D451-C997-4390-B81A-3456307A7F7D}" type="slidenum">
              <a:rPr lang="fr-FR" smtClean="0"/>
              <a:pPr/>
              <a:t>‹N°›</a:t>
            </a:fld>
            <a:endParaRPr lang="fr-FR"/>
          </a:p>
        </p:txBody>
      </p:sp>
      <p:pic>
        <p:nvPicPr>
          <p:cNvPr id="7" name="Image 6">
            <a:extLst>
              <a:ext uri="{FF2B5EF4-FFF2-40B4-BE49-F238E27FC236}">
                <a16:creationId xmlns:a16="http://schemas.microsoft.com/office/drawing/2014/main" id="{BC970C1F-8F18-4836-ADDC-AEA724BDF876}"/>
              </a:ext>
            </a:extLst>
          </p:cNvPr>
          <p:cNvPicPr>
            <a:picLocks noChangeAspect="1"/>
          </p:cNvPicPr>
          <p:nvPr userDrawn="1"/>
        </p:nvPicPr>
        <p:blipFill>
          <a:blip r:embed="rId15">
            <a:alphaModFix amt="17000"/>
          </a:blip>
          <a:stretch>
            <a:fillRect/>
          </a:stretch>
        </p:blipFill>
        <p:spPr>
          <a:xfrm>
            <a:off x="2536393" y="1182341"/>
            <a:ext cx="6625841" cy="4493317"/>
          </a:xfrm>
          <a:prstGeom prst="rect">
            <a:avLst/>
          </a:prstGeom>
        </p:spPr>
      </p:pic>
    </p:spTree>
    <p:extLst>
      <p:ext uri="{BB962C8B-B14F-4D97-AF65-F5344CB8AC3E}">
        <p14:creationId xmlns:p14="http://schemas.microsoft.com/office/powerpoint/2010/main" val="2244705980"/>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 id="2147484361" r:id="rId13"/>
  </p:sldLayoutIdLst>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EE8A1A-A789-409F-BCBA-33C5CEFB6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FB9A3F6-576B-4198-8CDD-DF13F490E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06B108-3E15-454B-BFDA-948948B12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2D07B-A3B3-4F5F-8A7E-14D605FBCDCE}" type="datetimeFigureOut">
              <a:rPr lang="fr-FR" smtClean="0"/>
              <a:t>16/11/2021</a:t>
            </a:fld>
            <a:endParaRPr lang="fr-FR"/>
          </a:p>
        </p:txBody>
      </p:sp>
      <p:sp>
        <p:nvSpPr>
          <p:cNvPr id="5" name="Espace réservé du pied de page 4">
            <a:extLst>
              <a:ext uri="{FF2B5EF4-FFF2-40B4-BE49-F238E27FC236}">
                <a16:creationId xmlns:a16="http://schemas.microsoft.com/office/drawing/2014/main" id="{7B4E78EC-F28D-4FA6-90B2-197ED0189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864F5D-8F62-4455-B4EF-EB83EA2476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DE4C2-52F9-41D0-AC5E-DCE5DB7D46AA}" type="slidenum">
              <a:rPr lang="fr-FR" smtClean="0"/>
              <a:t>‹N°›</a:t>
            </a:fld>
            <a:endParaRPr lang="fr-FR"/>
          </a:p>
        </p:txBody>
      </p:sp>
    </p:spTree>
    <p:extLst>
      <p:ext uri="{BB962C8B-B14F-4D97-AF65-F5344CB8AC3E}">
        <p14:creationId xmlns:p14="http://schemas.microsoft.com/office/powerpoint/2010/main" val="3799905121"/>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2.xml"/><Relationship Id="rId6" Type="http://schemas.openxmlformats.org/officeDocument/2006/relationships/chart" Target="../charts/chart1.xml"/><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jpeg"/><Relationship Id="rId3" Type="http://schemas.openxmlformats.org/officeDocument/2006/relationships/image" Target="../media/image12.png"/><Relationship Id="rId7" Type="http://schemas.openxmlformats.org/officeDocument/2006/relationships/image" Target="../media/image32.jpeg"/><Relationship Id="rId12" Type="http://schemas.openxmlformats.org/officeDocument/2006/relationships/image" Target="../media/image36.png"/><Relationship Id="rId2" Type="http://schemas.openxmlformats.org/officeDocument/2006/relationships/notesSlide" Target="../notesSlides/notesSlide12.xml"/><Relationship Id="rId16" Type="http://schemas.openxmlformats.org/officeDocument/2006/relationships/image" Target="../media/image40.jpeg"/><Relationship Id="rId1" Type="http://schemas.openxmlformats.org/officeDocument/2006/relationships/slideLayout" Target="../slideLayouts/slideLayout91.xml"/><Relationship Id="rId6" Type="http://schemas.openxmlformats.org/officeDocument/2006/relationships/hyperlink" Target="http://www.google.fr/url?sa=i&amp;rct=j&amp;q=&amp;esrc=s&amp;source=images&amp;cd=&amp;cad=rja&amp;uact=8&amp;ved=2ahUKEwiqurb2tqHaAhWBvRQKHZFkCGMQjRx6BAgAEAU&amp;url=http://www.s-d-p.fr/vie-de-lentreprise/partenaires/logo-adivalor/&amp;psig=AOvVaw2VO4kVRY2WlcQwb7HXZWfW&amp;ust=1522959105957740" TargetMode="External"/><Relationship Id="rId11" Type="http://schemas.openxmlformats.org/officeDocument/2006/relationships/image" Target="../media/image35.jpeg"/><Relationship Id="rId5" Type="http://schemas.openxmlformats.org/officeDocument/2006/relationships/image" Target="../media/image31.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hyperlink" Target="https://www.invenio-fl.fr/" TargetMode="External"/><Relationship Id="rId1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1.xml"/><Relationship Id="rId5" Type="http://schemas.openxmlformats.org/officeDocument/2006/relationships/hyperlink" Target="http://www.plastiques-agricoles.com/wp-content/uploads/2019/03/20190122-AMI-CLEANFILM-A.D.I.VALOR-VFinale.pdf" TargetMode="Externa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91.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1.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1.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79.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1.xml"/><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3.xml"/><Relationship Id="rId5" Type="http://schemas.openxmlformats.org/officeDocument/2006/relationships/image" Target="../media/image96.jp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3.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9CFE56-0AF0-4308-8AB0-CAE8B05D5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049" y="0"/>
            <a:ext cx="3901440" cy="2926080"/>
          </a:xfrm>
          <a:prstGeom prst="rect">
            <a:avLst/>
          </a:prstGeom>
        </p:spPr>
      </p:pic>
      <p:pic>
        <p:nvPicPr>
          <p:cNvPr id="8" name="Image 7">
            <a:extLst>
              <a:ext uri="{FF2B5EF4-FFF2-40B4-BE49-F238E27FC236}">
                <a16:creationId xmlns:a16="http://schemas.microsoft.com/office/drawing/2014/main" id="{C6C8FBE7-58DF-4A80-8A2A-B21B0FB3F9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37"/>
          <a:stretch/>
        </p:blipFill>
        <p:spPr>
          <a:xfrm>
            <a:off x="7622002" y="-534"/>
            <a:ext cx="4572000" cy="3146490"/>
          </a:xfrm>
          <a:prstGeom prst="rect">
            <a:avLst/>
          </a:prstGeom>
        </p:spPr>
      </p:pic>
      <p:pic>
        <p:nvPicPr>
          <p:cNvPr id="20" name="Image 19">
            <a:extLst>
              <a:ext uri="{FF2B5EF4-FFF2-40B4-BE49-F238E27FC236}">
                <a16:creationId xmlns:a16="http://schemas.microsoft.com/office/drawing/2014/main" id="{0AD188BE-D5BA-471C-B169-DF31F853F4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37"/>
          <a:stretch/>
        </p:blipFill>
        <p:spPr>
          <a:xfrm>
            <a:off x="0" y="3474702"/>
            <a:ext cx="5242374" cy="3322098"/>
          </a:xfrm>
          <a:prstGeom prst="rect">
            <a:avLst/>
          </a:prstGeom>
        </p:spPr>
      </p:pic>
      <p:sp>
        <p:nvSpPr>
          <p:cNvPr id="3" name="Espace réservé du numéro de diapositive 2">
            <a:extLst>
              <a:ext uri="{FF2B5EF4-FFF2-40B4-BE49-F238E27FC236}">
                <a16:creationId xmlns:a16="http://schemas.microsoft.com/office/drawing/2014/main" id="{4C425352-3DD7-4535-A39C-7B54BCF01A9D}"/>
              </a:ext>
            </a:extLst>
          </p:cNvPr>
          <p:cNvSpPr>
            <a:spLocks noGrp="1"/>
          </p:cNvSpPr>
          <p:nvPr>
            <p:ph type="sldNum" sz="quarter" idx="12"/>
          </p:nvPr>
        </p:nvSpPr>
        <p:spPr/>
        <p:txBody>
          <a:bodyPr/>
          <a:lstStyle/>
          <a:p>
            <a:pPr fontAlgn="base"/>
            <a:fld id="{3BDC779D-F433-4C66-91E6-A84986E91590}" type="slidenum">
              <a:rPr lang="fr-FR" smtClean="0">
                <a:solidFill>
                  <a:srgbClr val="FFFFFF"/>
                </a:solidFill>
                <a:cs typeface="Arial" panose="020B0604020202020204" pitchFamily="34" charset="0"/>
              </a:rPr>
              <a:pPr fontAlgn="base"/>
              <a:t>1</a:t>
            </a:fld>
            <a:endParaRPr lang="fr-FR">
              <a:solidFill>
                <a:srgbClr val="FFFFFF"/>
              </a:solidFill>
              <a:cs typeface="Arial" panose="020B0604020202020204" pitchFamily="34" charset="0"/>
            </a:endParaRPr>
          </a:p>
        </p:txBody>
      </p:sp>
      <p:sp>
        <p:nvSpPr>
          <p:cNvPr id="5" name="Espace réservé de la date 4">
            <a:extLst>
              <a:ext uri="{FF2B5EF4-FFF2-40B4-BE49-F238E27FC236}">
                <a16:creationId xmlns:a16="http://schemas.microsoft.com/office/drawing/2014/main" id="{47F3F6FB-B75E-49D8-8039-FEE7AC154B35}"/>
              </a:ext>
            </a:extLst>
          </p:cNvPr>
          <p:cNvSpPr>
            <a:spLocks noGrp="1"/>
          </p:cNvSpPr>
          <p:nvPr>
            <p:ph type="dt" sz="half" idx="10"/>
          </p:nvPr>
        </p:nvSpPr>
        <p:spPr/>
        <p:txBody>
          <a:bodyPr/>
          <a:lstStyle/>
          <a:p>
            <a:pPr fontAlgn="base"/>
            <a:fld id="{245A4D06-9AB2-45F0-8263-0EED7F8D91AA}" type="datetime1">
              <a:rPr lang="fr-FR" smtClean="0">
                <a:solidFill>
                  <a:srgbClr val="FFFFFF"/>
                </a:solidFill>
                <a:cs typeface="Arial" panose="020B0604020202020204" pitchFamily="34" charset="0"/>
              </a:rPr>
              <a:pPr fontAlgn="base"/>
              <a:t>16/11/2021</a:t>
            </a:fld>
            <a:endParaRPr lang="fr-FR">
              <a:solidFill>
                <a:srgbClr val="FFFFFF"/>
              </a:solidFill>
              <a:cs typeface="Arial" panose="020B0604020202020204" pitchFamily="34" charset="0"/>
            </a:endParaRPr>
          </a:p>
        </p:txBody>
      </p:sp>
      <p:grpSp>
        <p:nvGrpSpPr>
          <p:cNvPr id="6" name="Groupe 5">
            <a:extLst>
              <a:ext uri="{FF2B5EF4-FFF2-40B4-BE49-F238E27FC236}">
                <a16:creationId xmlns:a16="http://schemas.microsoft.com/office/drawing/2014/main" id="{D24040FC-F448-354E-8CF5-E594504F9865}"/>
              </a:ext>
            </a:extLst>
          </p:cNvPr>
          <p:cNvGrpSpPr/>
          <p:nvPr/>
        </p:nvGrpSpPr>
        <p:grpSpPr>
          <a:xfrm>
            <a:off x="0" y="2087348"/>
            <a:ext cx="12192000" cy="1874514"/>
            <a:chOff x="-1" y="536339"/>
            <a:chExt cx="9143999" cy="1874514"/>
          </a:xfrm>
        </p:grpSpPr>
        <p:sp>
          <p:nvSpPr>
            <p:cNvPr id="10" name="Titre 1">
              <a:extLst>
                <a:ext uri="{FF2B5EF4-FFF2-40B4-BE49-F238E27FC236}">
                  <a16:creationId xmlns:a16="http://schemas.microsoft.com/office/drawing/2014/main" id="{0D70E163-77E3-4448-9467-1500FC6DBF8B}"/>
                </a:ext>
              </a:extLst>
            </p:cNvPr>
            <p:cNvSpPr txBox="1">
              <a:spLocks/>
            </p:cNvSpPr>
            <p:nvPr/>
          </p:nvSpPr>
          <p:spPr>
            <a:xfrm>
              <a:off x="-1" y="1044777"/>
              <a:ext cx="9143999" cy="906986"/>
            </a:xfrm>
            <a:prstGeom prst="rect">
              <a:avLst/>
            </a:prstGeom>
            <a:solidFill>
              <a:srgbClr val="92D050"/>
            </a:solidFill>
          </p:spPr>
          <p:txBody>
            <a:bodyPr anchor="ctr" anchorCtr="1"/>
            <a:lstStyle>
              <a:lvl1pPr algn="l" defTabSz="685800" rtl="0" eaLnBrk="1" latinLnBrk="0" hangingPunct="1">
                <a:lnSpc>
                  <a:spcPct val="100000"/>
                </a:lnSpc>
                <a:spcBef>
                  <a:spcPct val="110000"/>
                </a:spcBef>
                <a:spcAft>
                  <a:spcPct val="110000"/>
                </a:spcAft>
                <a:buNone/>
                <a:defRPr sz="2250" b="1" i="0" kern="1200">
                  <a:solidFill>
                    <a:srgbClr val="000000"/>
                  </a:solidFill>
                  <a:latin typeface="Arial"/>
                  <a:ea typeface="+mj-ea"/>
                  <a:cs typeface="+mj-cs"/>
                </a:defRPr>
              </a:lvl1pPr>
            </a:lstStyle>
            <a:p>
              <a:pPr algn="ctr">
                <a:spcBef>
                  <a:spcPts val="0"/>
                </a:spcBef>
                <a:spcAft>
                  <a:spcPts val="0"/>
                </a:spcAft>
              </a:pPr>
              <a:r>
                <a:rPr lang="fr-FR" sz="3200" dirty="0">
                  <a:solidFill>
                    <a:schemeClr val="bg1"/>
                  </a:solidFill>
                </a:rPr>
                <a:t>FIN DE VIE DES PLASTIQUES EN AGRICULTURE</a:t>
              </a:r>
            </a:p>
            <a:p>
              <a:pPr algn="ctr">
                <a:spcBef>
                  <a:spcPts val="0"/>
                </a:spcBef>
                <a:spcAft>
                  <a:spcPts val="0"/>
                </a:spcAft>
              </a:pPr>
              <a:r>
                <a:rPr lang="fr-FR" sz="1800" dirty="0">
                  <a:solidFill>
                    <a:schemeClr val="bg1"/>
                  </a:solidFill>
                </a:rPr>
                <a:t>Recyclage et biodégradation</a:t>
              </a:r>
              <a:endParaRPr lang="fr-FR" sz="3200" dirty="0">
                <a:solidFill>
                  <a:schemeClr val="bg1"/>
                </a:solidFill>
              </a:endParaRPr>
            </a:p>
          </p:txBody>
        </p:sp>
        <p:sp>
          <p:nvSpPr>
            <p:cNvPr id="16" name="Triangle 15">
              <a:extLst>
                <a:ext uri="{FF2B5EF4-FFF2-40B4-BE49-F238E27FC236}">
                  <a16:creationId xmlns:a16="http://schemas.microsoft.com/office/drawing/2014/main" id="{8C1CC01F-3E91-1B46-8878-0E9D516154CC}"/>
                </a:ext>
              </a:extLst>
            </p:cNvPr>
            <p:cNvSpPr/>
            <p:nvPr/>
          </p:nvSpPr>
          <p:spPr>
            <a:xfrm rot="10800000">
              <a:off x="3182006" y="1890852"/>
              <a:ext cx="2843050" cy="520001"/>
            </a:xfrm>
            <a:prstGeom prst="triangle">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94E78393-9B07-A946-B2E4-250A5BDB401F}"/>
                </a:ext>
              </a:extLst>
            </p:cNvPr>
            <p:cNvSpPr/>
            <p:nvPr/>
          </p:nvSpPr>
          <p:spPr>
            <a:xfrm>
              <a:off x="3187380" y="536339"/>
              <a:ext cx="2843050" cy="520001"/>
            </a:xfrm>
            <a:prstGeom prst="triangle">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5" name="Graphique 14">
            <a:extLst>
              <a:ext uri="{FF2B5EF4-FFF2-40B4-BE49-F238E27FC236}">
                <a16:creationId xmlns:a16="http://schemas.microsoft.com/office/drawing/2014/main" id="{206F5B03-2207-480F-A8FD-503B16F90C80}"/>
              </a:ext>
            </a:extLst>
          </p:cNvPr>
          <p:cNvGraphicFramePr>
            <a:graphicFrameLocks/>
          </p:cNvGraphicFramePr>
          <p:nvPr/>
        </p:nvGraphicFramePr>
        <p:xfrm>
          <a:off x="7326775" y="3502772"/>
          <a:ext cx="4949310" cy="2168270"/>
        </p:xfrm>
        <a:graphic>
          <a:graphicData uri="http://schemas.openxmlformats.org/drawingml/2006/chart">
            <c:chart xmlns:c="http://schemas.openxmlformats.org/drawingml/2006/chart" xmlns:r="http://schemas.openxmlformats.org/officeDocument/2006/relationships" r:id="rId6"/>
          </a:graphicData>
        </a:graphic>
      </p:graphicFrame>
      <p:pic>
        <p:nvPicPr>
          <p:cNvPr id="18" name="Image 17">
            <a:extLst>
              <a:ext uri="{FF2B5EF4-FFF2-40B4-BE49-F238E27FC236}">
                <a16:creationId xmlns:a16="http://schemas.microsoft.com/office/drawing/2014/main" id="{C92DFA1F-58F8-46F6-B300-F93C182A4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19" name="Image 18" descr="Description : \\30SW2K8FIC\30Rstag\LEGUMES PC\Plein champ 2013\Tatiana\RAFU\Images, cartes, photoshop\tonnage par dptmn + legende.png">
            <a:extLst>
              <a:ext uri="{FF2B5EF4-FFF2-40B4-BE49-F238E27FC236}">
                <a16:creationId xmlns:a16="http://schemas.microsoft.com/office/drawing/2014/main" id="{71E0E3D9-20B4-46D9-B0AC-803B33DDD9E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4497" y="3996706"/>
            <a:ext cx="2571951" cy="1674336"/>
          </a:xfrm>
          <a:prstGeom prst="rect">
            <a:avLst/>
          </a:prstGeom>
          <a:noFill/>
        </p:spPr>
      </p:pic>
      <p:pic>
        <p:nvPicPr>
          <p:cNvPr id="13" name="Image 12" descr="\\NAS-LIVRADE\Machinisme\Projets en cours\30047 RAFU\RAFU II\Gestion Admin\Rappoprt\P1070612.JPG">
            <a:extLst>
              <a:ext uri="{FF2B5EF4-FFF2-40B4-BE49-F238E27FC236}">
                <a16:creationId xmlns:a16="http://schemas.microsoft.com/office/drawing/2014/main" id="{8015E883-3F56-4347-A930-7FE6A1C9A1FB}"/>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7766"/>
            <a:ext cx="4490977" cy="2648982"/>
          </a:xfrm>
          <a:prstGeom prst="rect">
            <a:avLst/>
          </a:prstGeom>
          <a:noFill/>
          <a:ln>
            <a:noFill/>
          </a:ln>
        </p:spPr>
      </p:pic>
    </p:spTree>
    <p:extLst>
      <p:ext uri="{BB962C8B-B14F-4D97-AF65-F5344CB8AC3E}">
        <p14:creationId xmlns:p14="http://schemas.microsoft.com/office/powerpoint/2010/main" val="2317574051"/>
      </p:ext>
    </p:extLst>
  </p:cSld>
  <p:clrMapOvr>
    <a:masterClrMapping/>
  </p:clrMapOvr>
  <mc:AlternateContent xmlns:mc="http://schemas.openxmlformats.org/markup-compatibility/2006" xmlns:p14="http://schemas.microsoft.com/office/powerpoint/2010/main">
    <mc:Choice Requires="p14">
      <p:transition spd="slow" p14:dur="2000" advClick="0" advTm="12953"/>
    </mc:Choice>
    <mc:Fallback xmlns="">
      <p:transition spd="slow" advClick="0" advTm="12953"/>
    </mc:Fallback>
  </mc:AlternateContent>
  <p:extLst>
    <p:ext uri="{E180D4A7-C9FB-4DFB-919C-405C955672EB}">
      <p14:showEvtLst xmlns:p14="http://schemas.microsoft.com/office/powerpoint/2010/main">
        <p14:playEvt time="12"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5D90639-4471-4690-8D06-569929588764}"/>
              </a:ext>
            </a:extLst>
          </p:cNvPr>
          <p:cNvPicPr>
            <a:picLocks noChangeAspect="1"/>
          </p:cNvPicPr>
          <p:nvPr/>
        </p:nvPicPr>
        <p:blipFill rotWithShape="1">
          <a:blip r:embed="rId3" cstate="print"/>
          <a:srcRect r="1347"/>
          <a:stretch/>
        </p:blipFill>
        <p:spPr>
          <a:xfrm>
            <a:off x="0" y="221315"/>
            <a:ext cx="9144000" cy="5087005"/>
          </a:xfrm>
          <a:prstGeom prst="rect">
            <a:avLst/>
          </a:prstGeom>
        </p:spPr>
      </p:pic>
      <p:pic>
        <p:nvPicPr>
          <p:cNvPr id="10" name="Image 9">
            <a:extLst>
              <a:ext uri="{FF2B5EF4-FFF2-40B4-BE49-F238E27FC236}">
                <a16:creationId xmlns:a16="http://schemas.microsoft.com/office/drawing/2014/main" id="{25AD6BB1-3E46-430C-B30E-97CBF29DF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sp>
        <p:nvSpPr>
          <p:cNvPr id="12" name="Titre 1">
            <a:extLst>
              <a:ext uri="{FF2B5EF4-FFF2-40B4-BE49-F238E27FC236}">
                <a16:creationId xmlns:a16="http://schemas.microsoft.com/office/drawing/2014/main" id="{D768255A-8090-4647-B862-8D3F590BE4B1}"/>
              </a:ext>
            </a:extLst>
          </p:cNvPr>
          <p:cNvSpPr txBox="1">
            <a:spLocks/>
          </p:cNvSpPr>
          <p:nvPr/>
        </p:nvSpPr>
        <p:spPr>
          <a:xfrm>
            <a:off x="9017653" y="688156"/>
            <a:ext cx="2945151" cy="9558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a:solidFill>
                  <a:schemeClr val="accent6"/>
                </a:solidFill>
              </a:rPr>
              <a:t>Objectifs</a:t>
            </a:r>
          </a:p>
        </p:txBody>
      </p:sp>
      <p:sp>
        <p:nvSpPr>
          <p:cNvPr id="4" name="Rectangle 3">
            <a:extLst>
              <a:ext uri="{FF2B5EF4-FFF2-40B4-BE49-F238E27FC236}">
                <a16:creationId xmlns:a16="http://schemas.microsoft.com/office/drawing/2014/main" id="{9FAFE694-CDCB-4F51-8BD1-4C9411DD560D}"/>
              </a:ext>
            </a:extLst>
          </p:cNvPr>
          <p:cNvSpPr/>
          <p:nvPr/>
        </p:nvSpPr>
        <p:spPr>
          <a:xfrm flipH="1">
            <a:off x="9299121" y="1848542"/>
            <a:ext cx="2594486" cy="2585323"/>
          </a:xfrm>
          <a:prstGeom prst="rect">
            <a:avLst/>
          </a:prstGeom>
        </p:spPr>
        <p:txBody>
          <a:bodyPr wrap="square">
            <a:spAutoFit/>
          </a:bodyPr>
          <a:lstStyle/>
          <a:p>
            <a:r>
              <a:rPr lang="fr-FR" b="1" dirty="0"/>
              <a:t>Gérer le produit sur son cycle de vie intégral</a:t>
            </a:r>
          </a:p>
          <a:p>
            <a:pPr marL="342900" indent="-342900">
              <a:buFont typeface="Symbol" panose="05050102010706020507" pitchFamily="18" charset="2"/>
              <a:buChar char="Þ"/>
            </a:pPr>
            <a:endParaRPr lang="fr-FR" b="1" dirty="0"/>
          </a:p>
          <a:p>
            <a:r>
              <a:rPr lang="fr-FR" b="1" dirty="0"/>
              <a:t>Garantir les services de collecte et recyclage</a:t>
            </a:r>
          </a:p>
          <a:p>
            <a:endParaRPr lang="fr-FR" b="1" dirty="0"/>
          </a:p>
          <a:p>
            <a:r>
              <a:rPr lang="fr-FR" b="1" dirty="0"/>
              <a:t>Responsabilité partagée et transparence de la filière</a:t>
            </a:r>
          </a:p>
        </p:txBody>
      </p:sp>
    </p:spTree>
    <p:extLst>
      <p:ext uri="{BB962C8B-B14F-4D97-AF65-F5344CB8AC3E}">
        <p14:creationId xmlns:p14="http://schemas.microsoft.com/office/powerpoint/2010/main" val="59413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2121" y="0"/>
            <a:ext cx="10327757" cy="955819"/>
          </a:xfrm>
        </p:spPr>
        <p:txBody>
          <a:bodyPr anchor="ctr">
            <a:normAutofit fontScale="90000"/>
          </a:bodyPr>
          <a:lstStyle/>
          <a:p>
            <a:r>
              <a:rPr lang="fr-FR" sz="4000" b="1" dirty="0">
                <a:solidFill>
                  <a:schemeClr val="accent6"/>
                </a:solidFill>
              </a:rPr>
              <a:t>Plastique en agriculture : garantir une utilisation durable</a:t>
            </a:r>
          </a:p>
        </p:txBody>
      </p:sp>
      <p:sp>
        <p:nvSpPr>
          <p:cNvPr id="18" name="Rectangle 17">
            <a:extLst>
              <a:ext uri="{FF2B5EF4-FFF2-40B4-BE49-F238E27FC236}">
                <a16:creationId xmlns:a16="http://schemas.microsoft.com/office/drawing/2014/main" id="{715B8DA7-D95D-488C-9475-0CA0CB5E116B}"/>
              </a:ext>
            </a:extLst>
          </p:cNvPr>
          <p:cNvSpPr/>
          <p:nvPr/>
        </p:nvSpPr>
        <p:spPr>
          <a:xfrm>
            <a:off x="6281476" y="783253"/>
            <a:ext cx="5779912" cy="4680000"/>
          </a:xfrm>
          <a:prstGeom prst="rect">
            <a:avLst/>
          </a:prstGeom>
        </p:spPr>
        <p:txBody>
          <a:bodyPr wrap="square" numCol="1" anchor="t">
            <a:noAutofit/>
          </a:bodyPr>
          <a:lstStyle/>
          <a:p>
            <a:pPr marL="450850" indent="-450850">
              <a:buFont typeface="Wingdings" panose="05000000000000000000" pitchFamily="2" charset="2"/>
              <a:buChar char="Ø"/>
            </a:pPr>
            <a:r>
              <a:rPr lang="fr-FR" dirty="0"/>
              <a:t>La souillure :</a:t>
            </a:r>
          </a:p>
          <a:p>
            <a:pPr marL="450850" lvl="1" indent="-360363">
              <a:buFont typeface="Arial" panose="020B0604020202020204" pitchFamily="34" charset="0"/>
              <a:buChar char="•"/>
            </a:pPr>
            <a:r>
              <a:rPr lang="fr-FR" dirty="0"/>
              <a:t>Augmente les coûts de traitement (transport, logistique…)</a:t>
            </a:r>
          </a:p>
          <a:p>
            <a:pPr marL="450850" lvl="1" indent="-360363">
              <a:buFont typeface="Arial" panose="020B0604020202020204" pitchFamily="34" charset="0"/>
              <a:buChar char="•"/>
            </a:pPr>
            <a:r>
              <a:rPr lang="fr-FR" dirty="0">
                <a:cs typeface="Calibri"/>
              </a:rPr>
              <a:t>Complique et renchérit le recyclage</a:t>
            </a:r>
          </a:p>
          <a:p>
            <a:pPr marL="450850" lvl="1" indent="-360363">
              <a:buFont typeface="Arial" panose="020B0604020202020204" pitchFamily="34" charset="0"/>
              <a:buChar char="•"/>
            </a:pPr>
            <a:r>
              <a:rPr lang="fr-FR" dirty="0"/>
              <a:t>Diminue les qualités mécaniques du recyclé</a:t>
            </a:r>
            <a:endParaRPr lang="fr-FR" dirty="0">
              <a:cs typeface="Calibri"/>
            </a:endParaRPr>
          </a:p>
          <a:p>
            <a:pPr marL="450850" indent="-450850">
              <a:buFont typeface="Wingdings" panose="05000000000000000000" pitchFamily="2" charset="2"/>
              <a:buChar char="Ø"/>
            </a:pPr>
            <a:endParaRPr lang="fr-FR" dirty="0"/>
          </a:p>
          <a:p>
            <a:pPr marL="450850" indent="-450850">
              <a:buFont typeface="Wingdings" panose="05000000000000000000" pitchFamily="2" charset="2"/>
              <a:buChar char="Ø"/>
            </a:pPr>
            <a:r>
              <a:rPr lang="fr-FR" dirty="0"/>
              <a:t>Contexte :</a:t>
            </a:r>
          </a:p>
          <a:p>
            <a:pPr marL="450850" lvl="1" indent="-360363">
              <a:buFont typeface="Arial" panose="020B0604020202020204" pitchFamily="34" charset="0"/>
              <a:buChar char="•"/>
            </a:pPr>
            <a:r>
              <a:rPr lang="fr-FR" dirty="0"/>
              <a:t>Exigence de qualité croissante</a:t>
            </a:r>
          </a:p>
          <a:p>
            <a:pPr marL="450850" lvl="1" indent="-360363">
              <a:buFont typeface="Arial" panose="020B0604020202020204" pitchFamily="34" charset="0"/>
              <a:buChar char="•"/>
            </a:pPr>
            <a:r>
              <a:rPr lang="fr-FR" dirty="0"/>
              <a:t>Concurrence des plastiques industriels</a:t>
            </a:r>
          </a:p>
          <a:p>
            <a:pPr marL="450850" lvl="1" indent="-360363">
              <a:buFont typeface="Arial" panose="020B0604020202020204" pitchFamily="34" charset="0"/>
              <a:buChar char="•"/>
            </a:pPr>
            <a:r>
              <a:rPr lang="fr-FR" dirty="0"/>
              <a:t>Interdiction de l’enfouissement en 2025</a:t>
            </a:r>
          </a:p>
          <a:p>
            <a:pPr marL="450850" lvl="1" indent="-360363">
              <a:buFont typeface="Arial" panose="020B0604020202020204" pitchFamily="34" charset="0"/>
              <a:buChar char="•"/>
            </a:pPr>
            <a:r>
              <a:rPr lang="fr-FR" dirty="0"/>
              <a:t>Taxation massive des déchets non valorisés</a:t>
            </a:r>
          </a:p>
          <a:p>
            <a:pPr marL="450850" lvl="1" indent="-360363">
              <a:buFont typeface="Arial" panose="020B0604020202020204" pitchFamily="34" charset="0"/>
              <a:buChar char="•"/>
            </a:pPr>
            <a:endParaRPr lang="fr-FR" dirty="0"/>
          </a:p>
          <a:p>
            <a:pPr marL="450850" indent="-450850">
              <a:buFont typeface="Wingdings" panose="05000000000000000000" pitchFamily="2" charset="2"/>
              <a:buChar char="Ø"/>
            </a:pPr>
            <a:r>
              <a:rPr lang="fr-FR" dirty="0"/>
              <a:t>La Plasticulture agit :</a:t>
            </a:r>
          </a:p>
          <a:p>
            <a:pPr marL="450850" lvl="1" indent="-360363">
              <a:buFont typeface="Arial" panose="020B0604020202020204" pitchFamily="34" charset="0"/>
              <a:buChar char="•"/>
            </a:pPr>
            <a:r>
              <a:rPr lang="fr-FR" dirty="0"/>
              <a:t>RAFU</a:t>
            </a:r>
          </a:p>
          <a:p>
            <a:pPr marL="450850" lvl="1" indent="-360363">
              <a:buFont typeface="Arial" panose="020B0604020202020204" pitchFamily="34" charset="0"/>
              <a:buChar char="•"/>
            </a:pPr>
            <a:r>
              <a:rPr lang="fr-FR" dirty="0" err="1"/>
              <a:t>Cleanfilm</a:t>
            </a:r>
            <a:endParaRPr lang="fr-FR" dirty="0"/>
          </a:p>
          <a:p>
            <a:pPr marL="450850" lvl="1" indent="-360363">
              <a:buFont typeface="Arial" panose="020B0604020202020204" pitchFamily="34" charset="0"/>
              <a:buChar char="•"/>
            </a:pPr>
            <a:r>
              <a:rPr lang="fr-FR" dirty="0"/>
              <a:t>Projets biodégradable</a:t>
            </a:r>
          </a:p>
          <a:p>
            <a:pPr marL="450850" lvl="1" indent="-360363">
              <a:buFont typeface="Arial" panose="020B0604020202020204" pitchFamily="34" charset="0"/>
              <a:buChar char="•"/>
            </a:pPr>
            <a:r>
              <a:rPr lang="fr-FR" dirty="0"/>
              <a:t>Incorporation de recyclé dans les produits neufs…</a:t>
            </a:r>
          </a:p>
          <a:p>
            <a:pPr marL="450850" lvl="1" indent="-360363">
              <a:buFont typeface="Arial" panose="020B0604020202020204" pitchFamily="34" charset="0"/>
              <a:buChar char="•"/>
            </a:pPr>
            <a:endParaRPr lang="fr-FR" sz="2000" dirty="0"/>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45941"/>
            <a:ext cx="12192000" cy="1200429"/>
          </a:xfrm>
          <a:prstGeom prst="rect">
            <a:avLst/>
          </a:prstGeom>
        </p:spPr>
      </p:pic>
      <p:sp>
        <p:nvSpPr>
          <p:cNvPr id="3" name="Rectangle 2">
            <a:extLst>
              <a:ext uri="{FF2B5EF4-FFF2-40B4-BE49-F238E27FC236}">
                <a16:creationId xmlns:a16="http://schemas.microsoft.com/office/drawing/2014/main" id="{92863510-7299-42CD-AE94-27CDAA6BA480}"/>
              </a:ext>
            </a:extLst>
          </p:cNvPr>
          <p:cNvSpPr/>
          <p:nvPr/>
        </p:nvSpPr>
        <p:spPr>
          <a:xfrm>
            <a:off x="756356" y="911267"/>
            <a:ext cx="4933242" cy="830997"/>
          </a:xfrm>
          <a:prstGeom prst="rect">
            <a:avLst/>
          </a:prstGeom>
        </p:spPr>
        <p:txBody>
          <a:bodyPr wrap="square">
            <a:spAutoFit/>
          </a:bodyPr>
          <a:lstStyle/>
          <a:p>
            <a:r>
              <a:rPr lang="fr-FR" sz="2400" b="1" dirty="0">
                <a:solidFill>
                  <a:srgbClr val="008000"/>
                </a:solidFill>
              </a:rPr>
              <a:t>ENJEU  : le sort d’un plastique usagé dépend de son niveau de souillure </a:t>
            </a:r>
          </a:p>
        </p:txBody>
      </p:sp>
      <p:graphicFrame>
        <p:nvGraphicFramePr>
          <p:cNvPr id="8" name="Graphique 7">
            <a:extLst>
              <a:ext uri="{FF2B5EF4-FFF2-40B4-BE49-F238E27FC236}">
                <a16:creationId xmlns:a16="http://schemas.microsoft.com/office/drawing/2014/main" id="{A90DE241-27BB-42B4-9F24-2626D05BB0A8}"/>
              </a:ext>
            </a:extLst>
          </p:cNvPr>
          <p:cNvGraphicFramePr>
            <a:graphicFrameLocks/>
          </p:cNvGraphicFramePr>
          <p:nvPr/>
        </p:nvGraphicFramePr>
        <p:xfrm>
          <a:off x="361243" y="2107639"/>
          <a:ext cx="5920233" cy="31729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594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04698" y="55569"/>
            <a:ext cx="9144000" cy="955819"/>
          </a:xfrm>
        </p:spPr>
        <p:txBody>
          <a:bodyPr anchor="ctr">
            <a:normAutofit/>
          </a:bodyPr>
          <a:lstStyle/>
          <a:p>
            <a:r>
              <a:rPr lang="fr-FR" sz="4000" b="1" dirty="0">
                <a:solidFill>
                  <a:schemeClr val="accent6"/>
                </a:solidFill>
              </a:rPr>
              <a:t>Les projets RAFU</a:t>
            </a:r>
          </a:p>
        </p:txBody>
      </p:sp>
      <p:sp>
        <p:nvSpPr>
          <p:cNvPr id="18" name="Rectangle 17">
            <a:extLst>
              <a:ext uri="{FF2B5EF4-FFF2-40B4-BE49-F238E27FC236}">
                <a16:creationId xmlns:a16="http://schemas.microsoft.com/office/drawing/2014/main" id="{715B8DA7-D95D-488C-9475-0CA0CB5E116B}"/>
              </a:ext>
            </a:extLst>
          </p:cNvPr>
          <p:cNvSpPr/>
          <p:nvPr/>
        </p:nvSpPr>
        <p:spPr>
          <a:xfrm>
            <a:off x="355265" y="869381"/>
            <a:ext cx="8902981" cy="3847207"/>
          </a:xfrm>
          <a:prstGeom prst="rect">
            <a:avLst/>
          </a:prstGeom>
        </p:spPr>
        <p:txBody>
          <a:bodyPr wrap="square" anchor="t">
            <a:spAutoFit/>
          </a:bodyPr>
          <a:lstStyle/>
          <a:p>
            <a:r>
              <a:rPr lang="fr-FR" sz="2000" b="1" dirty="0">
                <a:solidFill>
                  <a:srgbClr val="008000"/>
                </a:solidFill>
              </a:rPr>
              <a:t>OBJECTIFS  : Réduction des coûts de gestion des films de paillage usagés </a:t>
            </a:r>
          </a:p>
          <a:p>
            <a:pPr marL="342900" indent="-342900">
              <a:buFont typeface="Wingdings" panose="05000000000000000000" pitchFamily="2" charset="2"/>
              <a:buChar char="Ø"/>
            </a:pPr>
            <a:endParaRPr lang="fr-FR" sz="2000" b="1" dirty="0">
              <a:cs typeface="Calibri"/>
            </a:endParaRPr>
          </a:p>
          <a:p>
            <a:pPr marL="342900" indent="-342900">
              <a:buFont typeface="Wingdings" panose="05000000000000000000" pitchFamily="2" charset="2"/>
              <a:buChar char="Ø"/>
            </a:pPr>
            <a:r>
              <a:rPr lang="fr-FR" sz="2000" b="1" dirty="0"/>
              <a:t>Gain économique et environnemental </a:t>
            </a:r>
            <a:r>
              <a:rPr lang="fr-FR" sz="2000" dirty="0"/>
              <a:t>pour la filière et l’agriculteur </a:t>
            </a:r>
          </a:p>
          <a:p>
            <a:endParaRPr lang="fr-FR" sz="2000" b="1" i="1" dirty="0"/>
          </a:p>
          <a:p>
            <a:r>
              <a:rPr lang="fr-FR" sz="2000" b="1" i="1" dirty="0"/>
              <a:t>COMMENT</a:t>
            </a:r>
          </a:p>
          <a:p>
            <a:pPr marL="285750" indent="-285750">
              <a:buFont typeface="Wingdings" panose="05000000000000000000" pitchFamily="2" charset="2"/>
              <a:buChar char="Ø"/>
            </a:pPr>
            <a:r>
              <a:rPr lang="fr-FR" dirty="0"/>
              <a:t>Etats des lieux des pratiques et itinéraires techniques par culture</a:t>
            </a:r>
          </a:p>
          <a:p>
            <a:pPr marL="285750" indent="-285750">
              <a:buFont typeface="Wingdings" panose="05000000000000000000" pitchFamily="2" charset="2"/>
              <a:buChar char="Ø"/>
            </a:pPr>
            <a:r>
              <a:rPr lang="fr-FR" dirty="0"/>
              <a:t>Développement d’une solution de dépose qui minimise le taux de souillure</a:t>
            </a:r>
          </a:p>
          <a:p>
            <a:pPr marL="285750" indent="-285750">
              <a:buFont typeface="Wingdings" panose="05000000000000000000" pitchFamily="2" charset="2"/>
              <a:buChar char="Ø"/>
            </a:pPr>
            <a:r>
              <a:rPr lang="fr-FR" dirty="0"/>
              <a:t>Dissémination des résultats auprès des agriculteurs</a:t>
            </a:r>
          </a:p>
          <a:p>
            <a:endParaRPr lang="fr-FR" b="1" i="1" dirty="0"/>
          </a:p>
          <a:p>
            <a:r>
              <a:rPr lang="fr-FR" b="1" i="1" dirty="0"/>
              <a:t>QUI</a:t>
            </a:r>
          </a:p>
          <a:p>
            <a:pPr marL="285750" indent="-285750">
              <a:buFont typeface="Wingdings" panose="05000000000000000000" pitchFamily="2" charset="2"/>
              <a:buChar char="Ø"/>
            </a:pPr>
            <a:r>
              <a:rPr lang="fr-FR" dirty="0"/>
              <a:t>Partenariats avec des structures locales</a:t>
            </a:r>
          </a:p>
          <a:p>
            <a:pPr marL="285750" indent="-285750">
              <a:buFont typeface="Wingdings" panose="05000000000000000000" pitchFamily="2" charset="2"/>
              <a:buChar char="Ø"/>
            </a:pPr>
            <a:r>
              <a:rPr lang="fr-FR" dirty="0"/>
              <a:t>Recherche de co-financement </a:t>
            </a:r>
          </a:p>
          <a:p>
            <a:pPr marL="285750" indent="-285750">
              <a:buFont typeface="Wingdings" panose="05000000000000000000" pitchFamily="2" charset="2"/>
              <a:buChar char="Ø"/>
            </a:pPr>
            <a:endParaRPr lang="fr-FR" dirty="0"/>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pic>
        <p:nvPicPr>
          <p:cNvPr id="11" name="Image 10">
            <a:extLst>
              <a:ext uri="{FF2B5EF4-FFF2-40B4-BE49-F238E27FC236}">
                <a16:creationId xmlns:a16="http://schemas.microsoft.com/office/drawing/2014/main" id="{D7A6A0BD-0E35-4F26-B917-CFFA2B175064}"/>
              </a:ext>
            </a:extLst>
          </p:cNvPr>
          <p:cNvPicPr>
            <a:picLocks noChangeAspect="1"/>
          </p:cNvPicPr>
          <p:nvPr/>
        </p:nvPicPr>
        <p:blipFill rotWithShape="1">
          <a:blip r:embed="rId4"/>
          <a:srcRect l="20378" t="8868" r="69787" b="72125"/>
          <a:stretch/>
        </p:blipFill>
        <p:spPr>
          <a:xfrm>
            <a:off x="9157565" y="1910982"/>
            <a:ext cx="1199071" cy="651738"/>
          </a:xfrm>
          <a:prstGeom prst="rect">
            <a:avLst/>
          </a:prstGeom>
        </p:spPr>
      </p:pic>
      <p:pic>
        <p:nvPicPr>
          <p:cNvPr id="12" name="Picture 4" descr="http://www.finistere.cuma.fr/sites/default/files/styles/actualite-noeud/adaptive-image/public/logo_cuma_finistere_0.jpg?itok=o9f4dBWx">
            <a:extLst>
              <a:ext uri="{FF2B5EF4-FFF2-40B4-BE49-F238E27FC236}">
                <a16:creationId xmlns:a16="http://schemas.microsoft.com/office/drawing/2014/main" id="{997F71ED-3F86-433B-88A1-570BF1DF9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7778" y="2082904"/>
            <a:ext cx="13811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3" name="irc_mi" descr="Résultat de recherche d'images pour &quot;adivalor logo&quot;">
            <a:hlinkClick r:id="rId6"/>
            <a:extLst>
              <a:ext uri="{FF2B5EF4-FFF2-40B4-BE49-F238E27FC236}">
                <a16:creationId xmlns:a16="http://schemas.microsoft.com/office/drawing/2014/main" id="{580AFE47-DFBD-4017-BCC3-3E8A8A44F93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0790" y="982002"/>
            <a:ext cx="901345" cy="635885"/>
          </a:xfrm>
          <a:prstGeom prst="rect">
            <a:avLst/>
          </a:prstGeom>
          <a:noFill/>
          <a:ln>
            <a:noFill/>
          </a:ln>
        </p:spPr>
      </p:pic>
      <p:pic>
        <p:nvPicPr>
          <p:cNvPr id="14" name="Picture 2" descr="http://www.remorques-simonneau.fr/wp-content/uploads/2015/01/Logo-simonneau-2011.png">
            <a:extLst>
              <a:ext uri="{FF2B5EF4-FFF2-40B4-BE49-F238E27FC236}">
                <a16:creationId xmlns:a16="http://schemas.microsoft.com/office/drawing/2014/main" id="{91363510-FA4F-492A-B4DF-A56C87E7AE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6403" y="3021503"/>
            <a:ext cx="1946675" cy="338714"/>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descr="logo invenio">
            <a:hlinkClick r:id="rId9"/>
            <a:extLst>
              <a:ext uri="{FF2B5EF4-FFF2-40B4-BE49-F238E27FC236}">
                <a16:creationId xmlns:a16="http://schemas.microsoft.com/office/drawing/2014/main" id="{79901C4A-5508-41A5-9954-84DBE70652D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0691556" y="3558530"/>
            <a:ext cx="1182428" cy="467783"/>
          </a:xfrm>
          <a:prstGeom prst="rect">
            <a:avLst/>
          </a:prstGeom>
          <a:noFill/>
          <a:ln>
            <a:noFill/>
          </a:ln>
        </p:spPr>
      </p:pic>
      <p:pic>
        <p:nvPicPr>
          <p:cNvPr id="16" name="Picture 2" descr="http://www.afero-france.com/images/logo.jpg">
            <a:extLst>
              <a:ext uri="{FF2B5EF4-FFF2-40B4-BE49-F238E27FC236}">
                <a16:creationId xmlns:a16="http://schemas.microsoft.com/office/drawing/2014/main" id="{9AD16140-D068-40F8-9C9C-A10D3AC7BFC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5826" b="6956"/>
          <a:stretch/>
        </p:blipFill>
        <p:spPr bwMode="auto">
          <a:xfrm>
            <a:off x="10403259" y="4152404"/>
            <a:ext cx="1630162" cy="3733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www.aprel.fr/images/logo.png">
            <a:extLst>
              <a:ext uri="{FF2B5EF4-FFF2-40B4-BE49-F238E27FC236}">
                <a16:creationId xmlns:a16="http://schemas.microsoft.com/office/drawing/2014/main" id="{8F8CA13B-7CE7-40E7-8242-20DAF4C10F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2929" y="3583541"/>
            <a:ext cx="80962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Ã©sultat de recherche d'images pour &quot;cerafel&quot;">
            <a:extLst>
              <a:ext uri="{FF2B5EF4-FFF2-40B4-BE49-F238E27FC236}">
                <a16:creationId xmlns:a16="http://schemas.microsoft.com/office/drawing/2014/main" id="{A2126BB2-4659-435F-BA1F-6AA126A8C40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98797" y="1166662"/>
            <a:ext cx="968214" cy="7540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Ã©sultat de recherche d'images pour &quot;chambre agri 66&quot;">
            <a:extLst>
              <a:ext uri="{FF2B5EF4-FFF2-40B4-BE49-F238E27FC236}">
                <a16:creationId xmlns:a16="http://schemas.microsoft.com/office/drawing/2014/main" id="{17082A47-E7EF-42EB-A9B0-3A527D3D53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87641" y="4668623"/>
            <a:ext cx="719084" cy="8218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chambre agri finistere&quot;">
            <a:extLst>
              <a:ext uri="{FF2B5EF4-FFF2-40B4-BE49-F238E27FC236}">
                <a16:creationId xmlns:a16="http://schemas.microsoft.com/office/drawing/2014/main" id="{0FD2FAB5-16CA-4127-9608-96439960B1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57565" y="2647404"/>
            <a:ext cx="891133" cy="89113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C:\Users\SCRIBA\Documents\Downloads\Rafu vue avant.JPG">
            <a:extLst>
              <a:ext uri="{FF2B5EF4-FFF2-40B4-BE49-F238E27FC236}">
                <a16:creationId xmlns:a16="http://schemas.microsoft.com/office/drawing/2014/main" id="{E244B43D-4D46-45E8-9323-F32DC8C76275}"/>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l="27435" t="12233" r="25123" b="6543"/>
          <a:stretch/>
        </p:blipFill>
        <p:spPr bwMode="auto">
          <a:xfrm>
            <a:off x="5815680" y="3045939"/>
            <a:ext cx="2706537" cy="24844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525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5AD6BB1-3E46-430C-B30E-97CBF29DF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graphicFrame>
        <p:nvGraphicFramePr>
          <p:cNvPr id="3" name="Tableau 2">
            <a:extLst>
              <a:ext uri="{FF2B5EF4-FFF2-40B4-BE49-F238E27FC236}">
                <a16:creationId xmlns:a16="http://schemas.microsoft.com/office/drawing/2014/main" id="{4B2564D2-3AF8-417F-A7E5-A5BCB5C80F5C}"/>
              </a:ext>
            </a:extLst>
          </p:cNvPr>
          <p:cNvGraphicFramePr>
            <a:graphicFrameLocks noGrp="1"/>
          </p:cNvGraphicFramePr>
          <p:nvPr/>
        </p:nvGraphicFramePr>
        <p:xfrm>
          <a:off x="480186" y="1400815"/>
          <a:ext cx="6759607" cy="3505200"/>
        </p:xfrm>
        <a:graphic>
          <a:graphicData uri="http://schemas.openxmlformats.org/drawingml/2006/table">
            <a:tbl>
              <a:tblPr firstRow="1" bandRow="1">
                <a:tableStyleId>{5C22544A-7EE6-4342-B048-85BDC9FD1C3A}</a:tableStyleId>
              </a:tblPr>
              <a:tblGrid>
                <a:gridCol w="1364467">
                  <a:extLst>
                    <a:ext uri="{9D8B030D-6E8A-4147-A177-3AD203B41FA5}">
                      <a16:colId xmlns:a16="http://schemas.microsoft.com/office/drawing/2014/main" val="2399032126"/>
                    </a:ext>
                  </a:extLst>
                </a:gridCol>
                <a:gridCol w="2144907">
                  <a:extLst>
                    <a:ext uri="{9D8B030D-6E8A-4147-A177-3AD203B41FA5}">
                      <a16:colId xmlns:a16="http://schemas.microsoft.com/office/drawing/2014/main" val="4198303828"/>
                    </a:ext>
                  </a:extLst>
                </a:gridCol>
                <a:gridCol w="1046529">
                  <a:extLst>
                    <a:ext uri="{9D8B030D-6E8A-4147-A177-3AD203B41FA5}">
                      <a16:colId xmlns:a16="http://schemas.microsoft.com/office/drawing/2014/main" val="3519064615"/>
                    </a:ext>
                  </a:extLst>
                </a:gridCol>
                <a:gridCol w="1069848">
                  <a:extLst>
                    <a:ext uri="{9D8B030D-6E8A-4147-A177-3AD203B41FA5}">
                      <a16:colId xmlns:a16="http://schemas.microsoft.com/office/drawing/2014/main" val="3389900521"/>
                    </a:ext>
                  </a:extLst>
                </a:gridCol>
                <a:gridCol w="1133856">
                  <a:extLst>
                    <a:ext uri="{9D8B030D-6E8A-4147-A177-3AD203B41FA5}">
                      <a16:colId xmlns:a16="http://schemas.microsoft.com/office/drawing/2014/main" val="1951299446"/>
                    </a:ext>
                  </a:extLst>
                </a:gridCol>
              </a:tblGrid>
              <a:tr h="370840">
                <a:tc>
                  <a:txBody>
                    <a:bodyPr/>
                    <a:lstStyle/>
                    <a:p>
                      <a:r>
                        <a:rPr lang="fr-FR" noProof="0"/>
                        <a:t>Cultures</a:t>
                      </a:r>
                    </a:p>
                  </a:txBody>
                  <a:tcPr/>
                </a:tc>
                <a:tc>
                  <a:txBody>
                    <a:bodyPr/>
                    <a:lstStyle/>
                    <a:p>
                      <a:r>
                        <a:rPr lang="fr-FR" noProof="0" dirty="0"/>
                        <a:t>Problématique</a:t>
                      </a:r>
                    </a:p>
                  </a:txBody>
                  <a:tcPr/>
                </a:tc>
                <a:tc gridSpan="3">
                  <a:txBody>
                    <a:bodyPr/>
                    <a:lstStyle/>
                    <a:p>
                      <a:r>
                        <a:rPr lang="fr-FR" noProof="0"/>
                        <a:t>Coefficient de souillure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06583193"/>
                  </a:ext>
                </a:extLst>
              </a:tr>
              <a:tr h="370840">
                <a:tc>
                  <a:txBody>
                    <a:bodyPr/>
                    <a:lstStyle/>
                    <a:p>
                      <a:endParaRPr lang="fr-FR" noProof="0"/>
                    </a:p>
                  </a:txBody>
                  <a:tcPr/>
                </a:tc>
                <a:tc>
                  <a:txBody>
                    <a:bodyPr/>
                    <a:lstStyle/>
                    <a:p>
                      <a:r>
                        <a:rPr lang="fr-FR" b="1" noProof="0"/>
                        <a:t>Souillure </a:t>
                      </a:r>
                    </a:p>
                  </a:txBody>
                  <a:tcPr/>
                </a:tc>
                <a:tc>
                  <a:txBody>
                    <a:bodyPr/>
                    <a:lstStyle/>
                    <a:p>
                      <a:pPr algn="ctr"/>
                      <a:r>
                        <a:rPr lang="fr-FR" b="1" noProof="0" dirty="0"/>
                        <a:t>Actuel</a:t>
                      </a:r>
                    </a:p>
                  </a:txBody>
                  <a:tcPr/>
                </a:tc>
                <a:tc>
                  <a:txBody>
                    <a:bodyPr/>
                    <a:lstStyle/>
                    <a:p>
                      <a:pPr algn="ctr"/>
                      <a:r>
                        <a:rPr lang="fr-FR" b="1" noProof="0" dirty="0"/>
                        <a:t>Objectif</a:t>
                      </a:r>
                    </a:p>
                  </a:txBody>
                  <a:tcPr/>
                </a:tc>
                <a:tc>
                  <a:txBody>
                    <a:bodyPr/>
                    <a:lstStyle/>
                    <a:p>
                      <a:pPr algn="ctr"/>
                      <a:r>
                        <a:rPr lang="fr-FR" b="1" noProof="0" dirty="0"/>
                        <a:t>Résultat</a:t>
                      </a:r>
                    </a:p>
                  </a:txBody>
                  <a:tcPr/>
                </a:tc>
                <a:extLst>
                  <a:ext uri="{0D108BD9-81ED-4DB2-BD59-A6C34878D82A}">
                    <a16:rowId xmlns:a16="http://schemas.microsoft.com/office/drawing/2014/main" val="2062197310"/>
                  </a:ext>
                </a:extLst>
              </a:tr>
              <a:tr h="370840">
                <a:tc>
                  <a:txBody>
                    <a:bodyPr/>
                    <a:lstStyle/>
                    <a:p>
                      <a:r>
                        <a:rPr lang="fr-FR" noProof="0"/>
                        <a:t>Echalote</a:t>
                      </a:r>
                    </a:p>
                  </a:txBody>
                  <a:tcPr/>
                </a:tc>
                <a:tc>
                  <a:txBody>
                    <a:bodyPr/>
                    <a:lstStyle/>
                    <a:p>
                      <a:r>
                        <a:rPr lang="fr-FR" noProof="0"/>
                        <a:t>dessus et dessous</a:t>
                      </a:r>
                    </a:p>
                  </a:txBody>
                  <a:tcPr/>
                </a:tc>
                <a:tc>
                  <a:txBody>
                    <a:bodyPr/>
                    <a:lstStyle/>
                    <a:p>
                      <a:pPr algn="ctr"/>
                      <a:r>
                        <a:rPr lang="fr-FR" noProof="0"/>
                        <a:t>&gt; 3,5</a:t>
                      </a:r>
                    </a:p>
                  </a:txBody>
                  <a:tcPr/>
                </a:tc>
                <a:tc>
                  <a:txBody>
                    <a:bodyPr/>
                    <a:lstStyle/>
                    <a:p>
                      <a:pPr algn="ctr"/>
                      <a:r>
                        <a:rPr lang="fr-FR" noProof="0" dirty="0"/>
                        <a:t>2</a:t>
                      </a:r>
                    </a:p>
                  </a:txBody>
                  <a:tcPr/>
                </a:tc>
                <a:tc>
                  <a:txBody>
                    <a:bodyPr/>
                    <a:lstStyle/>
                    <a:p>
                      <a:pPr algn="ctr"/>
                      <a:r>
                        <a:rPr lang="fr-FR" noProof="0" dirty="0"/>
                        <a:t>1,7*</a:t>
                      </a:r>
                    </a:p>
                  </a:txBody>
                  <a:tcPr/>
                </a:tc>
                <a:extLst>
                  <a:ext uri="{0D108BD9-81ED-4DB2-BD59-A6C34878D82A}">
                    <a16:rowId xmlns:a16="http://schemas.microsoft.com/office/drawing/2014/main" val="2977971886"/>
                  </a:ext>
                </a:extLst>
              </a:tr>
              <a:tr h="370840">
                <a:tc>
                  <a:txBody>
                    <a:bodyPr/>
                    <a:lstStyle/>
                    <a:p>
                      <a:r>
                        <a:rPr lang="fr-FR" noProof="0"/>
                        <a:t>Carotte</a:t>
                      </a:r>
                    </a:p>
                  </a:txBody>
                  <a:tcPr/>
                </a:tc>
                <a:tc>
                  <a:txBody>
                    <a:bodyPr/>
                    <a:lstStyle/>
                    <a:p>
                      <a:r>
                        <a:rPr lang="fr-FR" noProof="0"/>
                        <a:t>dessous et humidité</a:t>
                      </a:r>
                    </a:p>
                  </a:txBody>
                  <a:tcPr/>
                </a:tc>
                <a:tc>
                  <a:txBody>
                    <a:bodyPr/>
                    <a:lstStyle/>
                    <a:p>
                      <a:pPr algn="ctr"/>
                      <a:r>
                        <a:rPr lang="fr-FR" noProof="0"/>
                        <a:t>&gt; 3,5</a:t>
                      </a:r>
                    </a:p>
                  </a:txBody>
                  <a:tcPr/>
                </a:tc>
                <a:tc>
                  <a:txBody>
                    <a:bodyPr/>
                    <a:lstStyle/>
                    <a:p>
                      <a:pPr algn="ctr"/>
                      <a:r>
                        <a:rPr lang="fr-FR" noProof="0" dirty="0"/>
                        <a:t>2</a:t>
                      </a:r>
                    </a:p>
                  </a:txBody>
                  <a:tcPr/>
                </a:tc>
                <a:tc>
                  <a:txBody>
                    <a:bodyPr/>
                    <a:lstStyle/>
                    <a:p>
                      <a:pPr algn="ctr"/>
                      <a:r>
                        <a:rPr lang="fr-FR" noProof="0" dirty="0"/>
                        <a:t>1,5</a:t>
                      </a:r>
                    </a:p>
                  </a:txBody>
                  <a:tcPr/>
                </a:tc>
                <a:extLst>
                  <a:ext uri="{0D108BD9-81ED-4DB2-BD59-A6C34878D82A}">
                    <a16:rowId xmlns:a16="http://schemas.microsoft.com/office/drawing/2014/main" val="162163939"/>
                  </a:ext>
                </a:extLst>
              </a:tr>
              <a:tr h="370840">
                <a:tc>
                  <a:txBody>
                    <a:bodyPr/>
                    <a:lstStyle/>
                    <a:p>
                      <a:r>
                        <a:rPr lang="fr-FR" noProof="0"/>
                        <a:t>Melon</a:t>
                      </a:r>
                    </a:p>
                  </a:txBody>
                  <a:tcPr/>
                </a:tc>
                <a:tc>
                  <a:txBody>
                    <a:bodyPr/>
                    <a:lstStyle/>
                    <a:p>
                      <a:r>
                        <a:rPr lang="fr-FR" noProof="0"/>
                        <a:t>dessus</a:t>
                      </a:r>
                    </a:p>
                  </a:txBody>
                  <a:tcPr/>
                </a:tc>
                <a:tc>
                  <a:txBody>
                    <a:bodyPr/>
                    <a:lstStyle/>
                    <a:p>
                      <a:pPr algn="ctr"/>
                      <a:r>
                        <a:rPr lang="fr-FR" noProof="0"/>
                        <a:t>&gt; 3,5</a:t>
                      </a:r>
                    </a:p>
                  </a:txBody>
                  <a:tcPr/>
                </a:tc>
                <a:tc>
                  <a:txBody>
                    <a:bodyPr/>
                    <a:lstStyle/>
                    <a:p>
                      <a:pPr algn="ctr"/>
                      <a:r>
                        <a:rPr lang="fr-FR" noProof="0"/>
                        <a:t>2</a:t>
                      </a:r>
                    </a:p>
                  </a:txBody>
                  <a:tcPr/>
                </a:tc>
                <a:tc>
                  <a:txBody>
                    <a:bodyPr/>
                    <a:lstStyle/>
                    <a:p>
                      <a:pPr algn="ctr"/>
                      <a:r>
                        <a:rPr lang="fr-FR" noProof="0" dirty="0"/>
                        <a:t>1,5*</a:t>
                      </a:r>
                      <a:endParaRPr lang="fr-FR" sz="1400" noProof="0" dirty="0"/>
                    </a:p>
                  </a:txBody>
                  <a:tcPr/>
                </a:tc>
                <a:extLst>
                  <a:ext uri="{0D108BD9-81ED-4DB2-BD59-A6C34878D82A}">
                    <a16:rowId xmlns:a16="http://schemas.microsoft.com/office/drawing/2014/main" val="4043984456"/>
                  </a:ext>
                </a:extLst>
              </a:tr>
              <a:tr h="370840">
                <a:tc>
                  <a:txBody>
                    <a:bodyPr/>
                    <a:lstStyle/>
                    <a:p>
                      <a:r>
                        <a:rPr lang="fr-FR" noProof="0"/>
                        <a:t>PdT et Solarisation</a:t>
                      </a:r>
                    </a:p>
                  </a:txBody>
                  <a:tcPr/>
                </a:tc>
                <a:tc>
                  <a:txBody>
                    <a:bodyPr/>
                    <a:lstStyle/>
                    <a:p>
                      <a:r>
                        <a:rPr lang="fr-FR" noProof="0"/>
                        <a:t>dessous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a:t>&gt; 3,5</a:t>
                      </a:r>
                    </a:p>
                    <a:p>
                      <a:pPr algn="ctr"/>
                      <a:endParaRPr lang="fr-FR" noProof="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a:t>2</a:t>
                      </a:r>
                    </a:p>
                    <a:p>
                      <a:pPr algn="ctr"/>
                      <a:endParaRPr lang="fr-FR" noProof="0"/>
                    </a:p>
                  </a:txBody>
                  <a:tcPr/>
                </a:tc>
                <a:tc>
                  <a:txBody>
                    <a:bodyPr/>
                    <a:lstStyle/>
                    <a:p>
                      <a:pPr algn="ctr"/>
                      <a:r>
                        <a:rPr lang="fr-FR" noProof="0" dirty="0"/>
                        <a:t>en cours</a:t>
                      </a:r>
                    </a:p>
                  </a:txBody>
                  <a:tcPr/>
                </a:tc>
                <a:extLst>
                  <a:ext uri="{0D108BD9-81ED-4DB2-BD59-A6C34878D82A}">
                    <a16:rowId xmlns:a16="http://schemas.microsoft.com/office/drawing/2014/main" val="2698276371"/>
                  </a:ext>
                </a:extLst>
              </a:tr>
              <a:tr h="370840">
                <a:tc>
                  <a:txBody>
                    <a:bodyPr/>
                    <a:lstStyle/>
                    <a:p>
                      <a:r>
                        <a:rPr lang="fr-FR" noProof="0"/>
                        <a:t>Salade sous abri</a:t>
                      </a:r>
                    </a:p>
                  </a:txBody>
                  <a:tcPr/>
                </a:tc>
                <a:tc>
                  <a:txBody>
                    <a:bodyPr/>
                    <a:lstStyle/>
                    <a:p>
                      <a:r>
                        <a:rPr lang="fr-FR" noProof="0"/>
                        <a:t>dessus et dessous et inter-rang étroits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dirty="0"/>
                        <a:t>&gt; 7*</a:t>
                      </a:r>
                    </a:p>
                    <a:p>
                      <a:pPr algn="ctr"/>
                      <a:endParaRPr lang="fr-FR" noProof="0" dirty="0"/>
                    </a:p>
                  </a:txBody>
                  <a:tcPr/>
                </a:tc>
                <a:tc>
                  <a:txBody>
                    <a:bodyPr/>
                    <a:lstStyle/>
                    <a:p>
                      <a:pPr algn="ctr"/>
                      <a:r>
                        <a:rPr lang="fr-FR" noProof="0"/>
                        <a:t>2</a:t>
                      </a:r>
                    </a:p>
                  </a:txBody>
                  <a:tcPr/>
                </a:tc>
                <a:tc>
                  <a:txBody>
                    <a:bodyPr/>
                    <a:lstStyle/>
                    <a:p>
                      <a:pPr algn="ctr"/>
                      <a:r>
                        <a:rPr lang="fr-FR" noProof="0" dirty="0"/>
                        <a:t>1,8*</a:t>
                      </a:r>
                    </a:p>
                  </a:txBody>
                  <a:tcPr/>
                </a:tc>
                <a:extLst>
                  <a:ext uri="{0D108BD9-81ED-4DB2-BD59-A6C34878D82A}">
                    <a16:rowId xmlns:a16="http://schemas.microsoft.com/office/drawing/2014/main" val="3863223077"/>
                  </a:ext>
                </a:extLst>
              </a:tr>
              <a:tr h="370840">
                <a:tc>
                  <a:txBody>
                    <a:bodyPr/>
                    <a:lstStyle/>
                    <a:p>
                      <a:r>
                        <a:rPr lang="fr-FR" noProof="0"/>
                        <a:t>Asperge</a:t>
                      </a:r>
                    </a:p>
                  </a:txBody>
                  <a:tcPr/>
                </a:tc>
                <a:tc>
                  <a:txBody>
                    <a:bodyPr/>
                    <a:lstStyle/>
                    <a:p>
                      <a:r>
                        <a:rPr lang="fr-FR" noProof="0"/>
                        <a:t>Ourlets à vider</a:t>
                      </a:r>
                    </a:p>
                  </a:txBody>
                  <a:tcPr/>
                </a:tc>
                <a:tc>
                  <a:txBody>
                    <a:bodyPr/>
                    <a:lstStyle/>
                    <a:p>
                      <a:pPr algn="ctr"/>
                      <a:r>
                        <a:rPr lang="fr-FR" noProof="0"/>
                        <a:t>en cours</a:t>
                      </a:r>
                    </a:p>
                  </a:txBody>
                  <a:tcPr/>
                </a:tc>
                <a:tc>
                  <a:txBody>
                    <a:bodyPr/>
                    <a:lstStyle/>
                    <a:p>
                      <a:pPr algn="ctr"/>
                      <a:r>
                        <a:rPr lang="fr-FR" noProof="0"/>
                        <a:t>2</a:t>
                      </a:r>
                    </a:p>
                  </a:txBody>
                  <a:tcPr/>
                </a:tc>
                <a:tc>
                  <a:txBody>
                    <a:bodyPr/>
                    <a:lstStyle/>
                    <a:p>
                      <a:pPr algn="ctr"/>
                      <a:r>
                        <a:rPr lang="fr-FR" noProof="0" dirty="0"/>
                        <a:t>en cours</a:t>
                      </a:r>
                    </a:p>
                  </a:txBody>
                  <a:tcPr/>
                </a:tc>
                <a:extLst>
                  <a:ext uri="{0D108BD9-81ED-4DB2-BD59-A6C34878D82A}">
                    <a16:rowId xmlns:a16="http://schemas.microsoft.com/office/drawing/2014/main" val="998234793"/>
                  </a:ext>
                </a:extLst>
              </a:tr>
            </a:tbl>
          </a:graphicData>
        </a:graphic>
      </p:graphicFrame>
      <p:pic>
        <p:nvPicPr>
          <p:cNvPr id="6" name="Image 5">
            <a:extLst>
              <a:ext uri="{FF2B5EF4-FFF2-40B4-BE49-F238E27FC236}">
                <a16:creationId xmlns:a16="http://schemas.microsoft.com/office/drawing/2014/main" id="{2F5BFAA2-91D4-4EB6-84DA-96584449DA0B}"/>
              </a:ext>
            </a:extLst>
          </p:cNvPr>
          <p:cNvPicPr>
            <a:picLocks noChangeAspect="1"/>
          </p:cNvPicPr>
          <p:nvPr/>
        </p:nvPicPr>
        <p:blipFill rotWithShape="1">
          <a:blip r:embed="rId4"/>
          <a:srcRect l="15818"/>
          <a:stretch/>
        </p:blipFill>
        <p:spPr>
          <a:xfrm>
            <a:off x="9382119" y="1786213"/>
            <a:ext cx="1282935" cy="2030963"/>
          </a:xfrm>
          <a:prstGeom prst="rect">
            <a:avLst/>
          </a:prstGeom>
        </p:spPr>
      </p:pic>
      <p:pic>
        <p:nvPicPr>
          <p:cNvPr id="7" name="Image 6">
            <a:extLst>
              <a:ext uri="{FF2B5EF4-FFF2-40B4-BE49-F238E27FC236}">
                <a16:creationId xmlns:a16="http://schemas.microsoft.com/office/drawing/2014/main" id="{B6425BE6-9AAA-4C1D-9136-7D6F03CA9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5975" y="3344211"/>
            <a:ext cx="1816079" cy="1362059"/>
          </a:xfrm>
          <a:prstGeom prst="rect">
            <a:avLst/>
          </a:prstGeom>
        </p:spPr>
      </p:pic>
      <p:pic>
        <p:nvPicPr>
          <p:cNvPr id="8" name="Picture 2" descr="7d1292db-6b4d-4889-9a1e-2e758c776b5f@eurprd01">
            <a:extLst>
              <a:ext uri="{FF2B5EF4-FFF2-40B4-BE49-F238E27FC236}">
                <a16:creationId xmlns:a16="http://schemas.microsoft.com/office/drawing/2014/main" id="{72AC08CF-DE09-4E8D-AA39-6EECD13AEE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99712" y="1791222"/>
            <a:ext cx="1710578" cy="12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BFFA9E93-3241-4937-BC04-CC999B65C6ED}"/>
              </a:ext>
            </a:extLst>
          </p:cNvPr>
          <p:cNvPicPr>
            <a:picLocks noChangeAspect="1"/>
          </p:cNvPicPr>
          <p:nvPr/>
        </p:nvPicPr>
        <p:blipFill>
          <a:blip r:embed="rId7"/>
          <a:stretch>
            <a:fillRect/>
          </a:stretch>
        </p:blipFill>
        <p:spPr>
          <a:xfrm>
            <a:off x="9488594" y="461389"/>
            <a:ext cx="2141285" cy="1431489"/>
          </a:xfrm>
          <a:prstGeom prst="rect">
            <a:avLst/>
          </a:prstGeom>
        </p:spPr>
      </p:pic>
      <p:pic>
        <p:nvPicPr>
          <p:cNvPr id="11" name="Image 3" descr="image002">
            <a:extLst>
              <a:ext uri="{FF2B5EF4-FFF2-40B4-BE49-F238E27FC236}">
                <a16:creationId xmlns:a16="http://schemas.microsoft.com/office/drawing/2014/main" id="{D0BF4566-FDD6-4A03-8B39-10A0F07262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7089" y="4309850"/>
            <a:ext cx="2116497" cy="120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a:extLst>
              <a:ext uri="{FF2B5EF4-FFF2-40B4-BE49-F238E27FC236}">
                <a16:creationId xmlns:a16="http://schemas.microsoft.com/office/drawing/2014/main" id="{9F51CF9C-C0F6-46B4-9953-1ACF4A56416C}"/>
              </a:ext>
            </a:extLst>
          </p:cNvPr>
          <p:cNvSpPr txBox="1">
            <a:spLocks/>
          </p:cNvSpPr>
          <p:nvPr/>
        </p:nvSpPr>
        <p:spPr>
          <a:xfrm>
            <a:off x="879587" y="221315"/>
            <a:ext cx="9144000" cy="95581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a:solidFill>
                  <a:schemeClr val="accent6"/>
                </a:solidFill>
              </a:rPr>
              <a:t>Les projets RAFU</a:t>
            </a:r>
          </a:p>
          <a:p>
            <a:r>
              <a:rPr lang="fr-FR" sz="2600" dirty="0">
                <a:solidFill>
                  <a:schemeClr val="accent6"/>
                </a:solidFill>
              </a:rPr>
              <a:t>Solutions et Résultats</a:t>
            </a:r>
          </a:p>
        </p:txBody>
      </p:sp>
      <p:sp>
        <p:nvSpPr>
          <p:cNvPr id="12" name="Rectangle 11">
            <a:extLst>
              <a:ext uri="{FF2B5EF4-FFF2-40B4-BE49-F238E27FC236}">
                <a16:creationId xmlns:a16="http://schemas.microsoft.com/office/drawing/2014/main" id="{4E1C8A73-4079-4F97-B485-8D5CFD545112}"/>
              </a:ext>
            </a:extLst>
          </p:cNvPr>
          <p:cNvSpPr/>
          <p:nvPr/>
        </p:nvSpPr>
        <p:spPr>
          <a:xfrm>
            <a:off x="480186" y="5156183"/>
            <a:ext cx="2002792" cy="369332"/>
          </a:xfrm>
          <a:prstGeom prst="rect">
            <a:avLst/>
          </a:prstGeom>
        </p:spPr>
        <p:txBody>
          <a:bodyPr wrap="none">
            <a:spAutoFit/>
          </a:bodyPr>
          <a:lstStyle/>
          <a:p>
            <a:r>
              <a:rPr lang="en-US" dirty="0"/>
              <a:t>*</a:t>
            </a:r>
            <a:r>
              <a:rPr lang="fr-FR" dirty="0"/>
              <a:t>résultat provisoire</a:t>
            </a:r>
          </a:p>
        </p:txBody>
      </p:sp>
    </p:spTree>
    <p:extLst>
      <p:ext uri="{BB962C8B-B14F-4D97-AF65-F5344CB8AC3E}">
        <p14:creationId xmlns:p14="http://schemas.microsoft.com/office/powerpoint/2010/main" val="419576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5AD6BB1-3E46-430C-B30E-97CBF29DF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sp>
        <p:nvSpPr>
          <p:cNvPr id="12" name="Titre 1">
            <a:extLst>
              <a:ext uri="{FF2B5EF4-FFF2-40B4-BE49-F238E27FC236}">
                <a16:creationId xmlns:a16="http://schemas.microsoft.com/office/drawing/2014/main" id="{D768255A-8090-4647-B862-8D3F590BE4B1}"/>
              </a:ext>
            </a:extLst>
          </p:cNvPr>
          <p:cNvSpPr txBox="1">
            <a:spLocks/>
          </p:cNvSpPr>
          <p:nvPr/>
        </p:nvSpPr>
        <p:spPr>
          <a:xfrm>
            <a:off x="879587" y="221315"/>
            <a:ext cx="9144000" cy="9558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err="1">
                <a:solidFill>
                  <a:schemeClr val="accent6"/>
                </a:solidFill>
              </a:rPr>
              <a:t>CleanFilm</a:t>
            </a:r>
            <a:endParaRPr lang="fr-FR" sz="4000" b="1" dirty="0">
              <a:solidFill>
                <a:schemeClr val="accent6"/>
              </a:solidFill>
            </a:endParaRPr>
          </a:p>
        </p:txBody>
      </p:sp>
      <p:sp>
        <p:nvSpPr>
          <p:cNvPr id="4" name="Rectangle 3">
            <a:extLst>
              <a:ext uri="{FF2B5EF4-FFF2-40B4-BE49-F238E27FC236}">
                <a16:creationId xmlns:a16="http://schemas.microsoft.com/office/drawing/2014/main" id="{9FAFE694-CDCB-4F51-8BD1-4C9411DD560D}"/>
              </a:ext>
            </a:extLst>
          </p:cNvPr>
          <p:cNvSpPr/>
          <p:nvPr/>
        </p:nvSpPr>
        <p:spPr>
          <a:xfrm>
            <a:off x="641712" y="1534282"/>
            <a:ext cx="9034724" cy="3416320"/>
          </a:xfrm>
          <a:prstGeom prst="rect">
            <a:avLst/>
          </a:prstGeom>
        </p:spPr>
        <p:txBody>
          <a:bodyPr wrap="square">
            <a:spAutoFit/>
          </a:bodyPr>
          <a:lstStyle/>
          <a:p>
            <a:r>
              <a:rPr lang="fr-FR" sz="2000" b="1" dirty="0">
                <a:solidFill>
                  <a:srgbClr val="008000"/>
                </a:solidFill>
              </a:rPr>
              <a:t>OBJECTIF </a:t>
            </a:r>
          </a:p>
          <a:p>
            <a:pPr marL="342900" indent="-342900">
              <a:buFont typeface="Wingdings" panose="05000000000000000000" pitchFamily="2" charset="2"/>
              <a:buChar char="Ø"/>
            </a:pPr>
            <a:r>
              <a:rPr lang="fr-FR" b="1" dirty="0"/>
              <a:t>Garantir le recyclage </a:t>
            </a:r>
            <a:r>
              <a:rPr lang="fr-FR" dirty="0"/>
              <a:t>des FAU par l’amélioration la qualité des films pour les faire de nouveau accepter des recycleurs</a:t>
            </a:r>
          </a:p>
          <a:p>
            <a:pPr marL="342900" indent="-342900">
              <a:buFont typeface="Symbol" panose="05050102010706020507" pitchFamily="18" charset="2"/>
              <a:buChar char="Þ"/>
            </a:pPr>
            <a:endParaRPr lang="fr-FR" b="1" dirty="0"/>
          </a:p>
          <a:p>
            <a:r>
              <a:rPr lang="fr-FR" b="1" dirty="0"/>
              <a:t>COMMENT </a:t>
            </a:r>
          </a:p>
          <a:p>
            <a:pPr marL="285750" indent="-285750">
              <a:buFont typeface="Wingdings" panose="05000000000000000000" pitchFamily="2" charset="2"/>
              <a:buChar char="Ø"/>
            </a:pPr>
            <a:r>
              <a:rPr lang="fr-FR" b="1" dirty="0"/>
              <a:t>Unité de prétraitement </a:t>
            </a:r>
            <a:r>
              <a:rPr lang="fr-FR" dirty="0"/>
              <a:t>: broyage et lavage au plus proche des gisements de déchets</a:t>
            </a:r>
          </a:p>
          <a:p>
            <a:endParaRPr lang="fr-FR" b="1" dirty="0"/>
          </a:p>
          <a:p>
            <a:r>
              <a:rPr lang="fr-FR" b="1" dirty="0"/>
              <a:t>QUI</a:t>
            </a:r>
          </a:p>
          <a:p>
            <a:pPr marL="285750" indent="-285750">
              <a:buFont typeface="Wingdings" panose="05000000000000000000" pitchFamily="2" charset="2"/>
              <a:buChar char="Ø"/>
            </a:pPr>
            <a:r>
              <a:rPr lang="fr-FR" b="1" dirty="0"/>
              <a:t>ADIVALOR ET CPA </a:t>
            </a:r>
            <a:r>
              <a:rPr lang="fr-FR" dirty="0"/>
              <a:t>ont lancé en 2019 un AMI pour trouver </a:t>
            </a:r>
            <a:r>
              <a:rPr lang="fr-FR" b="1" dirty="0"/>
              <a:t>un partenaire industriel</a:t>
            </a:r>
          </a:p>
          <a:p>
            <a:pPr marL="285750" indent="-285750">
              <a:buFont typeface="Symbol" panose="05050102010706020507" pitchFamily="18" charset="2"/>
              <a:buChar char="Þ"/>
            </a:pPr>
            <a:endParaRPr lang="fr-FR" b="1" dirty="0"/>
          </a:p>
          <a:p>
            <a:r>
              <a:rPr lang="fr-FR" b="1" dirty="0"/>
              <a:t>QUAND</a:t>
            </a:r>
          </a:p>
          <a:p>
            <a:pPr marL="285750" indent="-285750">
              <a:buFont typeface="Wingdings" panose="05000000000000000000" pitchFamily="2" charset="2"/>
              <a:buChar char="Ø"/>
            </a:pPr>
            <a:r>
              <a:rPr lang="fr-FR" dirty="0"/>
              <a:t>Ouverture prévue en </a:t>
            </a:r>
            <a:r>
              <a:rPr lang="fr-FR" b="1" dirty="0"/>
              <a:t>2022/2023</a:t>
            </a:r>
          </a:p>
        </p:txBody>
      </p:sp>
      <p:sp>
        <p:nvSpPr>
          <p:cNvPr id="5" name="Rectangle 4">
            <a:extLst>
              <a:ext uri="{FF2B5EF4-FFF2-40B4-BE49-F238E27FC236}">
                <a16:creationId xmlns:a16="http://schemas.microsoft.com/office/drawing/2014/main" id="{27DE72BA-8C47-4E03-B58B-7DCC0056897D}"/>
              </a:ext>
            </a:extLst>
          </p:cNvPr>
          <p:cNvSpPr/>
          <p:nvPr/>
        </p:nvSpPr>
        <p:spPr>
          <a:xfrm>
            <a:off x="8208673" y="530803"/>
            <a:ext cx="3629828"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fr-FR" dirty="0"/>
              <a:t>« J’utilise un plastique neuf, je rend un plastique propre ».</a:t>
            </a:r>
          </a:p>
        </p:txBody>
      </p:sp>
      <p:pic>
        <p:nvPicPr>
          <p:cNvPr id="6" name="Image 5">
            <a:extLst>
              <a:ext uri="{FF2B5EF4-FFF2-40B4-BE49-F238E27FC236}">
                <a16:creationId xmlns:a16="http://schemas.microsoft.com/office/drawing/2014/main" id="{72DA3885-B885-46E5-95EC-414F9C79AC2A}"/>
              </a:ext>
            </a:extLst>
          </p:cNvPr>
          <p:cNvPicPr>
            <a:picLocks noChangeAspect="1"/>
          </p:cNvPicPr>
          <p:nvPr/>
        </p:nvPicPr>
        <p:blipFill rotWithShape="1">
          <a:blip r:embed="rId4"/>
          <a:srcRect l="30570" t="7740" r="30601" b="4979"/>
          <a:stretch/>
        </p:blipFill>
        <p:spPr>
          <a:xfrm>
            <a:off x="9311924" y="1831693"/>
            <a:ext cx="2526577" cy="3194613"/>
          </a:xfrm>
          <a:prstGeom prst="rect">
            <a:avLst/>
          </a:prstGeom>
        </p:spPr>
      </p:pic>
      <p:sp>
        <p:nvSpPr>
          <p:cNvPr id="7" name="Rectangle 6">
            <a:extLst>
              <a:ext uri="{FF2B5EF4-FFF2-40B4-BE49-F238E27FC236}">
                <a16:creationId xmlns:a16="http://schemas.microsoft.com/office/drawing/2014/main" id="{52CD7528-E42F-4107-B978-7E4D5F4AC9AA}"/>
              </a:ext>
            </a:extLst>
          </p:cNvPr>
          <p:cNvSpPr/>
          <p:nvPr/>
        </p:nvSpPr>
        <p:spPr>
          <a:xfrm>
            <a:off x="272476" y="5249697"/>
            <a:ext cx="12103261" cy="338554"/>
          </a:xfrm>
          <a:prstGeom prst="rect">
            <a:avLst/>
          </a:prstGeom>
        </p:spPr>
        <p:txBody>
          <a:bodyPr wrap="square">
            <a:spAutoFit/>
          </a:bodyPr>
          <a:lstStyle/>
          <a:p>
            <a:pPr>
              <a:spcAft>
                <a:spcPts val="0"/>
              </a:spcAft>
            </a:pPr>
            <a:r>
              <a:rPr lang="fr-FR" sz="1600" u="sng" dirty="0">
                <a:solidFill>
                  <a:srgbClr val="0563C1"/>
                </a:solidFill>
                <a:latin typeface="Calibri" panose="020F0502020204030204" pitchFamily="34" charset="0"/>
                <a:ea typeface="Calibri" panose="020F0502020204030204" pitchFamily="34" charset="0"/>
                <a:hlinkClick r:id="rId5"/>
              </a:rPr>
              <a:t>http://www.plastiques-agricoles.com/wp-content/uploads/2019/03/20190122-AMI-CLEANFILM-A.D.I.VALOR-VFinale.pdf</a:t>
            </a:r>
            <a:r>
              <a:rPr lang="fr-FR" sz="11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785139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5AD6BB1-3E46-430C-B30E-97CBF29DF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sp>
        <p:nvSpPr>
          <p:cNvPr id="12" name="Titre 1">
            <a:extLst>
              <a:ext uri="{FF2B5EF4-FFF2-40B4-BE49-F238E27FC236}">
                <a16:creationId xmlns:a16="http://schemas.microsoft.com/office/drawing/2014/main" id="{D768255A-8090-4647-B862-8D3F590BE4B1}"/>
              </a:ext>
            </a:extLst>
          </p:cNvPr>
          <p:cNvSpPr txBox="1">
            <a:spLocks/>
          </p:cNvSpPr>
          <p:nvPr/>
        </p:nvSpPr>
        <p:spPr>
          <a:xfrm>
            <a:off x="879587" y="221315"/>
            <a:ext cx="9144000" cy="9558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a:solidFill>
                  <a:schemeClr val="accent6"/>
                </a:solidFill>
              </a:rPr>
              <a:t>Engagement volontaire dans la FREC*</a:t>
            </a:r>
          </a:p>
        </p:txBody>
      </p:sp>
      <p:sp>
        <p:nvSpPr>
          <p:cNvPr id="4" name="Rectangle 3">
            <a:extLst>
              <a:ext uri="{FF2B5EF4-FFF2-40B4-BE49-F238E27FC236}">
                <a16:creationId xmlns:a16="http://schemas.microsoft.com/office/drawing/2014/main" id="{9FAFE694-CDCB-4F51-8BD1-4C9411DD560D}"/>
              </a:ext>
            </a:extLst>
          </p:cNvPr>
          <p:cNvSpPr/>
          <p:nvPr/>
        </p:nvSpPr>
        <p:spPr>
          <a:xfrm>
            <a:off x="540112" y="1601316"/>
            <a:ext cx="5921648" cy="4001095"/>
          </a:xfrm>
          <a:prstGeom prst="rect">
            <a:avLst/>
          </a:prstGeom>
        </p:spPr>
        <p:txBody>
          <a:bodyPr wrap="square">
            <a:spAutoFit/>
          </a:bodyPr>
          <a:lstStyle/>
          <a:p>
            <a:r>
              <a:rPr lang="fr-FR" sz="2000" b="1" dirty="0">
                <a:solidFill>
                  <a:srgbClr val="008000"/>
                </a:solidFill>
              </a:rPr>
              <a:t>OBJECTIF : </a:t>
            </a:r>
            <a:r>
              <a:rPr lang="fr-FR" b="1" dirty="0"/>
              <a:t>Garantir les collectes </a:t>
            </a:r>
            <a:r>
              <a:rPr lang="fr-FR" dirty="0"/>
              <a:t>des PAU par l’amélioration des débouchés commerciaux des recycleurs</a:t>
            </a:r>
          </a:p>
          <a:p>
            <a:pPr marL="342900" indent="-342900">
              <a:buFont typeface="Symbol" panose="05050102010706020507" pitchFamily="18" charset="2"/>
              <a:buChar char="Þ"/>
            </a:pPr>
            <a:endParaRPr lang="fr-FR" b="1" dirty="0"/>
          </a:p>
          <a:p>
            <a:r>
              <a:rPr lang="fr-FR" b="1" dirty="0"/>
              <a:t>COMMENT : Engagement volontaire de la plasticulture </a:t>
            </a:r>
            <a:r>
              <a:rPr lang="fr-FR" dirty="0"/>
              <a:t>: </a:t>
            </a:r>
          </a:p>
          <a:p>
            <a:pPr marL="742950" lvl="1" indent="-285750">
              <a:buFont typeface="Courier New" panose="02070309020205020404" pitchFamily="49" charset="0"/>
              <a:buChar char="o"/>
            </a:pPr>
            <a:r>
              <a:rPr lang="fr-FR" dirty="0"/>
              <a:t>25 % de recyclé dans les plastiques agricoles en 2025</a:t>
            </a:r>
          </a:p>
          <a:p>
            <a:pPr marL="742950" lvl="1" indent="-285750">
              <a:buFont typeface="Courier New" panose="02070309020205020404" pitchFamily="49" charset="0"/>
              <a:buChar char="o"/>
            </a:pPr>
            <a:r>
              <a:rPr lang="fr-FR" dirty="0"/>
              <a:t>Grâce à des efforts de R&amp;D</a:t>
            </a:r>
          </a:p>
          <a:p>
            <a:endParaRPr lang="fr-FR" b="1" dirty="0"/>
          </a:p>
          <a:p>
            <a:r>
              <a:rPr lang="fr-FR" b="1" dirty="0"/>
              <a:t>QUI : Les adhérents du CPA</a:t>
            </a:r>
          </a:p>
          <a:p>
            <a:pPr marL="285750" indent="-285750">
              <a:buFont typeface="Symbol" panose="05050102010706020507" pitchFamily="18" charset="2"/>
              <a:buChar char="Þ"/>
            </a:pPr>
            <a:endParaRPr lang="fr-FR" b="1" dirty="0"/>
          </a:p>
          <a:p>
            <a:r>
              <a:rPr lang="fr-FR" b="1" dirty="0"/>
              <a:t>QUAND : </a:t>
            </a:r>
            <a:r>
              <a:rPr lang="fr-FR" dirty="0"/>
              <a:t>fin </a:t>
            </a:r>
            <a:r>
              <a:rPr lang="fr-FR" b="1" dirty="0"/>
              <a:t>2025</a:t>
            </a:r>
          </a:p>
          <a:p>
            <a:endParaRPr lang="fr-FR" b="1" dirty="0"/>
          </a:p>
          <a:p>
            <a:endParaRPr lang="fr-FR" b="1" dirty="0"/>
          </a:p>
          <a:p>
            <a:endParaRPr lang="fr-FR" b="1" dirty="0"/>
          </a:p>
          <a:p>
            <a:r>
              <a:rPr lang="fr-FR" b="1" dirty="0"/>
              <a:t>* Feuille de Route de l’Economie Circulaire</a:t>
            </a:r>
          </a:p>
        </p:txBody>
      </p:sp>
      <p:sp>
        <p:nvSpPr>
          <p:cNvPr id="5" name="Rectangle 4">
            <a:extLst>
              <a:ext uri="{FF2B5EF4-FFF2-40B4-BE49-F238E27FC236}">
                <a16:creationId xmlns:a16="http://schemas.microsoft.com/office/drawing/2014/main" id="{27DE72BA-8C47-4E03-B58B-7DCC0056897D}"/>
              </a:ext>
            </a:extLst>
          </p:cNvPr>
          <p:cNvSpPr/>
          <p:nvPr/>
        </p:nvSpPr>
        <p:spPr>
          <a:xfrm>
            <a:off x="6461761" y="1066060"/>
            <a:ext cx="5436728"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r>
              <a:rPr lang="fr-FR" sz="2000" b="1" dirty="0"/>
              <a:t>« Je fais collecter mes plastiques pour le recyclage, j’achète des produits avec du recyclé».</a:t>
            </a:r>
          </a:p>
        </p:txBody>
      </p:sp>
      <p:pic>
        <p:nvPicPr>
          <p:cNvPr id="8" name="Image 7">
            <a:extLst>
              <a:ext uri="{FF2B5EF4-FFF2-40B4-BE49-F238E27FC236}">
                <a16:creationId xmlns:a16="http://schemas.microsoft.com/office/drawing/2014/main" id="{637782A5-2E03-44CC-A1ED-C7E1CF4E9D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01" b="14958"/>
          <a:stretch/>
        </p:blipFill>
        <p:spPr>
          <a:xfrm>
            <a:off x="6461760" y="1951095"/>
            <a:ext cx="5730240" cy="3624706"/>
          </a:xfrm>
          <a:prstGeom prst="rect">
            <a:avLst/>
          </a:prstGeom>
        </p:spPr>
      </p:pic>
    </p:spTree>
    <p:extLst>
      <p:ext uri="{BB962C8B-B14F-4D97-AF65-F5344CB8AC3E}">
        <p14:creationId xmlns:p14="http://schemas.microsoft.com/office/powerpoint/2010/main" val="87058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1457357" y="245241"/>
            <a:ext cx="9144000" cy="763428"/>
          </a:xfrm>
        </p:spPr>
        <p:txBody>
          <a:bodyPr>
            <a:normAutofit fontScale="90000"/>
          </a:bodyPr>
          <a:lstStyle/>
          <a:p>
            <a:r>
              <a:rPr lang="fr-FR" sz="4000" b="1" dirty="0" err="1">
                <a:solidFill>
                  <a:schemeClr val="accent6"/>
                </a:solidFill>
              </a:rPr>
              <a:t>FiPACOM</a:t>
            </a:r>
            <a:r>
              <a:rPr lang="fr-FR" sz="4000" b="1" dirty="0">
                <a:solidFill>
                  <a:schemeClr val="accent6"/>
                </a:solidFill>
              </a:rPr>
              <a:t> </a:t>
            </a:r>
            <a:br>
              <a:rPr lang="fr-FR" sz="4000" b="1" dirty="0">
                <a:solidFill>
                  <a:schemeClr val="accent6"/>
                </a:solidFill>
              </a:rPr>
            </a:br>
            <a:r>
              <a:rPr lang="fr-FR" sz="2700" b="1" dirty="0">
                <a:solidFill>
                  <a:schemeClr val="accent6"/>
                </a:solidFill>
              </a:rPr>
              <a:t>Comparateur de coûts des plastiques pour l’agriculture</a:t>
            </a:r>
          </a:p>
        </p:txBody>
      </p:sp>
      <p:sp>
        <p:nvSpPr>
          <p:cNvPr id="7" name="Rectangle 6">
            <a:extLst>
              <a:ext uri="{FF2B5EF4-FFF2-40B4-BE49-F238E27FC236}">
                <a16:creationId xmlns:a16="http://schemas.microsoft.com/office/drawing/2014/main" id="{8DD0BE24-A6C2-42C0-8AB9-E424F260454A}"/>
              </a:ext>
            </a:extLst>
          </p:cNvPr>
          <p:cNvSpPr/>
          <p:nvPr/>
        </p:nvSpPr>
        <p:spPr>
          <a:xfrm>
            <a:off x="562806" y="1275861"/>
            <a:ext cx="5328708" cy="2923877"/>
          </a:xfrm>
          <a:prstGeom prst="rect">
            <a:avLst/>
          </a:prstGeom>
        </p:spPr>
        <p:txBody>
          <a:bodyPr wrap="square">
            <a:spAutoFit/>
          </a:bodyPr>
          <a:lstStyle/>
          <a:p>
            <a:r>
              <a:rPr lang="fr-FR" sz="1600" b="1" dirty="0"/>
              <a:t>Objectifs </a:t>
            </a:r>
          </a:p>
          <a:p>
            <a:pPr marL="808038" indent="-542925">
              <a:buFont typeface="Wingdings" panose="05000000000000000000" pitchFamily="2" charset="2"/>
              <a:buChar char="Ø"/>
            </a:pPr>
            <a:r>
              <a:rPr lang="fr-FR" sz="1600" dirty="0"/>
              <a:t>Comparer le coût des pratiques culturales </a:t>
            </a:r>
          </a:p>
          <a:p>
            <a:pPr marL="808038" indent="-542925">
              <a:buFont typeface="Wingdings" panose="05000000000000000000" pitchFamily="2" charset="2"/>
              <a:buChar char="Ø"/>
            </a:pPr>
            <a:r>
              <a:rPr lang="fr-FR" sz="1600" dirty="0"/>
              <a:t>Mise à disposition d’un outil</a:t>
            </a:r>
          </a:p>
          <a:p>
            <a:pPr marL="808038" indent="-542925">
              <a:buFont typeface="Wingdings" panose="05000000000000000000" pitchFamily="2" charset="2"/>
              <a:buChar char="Ø"/>
            </a:pPr>
            <a:r>
              <a:rPr lang="fr-FR" sz="1600" dirty="0"/>
              <a:t>Mettre en avant les avantages et inconvénients de chaque pratique</a:t>
            </a:r>
          </a:p>
          <a:p>
            <a:pPr marL="265113"/>
            <a:endParaRPr lang="fr-FR" sz="1200" dirty="0"/>
          </a:p>
          <a:p>
            <a:pPr marL="265113"/>
            <a:r>
              <a:rPr lang="fr-FR" sz="1200" dirty="0"/>
              <a:t>Exemple du cas pratique Salade plein champ</a:t>
            </a:r>
          </a:p>
          <a:p>
            <a:pPr marL="808038" indent="-542925"/>
            <a:endParaRPr lang="fr-FR" sz="1600" dirty="0"/>
          </a:p>
          <a:p>
            <a:pPr marL="808038" indent="-542925"/>
            <a:endParaRPr lang="fr-FR" sz="1600" dirty="0"/>
          </a:p>
          <a:p>
            <a:r>
              <a:rPr lang="fr-FR" sz="1600" dirty="0"/>
              <a:t> </a:t>
            </a:r>
          </a:p>
          <a:p>
            <a:endParaRPr lang="fr-FR" sz="1600" dirty="0"/>
          </a:p>
          <a:p>
            <a:endParaRPr lang="fr-FR" sz="1600" dirty="0"/>
          </a:p>
        </p:txBody>
      </p:sp>
      <p:pic>
        <p:nvPicPr>
          <p:cNvPr id="4" name="Image 3">
            <a:extLst>
              <a:ext uri="{FF2B5EF4-FFF2-40B4-BE49-F238E27FC236}">
                <a16:creationId xmlns:a16="http://schemas.microsoft.com/office/drawing/2014/main" id="{396277C3-8911-46A5-B30A-D4269FD06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sp>
        <p:nvSpPr>
          <p:cNvPr id="3" name="Rectangle 2">
            <a:extLst>
              <a:ext uri="{FF2B5EF4-FFF2-40B4-BE49-F238E27FC236}">
                <a16:creationId xmlns:a16="http://schemas.microsoft.com/office/drawing/2014/main" id="{37A536F6-C57C-42D5-9DF1-2B5735C1EFC8}"/>
              </a:ext>
            </a:extLst>
          </p:cNvPr>
          <p:cNvSpPr/>
          <p:nvPr/>
        </p:nvSpPr>
        <p:spPr>
          <a:xfrm>
            <a:off x="6096000" y="1229694"/>
            <a:ext cx="6096000" cy="1200329"/>
          </a:xfrm>
          <a:prstGeom prst="rect">
            <a:avLst/>
          </a:prstGeom>
        </p:spPr>
        <p:txBody>
          <a:bodyPr>
            <a:spAutoFit/>
          </a:bodyPr>
          <a:lstStyle/>
          <a:p>
            <a:pPr marL="808038" indent="-808038"/>
            <a:r>
              <a:rPr lang="fr-FR" b="1" dirty="0"/>
              <a:t>Les destinataires </a:t>
            </a:r>
          </a:p>
          <a:p>
            <a:pPr marL="808038" indent="-542925">
              <a:buFont typeface="Wingdings" panose="05000000000000000000" pitchFamily="2" charset="2"/>
              <a:buChar char="Ø"/>
            </a:pPr>
            <a:r>
              <a:rPr lang="fr-FR" dirty="0"/>
              <a:t>OP</a:t>
            </a:r>
          </a:p>
          <a:p>
            <a:pPr marL="808038" indent="-542925">
              <a:buFont typeface="Wingdings" panose="05000000000000000000" pitchFamily="2" charset="2"/>
              <a:buChar char="Ø"/>
            </a:pPr>
            <a:r>
              <a:rPr lang="fr-FR" dirty="0"/>
              <a:t>Conseillers techniques agricoles </a:t>
            </a:r>
          </a:p>
          <a:p>
            <a:pPr marL="808038" indent="-542925">
              <a:buFont typeface="Wingdings" panose="05000000000000000000" pitchFamily="2" charset="2"/>
              <a:buChar char="Ø"/>
            </a:pPr>
            <a:r>
              <a:rPr lang="fr-FR" dirty="0"/>
              <a:t>Agriculteurs avertis</a:t>
            </a:r>
          </a:p>
        </p:txBody>
      </p:sp>
      <p:pic>
        <p:nvPicPr>
          <p:cNvPr id="5" name="Image 4">
            <a:extLst>
              <a:ext uri="{FF2B5EF4-FFF2-40B4-BE49-F238E27FC236}">
                <a16:creationId xmlns:a16="http://schemas.microsoft.com/office/drawing/2014/main" id="{52F0CEBC-2E4B-4D25-835B-7EE2775B83CC}"/>
              </a:ext>
            </a:extLst>
          </p:cNvPr>
          <p:cNvPicPr>
            <a:picLocks noChangeAspect="1"/>
          </p:cNvPicPr>
          <p:nvPr/>
        </p:nvPicPr>
        <p:blipFill rotWithShape="1">
          <a:blip r:embed="rId4"/>
          <a:srcRect l="32183" t="29367" r="37912" b="37553"/>
          <a:stretch/>
        </p:blipFill>
        <p:spPr>
          <a:xfrm>
            <a:off x="562806" y="2938031"/>
            <a:ext cx="3928171" cy="2444197"/>
          </a:xfrm>
          <a:prstGeom prst="rect">
            <a:avLst/>
          </a:prstGeom>
        </p:spPr>
      </p:pic>
      <p:pic>
        <p:nvPicPr>
          <p:cNvPr id="16" name="Image 15">
            <a:extLst>
              <a:ext uri="{FF2B5EF4-FFF2-40B4-BE49-F238E27FC236}">
                <a16:creationId xmlns:a16="http://schemas.microsoft.com/office/drawing/2014/main" id="{887291D8-35B0-4747-B49B-EBF0B4B9B2C1}"/>
              </a:ext>
            </a:extLst>
          </p:cNvPr>
          <p:cNvPicPr>
            <a:picLocks noChangeAspect="1"/>
          </p:cNvPicPr>
          <p:nvPr/>
        </p:nvPicPr>
        <p:blipFill rotWithShape="1">
          <a:blip r:embed="rId5"/>
          <a:srcRect l="33323" t="30380" r="40380" b="40034"/>
          <a:stretch/>
        </p:blipFill>
        <p:spPr>
          <a:xfrm>
            <a:off x="6096000" y="2940098"/>
            <a:ext cx="3823504" cy="2419736"/>
          </a:xfrm>
          <a:prstGeom prst="rect">
            <a:avLst/>
          </a:prstGeom>
        </p:spPr>
      </p:pic>
      <p:sp>
        <p:nvSpPr>
          <p:cNvPr id="17" name="Flèche : droite 16">
            <a:extLst>
              <a:ext uri="{FF2B5EF4-FFF2-40B4-BE49-F238E27FC236}">
                <a16:creationId xmlns:a16="http://schemas.microsoft.com/office/drawing/2014/main" id="{39979CE8-A460-4E31-9D6F-9684B634A4B1}"/>
              </a:ext>
            </a:extLst>
          </p:cNvPr>
          <p:cNvSpPr/>
          <p:nvPr/>
        </p:nvSpPr>
        <p:spPr>
          <a:xfrm>
            <a:off x="4606724" y="3781768"/>
            <a:ext cx="1373528" cy="619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343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1457357" y="245241"/>
            <a:ext cx="9144000" cy="763428"/>
          </a:xfrm>
        </p:spPr>
        <p:txBody>
          <a:bodyPr>
            <a:normAutofit/>
          </a:bodyPr>
          <a:lstStyle/>
          <a:p>
            <a:r>
              <a:rPr lang="fr-FR" sz="4000" b="1" dirty="0">
                <a:solidFill>
                  <a:schemeClr val="accent6"/>
                </a:solidFill>
              </a:rPr>
              <a:t>Les projets Films biodégradables</a:t>
            </a:r>
            <a:endParaRPr lang="fr-FR" sz="2700" b="1" dirty="0">
              <a:solidFill>
                <a:schemeClr val="accent6"/>
              </a:solidFill>
            </a:endParaRPr>
          </a:p>
        </p:txBody>
      </p:sp>
      <p:sp>
        <p:nvSpPr>
          <p:cNvPr id="7" name="Rectangle 6">
            <a:extLst>
              <a:ext uri="{FF2B5EF4-FFF2-40B4-BE49-F238E27FC236}">
                <a16:creationId xmlns:a16="http://schemas.microsoft.com/office/drawing/2014/main" id="{8DD0BE24-A6C2-42C0-8AB9-E424F260454A}"/>
              </a:ext>
            </a:extLst>
          </p:cNvPr>
          <p:cNvSpPr/>
          <p:nvPr/>
        </p:nvSpPr>
        <p:spPr>
          <a:xfrm>
            <a:off x="4035965" y="2624042"/>
            <a:ext cx="3986784" cy="3139321"/>
          </a:xfrm>
          <a:prstGeom prst="rect">
            <a:avLst/>
          </a:prstGeom>
        </p:spPr>
        <p:txBody>
          <a:bodyPr wrap="square">
            <a:spAutoFit/>
          </a:bodyPr>
          <a:lstStyle/>
          <a:p>
            <a:r>
              <a:rPr lang="fr-FR" b="1" dirty="0"/>
              <a:t>ICAP</a:t>
            </a:r>
          </a:p>
          <a:p>
            <a:pPr marL="285750" indent="-285750" algn="just">
              <a:buFont typeface="Arial" panose="020B0604020202020204" pitchFamily="34" charset="0"/>
              <a:buChar char="•"/>
            </a:pPr>
            <a:r>
              <a:rPr lang="fr-FR" dirty="0"/>
              <a:t>Diffusion de l’utilisation de films biodégradables en Région PACA</a:t>
            </a:r>
          </a:p>
          <a:p>
            <a:pPr marL="285750" indent="-285750" algn="just">
              <a:buFont typeface="Arial" panose="020B0604020202020204" pitchFamily="34" charset="0"/>
              <a:buChar char="•"/>
            </a:pPr>
            <a:r>
              <a:rPr lang="fr-FR" dirty="0"/>
              <a:t>Transfert de données techniques et économiques fiables</a:t>
            </a:r>
          </a:p>
          <a:p>
            <a:pPr marL="285750" indent="-285750" algn="just">
              <a:buFont typeface="Arial" panose="020B0604020202020204" pitchFamily="34" charset="0"/>
              <a:buChar char="•"/>
            </a:pPr>
            <a:r>
              <a:rPr lang="fr-FR" dirty="0"/>
              <a:t>Fourniture de consommables</a:t>
            </a:r>
          </a:p>
          <a:p>
            <a:pPr marL="285750" indent="-285750" algn="just">
              <a:buFont typeface="Arial" panose="020B0604020202020204" pitchFamily="34" charset="0"/>
              <a:buChar char="•"/>
            </a:pPr>
            <a:r>
              <a:rPr lang="fr-FR" dirty="0"/>
              <a:t>Cultures concernées : les salades, les cucurbitacées, et les solanacées.</a:t>
            </a:r>
          </a:p>
          <a:p>
            <a:pPr marL="285750" indent="-285750" algn="just">
              <a:buFont typeface="Symbol" panose="05050102010706020507" pitchFamily="18" charset="2"/>
              <a:buChar char="Þ"/>
            </a:pPr>
            <a:r>
              <a:rPr lang="fr-FR" dirty="0"/>
              <a:t>Alternative aux films polyéthylène difficilement recyclables</a:t>
            </a:r>
          </a:p>
          <a:p>
            <a:pPr algn="just"/>
            <a:endParaRPr lang="fr-FR" dirty="0"/>
          </a:p>
        </p:txBody>
      </p:sp>
      <p:pic>
        <p:nvPicPr>
          <p:cNvPr id="4" name="Image 3">
            <a:extLst>
              <a:ext uri="{FF2B5EF4-FFF2-40B4-BE49-F238E27FC236}">
                <a16:creationId xmlns:a16="http://schemas.microsoft.com/office/drawing/2014/main" id="{396277C3-8911-46A5-B30A-D4269FD06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12887"/>
            <a:ext cx="12192000" cy="1362058"/>
          </a:xfrm>
          <a:prstGeom prst="rect">
            <a:avLst/>
          </a:prstGeom>
        </p:spPr>
      </p:pic>
      <p:sp>
        <p:nvSpPr>
          <p:cNvPr id="3" name="Rectangle 2">
            <a:extLst>
              <a:ext uri="{FF2B5EF4-FFF2-40B4-BE49-F238E27FC236}">
                <a16:creationId xmlns:a16="http://schemas.microsoft.com/office/drawing/2014/main" id="{37A536F6-C57C-42D5-9DF1-2B5735C1EFC8}"/>
              </a:ext>
            </a:extLst>
          </p:cNvPr>
          <p:cNvSpPr/>
          <p:nvPr/>
        </p:nvSpPr>
        <p:spPr>
          <a:xfrm>
            <a:off x="301752" y="2661212"/>
            <a:ext cx="3265413" cy="3139321"/>
          </a:xfrm>
          <a:prstGeom prst="rect">
            <a:avLst/>
          </a:prstGeom>
        </p:spPr>
        <p:txBody>
          <a:bodyPr wrap="square">
            <a:spAutoFit/>
          </a:bodyPr>
          <a:lstStyle/>
          <a:p>
            <a:pPr marL="808038" indent="-808038"/>
            <a:r>
              <a:rPr lang="fr-FR" b="1" dirty="0"/>
              <a:t>BIODOM</a:t>
            </a:r>
          </a:p>
          <a:p>
            <a:pPr marL="285750" indent="-285750" algn="just">
              <a:buFont typeface="Arial" panose="020B0604020202020204" pitchFamily="34" charset="0"/>
              <a:buChar char="•"/>
            </a:pPr>
            <a:r>
              <a:rPr lang="fr-FR" dirty="0"/>
              <a:t>Diffusion de l’utilisation de films biodégradables dans les DOM</a:t>
            </a:r>
          </a:p>
          <a:p>
            <a:pPr marL="285750" indent="-285750" algn="just">
              <a:buFont typeface="Arial" panose="020B0604020202020204" pitchFamily="34" charset="0"/>
              <a:buChar char="•"/>
            </a:pPr>
            <a:r>
              <a:rPr lang="fr-FR" dirty="0"/>
              <a:t>Fourniture de consommables</a:t>
            </a:r>
          </a:p>
          <a:p>
            <a:pPr marL="285750" indent="-285750" algn="just">
              <a:buFont typeface="Arial" panose="020B0604020202020204" pitchFamily="34" charset="0"/>
              <a:buChar char="•"/>
            </a:pPr>
            <a:r>
              <a:rPr lang="fr-FR" dirty="0"/>
              <a:t>Cultures concernées : bananes, ananas, …</a:t>
            </a:r>
          </a:p>
          <a:p>
            <a:pPr marL="285750" indent="-285750" algn="just">
              <a:buFont typeface="Symbol" panose="05050102010706020507" pitchFamily="18" charset="2"/>
              <a:buChar char="Þ"/>
            </a:pPr>
            <a:r>
              <a:rPr lang="fr-FR" dirty="0"/>
              <a:t>Alternative aux films polyéthylène, non recyclables dans les conditions locales</a:t>
            </a:r>
          </a:p>
          <a:p>
            <a:endParaRPr lang="fr-FR" dirty="0"/>
          </a:p>
        </p:txBody>
      </p:sp>
      <p:sp>
        <p:nvSpPr>
          <p:cNvPr id="8" name="Rectangle 7">
            <a:extLst>
              <a:ext uri="{FF2B5EF4-FFF2-40B4-BE49-F238E27FC236}">
                <a16:creationId xmlns:a16="http://schemas.microsoft.com/office/drawing/2014/main" id="{FD163D35-8EEB-484A-BCBE-51E6014BD443}"/>
              </a:ext>
            </a:extLst>
          </p:cNvPr>
          <p:cNvSpPr/>
          <p:nvPr/>
        </p:nvSpPr>
        <p:spPr>
          <a:xfrm>
            <a:off x="8595360" y="2433363"/>
            <a:ext cx="3294888" cy="3139321"/>
          </a:xfrm>
          <a:prstGeom prst="rect">
            <a:avLst/>
          </a:prstGeom>
        </p:spPr>
        <p:txBody>
          <a:bodyPr wrap="square">
            <a:spAutoFit/>
          </a:bodyPr>
          <a:lstStyle/>
          <a:p>
            <a:pPr algn="just"/>
            <a:r>
              <a:rPr lang="fr-FR" b="1" dirty="0"/>
              <a:t>Protocole de suivi de l’utilisation de films biodégradables</a:t>
            </a:r>
          </a:p>
          <a:p>
            <a:pPr marL="285750" indent="-285750" algn="just">
              <a:buFont typeface="Arial" panose="020B0604020202020204" pitchFamily="34" charset="0"/>
              <a:buChar char="•"/>
            </a:pPr>
            <a:r>
              <a:rPr lang="fr-FR" dirty="0"/>
              <a:t>Mise au point d’un protocole de suivi d’utilisation de films biodégradable </a:t>
            </a:r>
          </a:p>
          <a:p>
            <a:pPr marL="285750" indent="-285750" algn="just">
              <a:buFont typeface="Arial" panose="020B0604020202020204" pitchFamily="34" charset="0"/>
              <a:buChar char="•"/>
            </a:pPr>
            <a:r>
              <a:rPr lang="fr-FR" dirty="0"/>
              <a:t>Diffusion auprès des agriculteurs et stations d’expérimentation</a:t>
            </a:r>
          </a:p>
          <a:p>
            <a:pPr marL="285750" indent="-285750" algn="just">
              <a:buFont typeface="Symbol" panose="05050102010706020507" pitchFamily="18" charset="2"/>
              <a:buChar char="Þ"/>
            </a:pPr>
            <a:r>
              <a:rPr lang="fr-FR" dirty="0"/>
              <a:t>Créer un cadre de référence </a:t>
            </a:r>
          </a:p>
          <a:p>
            <a:pPr marL="285750" indent="-285750" algn="just">
              <a:buFont typeface="Symbol" panose="05050102010706020507" pitchFamily="18" charset="2"/>
              <a:buChar char="Þ"/>
            </a:pPr>
            <a:r>
              <a:rPr lang="fr-FR" dirty="0"/>
              <a:t>Améliorer le niveau de connaissance</a:t>
            </a:r>
          </a:p>
        </p:txBody>
      </p:sp>
      <p:sp>
        <p:nvSpPr>
          <p:cNvPr id="5" name="Rectangle 4">
            <a:extLst>
              <a:ext uri="{FF2B5EF4-FFF2-40B4-BE49-F238E27FC236}">
                <a16:creationId xmlns:a16="http://schemas.microsoft.com/office/drawing/2014/main" id="{35A00516-37B9-4D6E-BD85-8AF4887BAB57}"/>
              </a:ext>
            </a:extLst>
          </p:cNvPr>
          <p:cNvSpPr/>
          <p:nvPr/>
        </p:nvSpPr>
        <p:spPr>
          <a:xfrm>
            <a:off x="892749" y="1008669"/>
            <a:ext cx="10273216" cy="954107"/>
          </a:xfrm>
          <a:prstGeom prst="rect">
            <a:avLst/>
          </a:prstGeom>
        </p:spPr>
        <p:txBody>
          <a:bodyPr wrap="square">
            <a:spAutoFit/>
          </a:bodyPr>
          <a:lstStyle/>
          <a:p>
            <a:r>
              <a:rPr lang="fr-FR" sz="2000" b="1" dirty="0">
                <a:solidFill>
                  <a:srgbClr val="008000"/>
                </a:solidFill>
              </a:rPr>
              <a:t>OBJECTIFS  : </a:t>
            </a:r>
          </a:p>
          <a:p>
            <a:pPr marL="342900" indent="-342900">
              <a:buFont typeface="Symbol" panose="05050102010706020507" pitchFamily="18" charset="2"/>
              <a:buChar char="Þ"/>
            </a:pPr>
            <a:r>
              <a:rPr lang="fr-FR" b="1" dirty="0"/>
              <a:t>Réduction des coûts de gestion des films de paillage en fin de vie, pour la filière et les agriculteurs</a:t>
            </a:r>
          </a:p>
          <a:p>
            <a:pPr marL="342900" indent="-342900">
              <a:buFont typeface="Symbol" panose="05050102010706020507" pitchFamily="18" charset="2"/>
              <a:buChar char="Þ"/>
            </a:pPr>
            <a:r>
              <a:rPr lang="fr-FR" b="1" dirty="0"/>
              <a:t>Réduction des volumes à collecter de films paillage</a:t>
            </a:r>
          </a:p>
        </p:txBody>
      </p:sp>
      <p:sp>
        <p:nvSpPr>
          <p:cNvPr id="9" name="Titre 1">
            <a:extLst>
              <a:ext uri="{FF2B5EF4-FFF2-40B4-BE49-F238E27FC236}">
                <a16:creationId xmlns:a16="http://schemas.microsoft.com/office/drawing/2014/main" id="{E410E98C-9000-4473-850D-42290F31CCF0}"/>
              </a:ext>
            </a:extLst>
          </p:cNvPr>
          <p:cNvSpPr txBox="1">
            <a:spLocks/>
          </p:cNvSpPr>
          <p:nvPr/>
        </p:nvSpPr>
        <p:spPr>
          <a:xfrm>
            <a:off x="1098804" y="1736554"/>
            <a:ext cx="9144000" cy="763428"/>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a:solidFill>
                  <a:srgbClr val="FF0000"/>
                </a:solidFill>
              </a:rPr>
              <a:t>500 T de films biodégradables = 2000 T de moins à collecter</a:t>
            </a:r>
            <a:endParaRPr lang="fr-FR" sz="2700" b="1" dirty="0">
              <a:solidFill>
                <a:srgbClr val="FF0000"/>
              </a:solidFill>
            </a:endParaRPr>
          </a:p>
        </p:txBody>
      </p:sp>
    </p:spTree>
    <p:extLst>
      <p:ext uri="{BB962C8B-B14F-4D97-AF65-F5344CB8AC3E}">
        <p14:creationId xmlns:p14="http://schemas.microsoft.com/office/powerpoint/2010/main" val="281650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5157C2C-ACE3-40CC-A4E7-3AC29E02C16B}"/>
              </a:ext>
            </a:extLst>
          </p:cNvPr>
          <p:cNvSpPr>
            <a:spLocks noGrp="1"/>
          </p:cNvSpPr>
          <p:nvPr>
            <p:ph type="ctrTitle"/>
          </p:nvPr>
        </p:nvSpPr>
        <p:spPr/>
        <p:txBody>
          <a:bodyPr>
            <a:noAutofit/>
          </a:bodyPr>
          <a:lstStyle/>
          <a:p>
            <a:r>
              <a:rPr lang="fr-FR" sz="2800" b="0" dirty="0">
                <a:latin typeface="Calibri"/>
                <a:cs typeface="Calibri"/>
              </a:rPr>
              <a:t>COLLECTE ET VALORISATION DES DÉCHETS DE L’AGROFOURNITURE</a:t>
            </a:r>
            <a:endParaRPr lang="fr-FR" sz="2800" b="0" dirty="0">
              <a:solidFill>
                <a:schemeClr val="bg1"/>
              </a:solidFill>
            </a:endParaRPr>
          </a:p>
        </p:txBody>
      </p:sp>
    </p:spTree>
    <p:extLst>
      <p:ext uri="{BB962C8B-B14F-4D97-AF65-F5344CB8AC3E}">
        <p14:creationId xmlns:p14="http://schemas.microsoft.com/office/powerpoint/2010/main" val="16149170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E8D451-C997-4390-B81A-3456307A7F7D}" type="slidenum">
              <a:rPr lang="fr-FR" smtClean="0"/>
              <a:pPr/>
              <a:t>19</a:t>
            </a:fld>
            <a:endParaRPr lang="fr-FR" sz="2400" dirty="0">
              <a:solidFill>
                <a:srgbClr val="00957E"/>
              </a:solidFill>
            </a:endParaRPr>
          </a:p>
        </p:txBody>
      </p:sp>
      <p:sp>
        <p:nvSpPr>
          <p:cNvPr id="5" name="Rectangle 4">
            <a:extLst>
              <a:ext uri="{FF2B5EF4-FFF2-40B4-BE49-F238E27FC236}">
                <a16:creationId xmlns:a16="http://schemas.microsoft.com/office/drawing/2014/main" id="{B3673FC1-63AF-FC43-9F30-F0B4FF601FF4}"/>
              </a:ext>
            </a:extLst>
          </p:cNvPr>
          <p:cNvSpPr/>
          <p:nvPr/>
        </p:nvSpPr>
        <p:spPr>
          <a:xfrm>
            <a:off x="1873393" y="0"/>
            <a:ext cx="6117059" cy="584775"/>
          </a:xfrm>
          <a:prstGeom prst="rect">
            <a:avLst/>
          </a:prstGeom>
        </p:spPr>
        <p:txBody>
          <a:bodyPr wrap="none">
            <a:spAutoFit/>
          </a:bodyPr>
          <a:lstStyle/>
          <a:p>
            <a:r>
              <a:rPr lang="fr-FR" sz="3200" dirty="0">
                <a:solidFill>
                  <a:srgbClr val="00957E"/>
                </a:solidFill>
                <a:latin typeface="Bebas Neue" panose="020B0000000000000000" pitchFamily="34" charset="0"/>
              </a:rPr>
              <a:t>UN ENGAGEMENT VOLONTAIRE DE LA PROFESSION</a:t>
            </a:r>
          </a:p>
        </p:txBody>
      </p:sp>
      <p:sp>
        <p:nvSpPr>
          <p:cNvPr id="7" name="Rectangle 6">
            <a:extLst>
              <a:ext uri="{FF2B5EF4-FFF2-40B4-BE49-F238E27FC236}">
                <a16:creationId xmlns:a16="http://schemas.microsoft.com/office/drawing/2014/main" id="{D48627E7-7FDE-D449-9DC9-CE77181EB162}"/>
              </a:ext>
            </a:extLst>
          </p:cNvPr>
          <p:cNvSpPr/>
          <p:nvPr/>
        </p:nvSpPr>
        <p:spPr>
          <a:xfrm>
            <a:off x="2440512" y="4901763"/>
            <a:ext cx="7310976" cy="461665"/>
          </a:xfrm>
          <a:prstGeom prst="rect">
            <a:avLst/>
          </a:prstGeom>
        </p:spPr>
        <p:txBody>
          <a:bodyPr wrap="none">
            <a:spAutoFit/>
          </a:bodyPr>
          <a:lstStyle/>
          <a:p>
            <a:pPr marL="285750" indent="-285750">
              <a:buClr>
                <a:srgbClr val="00957E"/>
              </a:buClr>
              <a:buFont typeface="Wingdings" pitchFamily="2" charset="2"/>
              <a:buChar char="v"/>
            </a:pPr>
            <a:r>
              <a:rPr lang="fr-FR" sz="2400" dirty="0"/>
              <a:t>L’appui des </a:t>
            </a:r>
            <a:r>
              <a:rPr lang="fr-FR" sz="2400" dirty="0">
                <a:solidFill>
                  <a:srgbClr val="00957E"/>
                </a:solidFill>
              </a:rPr>
              <a:t>Chambres d’agriculture </a:t>
            </a:r>
            <a:r>
              <a:rPr lang="fr-FR" sz="2400" dirty="0"/>
              <a:t>et du </a:t>
            </a:r>
            <a:r>
              <a:rPr lang="fr-FR" sz="2400" dirty="0">
                <a:solidFill>
                  <a:srgbClr val="00957E"/>
                </a:solidFill>
              </a:rPr>
              <a:t>réseau FNSEA</a:t>
            </a:r>
          </a:p>
        </p:txBody>
      </p:sp>
      <p:pic>
        <p:nvPicPr>
          <p:cNvPr id="9" name="Image 8">
            <a:extLst>
              <a:ext uri="{FF2B5EF4-FFF2-40B4-BE49-F238E27FC236}">
                <a16:creationId xmlns:a16="http://schemas.microsoft.com/office/drawing/2014/main" id="{BB97FBAE-8F3A-1546-A7A3-2D06A599A9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2646" y="1451303"/>
            <a:ext cx="10367353" cy="3450460"/>
          </a:xfrm>
          <a:prstGeom prst="rect">
            <a:avLst/>
          </a:prstGeom>
        </p:spPr>
      </p:pic>
    </p:spTree>
    <p:extLst>
      <p:ext uri="{BB962C8B-B14F-4D97-AF65-F5344CB8AC3E}">
        <p14:creationId xmlns:p14="http://schemas.microsoft.com/office/powerpoint/2010/main" val="400072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fontScale="90000"/>
          </a:bodyPr>
          <a:lstStyle/>
          <a:p>
            <a:r>
              <a:rPr lang="fr-FR" sz="4000" b="1" dirty="0">
                <a:solidFill>
                  <a:schemeClr val="accent6"/>
                </a:solidFill>
              </a:rPr>
              <a:t>Le plastique en agriculture : des volumes limités</a:t>
            </a:r>
          </a:p>
        </p:txBody>
      </p:sp>
      <p:sp>
        <p:nvSpPr>
          <p:cNvPr id="18" name="Rectangle 17">
            <a:extLst>
              <a:ext uri="{FF2B5EF4-FFF2-40B4-BE49-F238E27FC236}">
                <a16:creationId xmlns:a16="http://schemas.microsoft.com/office/drawing/2014/main" id="{715B8DA7-D95D-488C-9475-0CA0CB5E116B}"/>
              </a:ext>
            </a:extLst>
          </p:cNvPr>
          <p:cNvSpPr/>
          <p:nvPr/>
        </p:nvSpPr>
        <p:spPr>
          <a:xfrm>
            <a:off x="471248" y="997238"/>
            <a:ext cx="7795017" cy="4462760"/>
          </a:xfrm>
          <a:prstGeom prst="rect">
            <a:avLst/>
          </a:prstGeom>
        </p:spPr>
        <p:txBody>
          <a:bodyPr wrap="square" anchor="t">
            <a:noAutofit/>
          </a:bodyPr>
          <a:lstStyle/>
          <a:p>
            <a:r>
              <a:rPr lang="fr-FR" sz="2000" b="1" dirty="0">
                <a:solidFill>
                  <a:srgbClr val="008000"/>
                </a:solidFill>
              </a:rPr>
              <a:t>Des familles de produits très différentes</a:t>
            </a:r>
          </a:p>
          <a:p>
            <a:endParaRPr lang="fr-FR" sz="2000" dirty="0"/>
          </a:p>
          <a:p>
            <a:pPr marL="342900" indent="-342900">
              <a:buFont typeface="Wingdings" panose="05000000000000000000" pitchFamily="2" charset="2"/>
              <a:buChar char="Ø"/>
            </a:pPr>
            <a:r>
              <a:rPr lang="fr-FR" sz="2000" dirty="0"/>
              <a:t>Plastiques agricoles: </a:t>
            </a:r>
          </a:p>
          <a:p>
            <a:pPr marL="800100" lvl="1" indent="-342900">
              <a:buFont typeface="Arial" panose="020B0604020202020204" pitchFamily="34" charset="0"/>
              <a:buChar char="•"/>
            </a:pPr>
            <a:r>
              <a:rPr lang="fr-FR" sz="2000" dirty="0">
                <a:cs typeface="Calibri"/>
              </a:rPr>
              <a:t>721KT en Europe</a:t>
            </a:r>
          </a:p>
          <a:p>
            <a:pPr marL="800100" lvl="1" indent="-342900">
              <a:buFont typeface="Arial" panose="020B0604020202020204" pitchFamily="34" charset="0"/>
              <a:buChar char="•"/>
            </a:pPr>
            <a:r>
              <a:rPr lang="fr-FR" sz="2000" dirty="0">
                <a:cs typeface="Calibri"/>
              </a:rPr>
              <a:t>83KT en France </a:t>
            </a:r>
          </a:p>
          <a:p>
            <a:endParaRPr lang="fr-FR" sz="1200" b="1" i="1" dirty="0"/>
          </a:p>
          <a:p>
            <a:pPr marL="342900" indent="-342900">
              <a:buFont typeface="Wingdings" panose="05000000000000000000" pitchFamily="2" charset="2"/>
              <a:buChar char="Ø"/>
            </a:pPr>
            <a:r>
              <a:rPr lang="fr-FR" sz="2000" dirty="0"/>
              <a:t>Emballages d’agrofourniture</a:t>
            </a:r>
          </a:p>
          <a:p>
            <a:pPr marL="800100" lvl="1" indent="-342900">
              <a:buFont typeface="Arial" panose="020B0604020202020204" pitchFamily="34" charset="0"/>
              <a:buChar char="•"/>
            </a:pPr>
            <a:r>
              <a:rPr lang="fr-FR" sz="2000" dirty="0">
                <a:cs typeface="Calibri"/>
              </a:rPr>
              <a:t>+/- 35KT en France</a:t>
            </a:r>
          </a:p>
          <a:p>
            <a:pPr marL="800100" lvl="1" indent="-342900">
              <a:buFont typeface="Arial" panose="020B0604020202020204" pitchFamily="34" charset="0"/>
              <a:buChar char="•"/>
            </a:pPr>
            <a:endParaRPr lang="fr-FR" sz="1200" b="1" i="1" dirty="0"/>
          </a:p>
          <a:p>
            <a:pPr marL="342900" indent="-342900">
              <a:buFont typeface="Wingdings" panose="05000000000000000000" pitchFamily="2" charset="2"/>
              <a:buChar char="Ø"/>
            </a:pPr>
            <a:r>
              <a:rPr lang="fr-FR" sz="2000" dirty="0"/>
              <a:t>Autres produits apparentés</a:t>
            </a:r>
          </a:p>
          <a:p>
            <a:pPr marL="800100" lvl="1" indent="-342900">
              <a:buFont typeface="Arial" panose="020B0604020202020204" pitchFamily="34" charset="0"/>
              <a:buChar char="•"/>
            </a:pPr>
            <a:r>
              <a:rPr lang="fr-FR" sz="2000" dirty="0"/>
              <a:t>5 à 10 KT pêche, aquaculture, sylviculture</a:t>
            </a:r>
          </a:p>
          <a:p>
            <a:pPr marL="800100" lvl="1" indent="-342900">
              <a:buFont typeface="Arial" panose="020B0604020202020204" pitchFamily="34" charset="0"/>
              <a:buChar char="•"/>
            </a:pPr>
            <a:r>
              <a:rPr lang="fr-FR" sz="2000" dirty="0"/>
              <a:t>950KT pots horticoles et articles de jardin</a:t>
            </a: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6" name="Image 5" descr="Nueva imagen (5)">
            <a:extLst>
              <a:ext uri="{FF2B5EF4-FFF2-40B4-BE49-F238E27FC236}">
                <a16:creationId xmlns:a16="http://schemas.microsoft.com/office/drawing/2014/main" id="{DFDE4A28-0452-4C6C-A9B2-7DC6AD675B9E}"/>
              </a:ext>
            </a:extLst>
          </p:cNvPr>
          <p:cNvPicPr/>
          <p:nvPr/>
        </p:nvPicPr>
        <p:blipFill rotWithShape="1">
          <a:blip r:embed="rId4">
            <a:extLst>
              <a:ext uri="{28A0092B-C50C-407E-A947-70E740481C1C}">
                <a14:useLocalDpi xmlns:a14="http://schemas.microsoft.com/office/drawing/2010/main" val="0"/>
              </a:ext>
            </a:extLst>
          </a:blip>
          <a:srcRect l="3802"/>
          <a:stretch/>
        </p:blipFill>
        <p:spPr bwMode="auto">
          <a:xfrm>
            <a:off x="5902036" y="1398002"/>
            <a:ext cx="6289963" cy="3802405"/>
          </a:xfrm>
          <a:prstGeom prst="rect">
            <a:avLst/>
          </a:prstGeom>
          <a:noFill/>
          <a:ln>
            <a:noFill/>
          </a:ln>
        </p:spPr>
      </p:pic>
    </p:spTree>
    <p:extLst>
      <p:ext uri="{BB962C8B-B14F-4D97-AF65-F5344CB8AC3E}">
        <p14:creationId xmlns:p14="http://schemas.microsoft.com/office/powerpoint/2010/main" val="3876815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EF8AEEA-B1EF-496F-B5BB-B40B63C16DE8}"/>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232962" y="1649784"/>
            <a:ext cx="5785651" cy="3558432"/>
          </a:xfr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space réservé du contenu 7">
            <a:extLst>
              <a:ext uri="{FF2B5EF4-FFF2-40B4-BE49-F238E27FC236}">
                <a16:creationId xmlns:a16="http://schemas.microsoft.com/office/drawing/2014/main" id="{AD65361D-7EEE-4752-97D8-BB32BD3F83B7}"/>
              </a:ext>
            </a:extLst>
          </p:cNvPr>
          <p:cNvSpPr>
            <a:spLocks noGrp="1"/>
          </p:cNvSpPr>
          <p:nvPr>
            <p:ph sz="half" idx="2"/>
          </p:nvPr>
        </p:nvSpPr>
        <p:spPr>
          <a:xfrm>
            <a:off x="6197600" y="1502229"/>
            <a:ext cx="5646056" cy="5019233"/>
          </a:xfrm>
        </p:spPr>
        <p:txBody>
          <a:bodyPr vert="horz" lIns="91440" tIns="45720" rIns="91440" bIns="45720" rtlCol="0" anchor="t">
            <a:normAutofit/>
          </a:bodyPr>
          <a:lstStyle/>
          <a:p>
            <a:pPr marL="342265" indent="-342265"/>
            <a:r>
              <a:rPr lang="fr-FR">
                <a:latin typeface="Calibri"/>
                <a:cs typeface="Calibri"/>
              </a:rPr>
              <a:t>ACCORD-CADRE MINISTÈRE DE L’ENVIRONNEMENT</a:t>
            </a:r>
          </a:p>
          <a:p>
            <a:pPr marL="742315" lvl="1" indent="-285115"/>
            <a:r>
              <a:rPr lang="fr-FR" sz="2800">
                <a:solidFill>
                  <a:schemeClr val="accent3"/>
                </a:solidFill>
                <a:latin typeface="Calibri"/>
                <a:cs typeface="Calibri"/>
              </a:rPr>
              <a:t> 3ème accord-cadre 2016-2020</a:t>
            </a:r>
          </a:p>
          <a:p>
            <a:pPr marL="1142365" lvl="2" indent="-227965"/>
            <a:r>
              <a:rPr lang="fr-FR" sz="2400">
                <a:latin typeface="Calibri"/>
                <a:cs typeface="Calibri"/>
              </a:rPr>
              <a:t> Signé le 6 juillet 2016</a:t>
            </a:r>
          </a:p>
          <a:p>
            <a:pPr marL="1142365" lvl="2" indent="-227965"/>
            <a:r>
              <a:rPr lang="fr-FR" sz="2400">
                <a:latin typeface="Calibri"/>
                <a:cs typeface="Calibri"/>
              </a:rPr>
              <a:t> Objectifs 2020 ambitieux:</a:t>
            </a:r>
          </a:p>
          <a:p>
            <a:pPr marL="1599565" lvl="3" indent="-227965"/>
            <a:r>
              <a:rPr lang="fr-FR" sz="2000">
                <a:latin typeface="Calibri"/>
                <a:cs typeface="Calibri"/>
              </a:rPr>
              <a:t>Taux de collecte: 78%</a:t>
            </a:r>
          </a:p>
          <a:p>
            <a:pPr marL="1599565" lvl="3" indent="-227965"/>
            <a:r>
              <a:rPr lang="fr-FR" sz="2000">
                <a:latin typeface="Calibri"/>
                <a:cs typeface="Calibri"/>
              </a:rPr>
              <a:t>Taux de recyclage: 74%</a:t>
            </a:r>
            <a:endParaRPr lang="en-GB" sz="2000">
              <a:latin typeface="Calibri"/>
              <a:cs typeface="Calibri"/>
            </a:endParaRPr>
          </a:p>
        </p:txBody>
      </p:sp>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11423915" y="6521462"/>
            <a:ext cx="768085" cy="251818"/>
          </a:xfr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1200" b="0" i="0" u="none" strike="noStrike" kern="1200" cap="none" spc="0" normalizeH="0" baseline="0" noProof="0" smtClean="0">
                <a:ln>
                  <a:noFill/>
                </a:ln>
                <a:solidFill>
                  <a:srgbClr val="8A8C8E">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srgbClr val="8A8C8E">
                  <a:tint val="75000"/>
                </a:srgbClr>
              </a:solidFill>
              <a:effectLst/>
              <a:uLnTx/>
              <a:uFillTx/>
              <a:latin typeface="Arial"/>
              <a:ea typeface="+mn-ea"/>
              <a:cs typeface="+mn-cs"/>
            </a:endParaRPr>
          </a:p>
        </p:txBody>
      </p:sp>
      <p:sp>
        <p:nvSpPr>
          <p:cNvPr id="3" name="Titre 2">
            <a:extLst>
              <a:ext uri="{FF2B5EF4-FFF2-40B4-BE49-F238E27FC236}">
                <a16:creationId xmlns:a16="http://schemas.microsoft.com/office/drawing/2014/main" id="{D6493EC2-71DB-4199-9860-DD03D92ECA10}"/>
              </a:ext>
            </a:extLst>
          </p:cNvPr>
          <p:cNvSpPr>
            <a:spLocks noGrp="1"/>
          </p:cNvSpPr>
          <p:nvPr>
            <p:ph type="title"/>
          </p:nvPr>
        </p:nvSpPr>
        <p:spPr>
          <a:xfrm>
            <a:off x="1843315" y="0"/>
            <a:ext cx="8405567" cy="1057275"/>
          </a:xfrm>
        </p:spPr>
        <p:txBody>
          <a:bodyPr>
            <a:normAutofit/>
          </a:bodyPr>
          <a:lstStyle/>
          <a:p>
            <a:r>
              <a:rPr lang="fr-FR" dirty="0"/>
              <a:t>LE SOUTIEN DES POUVOIRS PUBLICS</a:t>
            </a:r>
            <a:endParaRPr lang="en-GB" dirty="0"/>
          </a:p>
        </p:txBody>
      </p:sp>
    </p:spTree>
    <p:extLst>
      <p:ext uri="{BB962C8B-B14F-4D97-AF65-F5344CB8AC3E}">
        <p14:creationId xmlns:p14="http://schemas.microsoft.com/office/powerpoint/2010/main" val="1244941438"/>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D65361D-7EEE-4752-97D8-BB32BD3F83B7}"/>
              </a:ext>
            </a:extLst>
          </p:cNvPr>
          <p:cNvSpPr>
            <a:spLocks noGrp="1"/>
          </p:cNvSpPr>
          <p:nvPr>
            <p:ph sz="half" idx="2"/>
          </p:nvPr>
        </p:nvSpPr>
        <p:spPr>
          <a:xfrm>
            <a:off x="5428832" y="1516606"/>
            <a:ext cx="6995492" cy="5004856"/>
          </a:xfrm>
        </p:spPr>
        <p:txBody>
          <a:bodyPr vert="horz" lIns="91440" tIns="45720" rIns="91440" bIns="45720" rtlCol="0" anchor="t">
            <a:normAutofit/>
          </a:bodyPr>
          <a:lstStyle/>
          <a:p>
            <a:pPr marL="342265" indent="-342265"/>
            <a:r>
              <a:rPr lang="fr-FR" sz="2400" dirty="0">
                <a:latin typeface="Calibri"/>
                <a:cs typeface="Calibri"/>
              </a:rPr>
              <a:t>ACCORD-CADRE MINISTÈRE DE L’ENVIRONNEMENT PROROGE</a:t>
            </a:r>
            <a:endParaRPr lang="fr-FR" sz="2400" dirty="0"/>
          </a:p>
          <a:p>
            <a:pPr marL="742315" lvl="1" indent="-285115"/>
            <a:r>
              <a:rPr lang="fr-FR" sz="2200" b="1" dirty="0">
                <a:solidFill>
                  <a:schemeClr val="accent3"/>
                </a:solidFill>
                <a:latin typeface="Calibri"/>
                <a:cs typeface="Calibri"/>
              </a:rPr>
              <a:t> 3ème accord-cadre prorogé 2021-2023</a:t>
            </a:r>
            <a:endParaRPr lang="fr-FR" sz="2200" b="1" dirty="0">
              <a:solidFill>
                <a:schemeClr val="accent3"/>
              </a:solidFill>
            </a:endParaRPr>
          </a:p>
          <a:p>
            <a:pPr marL="1142365" lvl="2" indent="-227965"/>
            <a:r>
              <a:rPr lang="fr-FR" dirty="0">
                <a:latin typeface="Calibri"/>
                <a:cs typeface="Calibri"/>
              </a:rPr>
              <a:t> Signé par Barbara </a:t>
            </a:r>
            <a:r>
              <a:rPr lang="fr-FR" dirty="0" err="1">
                <a:latin typeface="Calibri"/>
                <a:cs typeface="Calibri"/>
              </a:rPr>
              <a:t>Pompili</a:t>
            </a:r>
            <a:r>
              <a:rPr lang="fr-FR" dirty="0">
                <a:latin typeface="Calibri"/>
                <a:cs typeface="Calibri"/>
              </a:rPr>
              <a:t> le 15 janvier 2021</a:t>
            </a:r>
            <a:endParaRPr lang="fr-FR" dirty="0"/>
          </a:p>
          <a:p>
            <a:pPr marL="1142365" lvl="2" indent="-227965"/>
            <a:r>
              <a:rPr lang="fr-FR" dirty="0">
                <a:latin typeface="Calibri"/>
                <a:cs typeface="Calibri"/>
              </a:rPr>
              <a:t> Objectifs 2020 conservés</a:t>
            </a:r>
          </a:p>
          <a:p>
            <a:pPr marL="1142365" lvl="2" indent="-227965">
              <a:buClr>
                <a:srgbClr val="808080"/>
              </a:buClr>
            </a:pPr>
            <a:r>
              <a:rPr lang="fr-FR" dirty="0">
                <a:latin typeface="Calibri"/>
                <a:cs typeface="Calibri"/>
              </a:rPr>
              <a:t> Mise en place d'une éco-modulation d'ici 2023</a:t>
            </a:r>
          </a:p>
          <a:p>
            <a:pPr marL="1142365" lvl="2" indent="-227965">
              <a:buClr>
                <a:srgbClr val="808080"/>
              </a:buClr>
            </a:pPr>
            <a:r>
              <a:rPr lang="fr-FR" dirty="0">
                <a:latin typeface="Calibri"/>
                <a:cs typeface="Calibri"/>
              </a:rPr>
              <a:t> Mise en place d'unités de recyclage</a:t>
            </a:r>
          </a:p>
          <a:p>
            <a:pPr marL="1142365" lvl="2" indent="-227965">
              <a:buClr>
                <a:srgbClr val="808080"/>
              </a:buClr>
            </a:pPr>
            <a:r>
              <a:rPr lang="fr-FR" dirty="0">
                <a:latin typeface="Calibri"/>
                <a:cs typeface="Calibri"/>
              </a:rPr>
              <a:t> Expérimentations de solutions de réemploi, de substitution</a:t>
            </a:r>
          </a:p>
        </p:txBody>
      </p:sp>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11423915" y="6521462"/>
            <a:ext cx="768085" cy="251818"/>
          </a:xfr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1200" b="0" i="0" u="none" strike="noStrike" kern="1200" cap="none" spc="0" normalizeH="0" baseline="0" noProof="0" smtClean="0">
                <a:ln>
                  <a:noFill/>
                </a:ln>
                <a:solidFill>
                  <a:srgbClr val="8A8C8E">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srgbClr val="8A8C8E">
                  <a:tint val="75000"/>
                </a:srgbClr>
              </a:solidFill>
              <a:effectLst/>
              <a:uLnTx/>
              <a:uFillTx/>
              <a:latin typeface="Arial"/>
              <a:ea typeface="+mn-ea"/>
              <a:cs typeface="+mn-cs"/>
            </a:endParaRPr>
          </a:p>
        </p:txBody>
      </p:sp>
      <p:sp>
        <p:nvSpPr>
          <p:cNvPr id="3" name="Titre 2">
            <a:extLst>
              <a:ext uri="{FF2B5EF4-FFF2-40B4-BE49-F238E27FC236}">
                <a16:creationId xmlns:a16="http://schemas.microsoft.com/office/drawing/2014/main" id="{D6493EC2-71DB-4199-9860-DD03D92ECA10}"/>
              </a:ext>
            </a:extLst>
          </p:cNvPr>
          <p:cNvSpPr>
            <a:spLocks noGrp="1"/>
          </p:cNvSpPr>
          <p:nvPr>
            <p:ph type="title"/>
          </p:nvPr>
        </p:nvSpPr>
        <p:spPr>
          <a:xfrm>
            <a:off x="1843315" y="0"/>
            <a:ext cx="8405567" cy="1057275"/>
          </a:xfrm>
        </p:spPr>
        <p:txBody>
          <a:bodyPr>
            <a:normAutofit/>
          </a:bodyPr>
          <a:lstStyle/>
          <a:p>
            <a:r>
              <a:rPr lang="fr-FR"/>
              <a:t>LE SOUTIEN DES POUVOIRS PUBLICS</a:t>
            </a:r>
            <a:endParaRPr lang="en-GB"/>
          </a:p>
        </p:txBody>
      </p:sp>
      <p:pic>
        <p:nvPicPr>
          <p:cNvPr id="6" name="Image 6" descr="Une image contenant fenêtre, intérieur&#10;&#10;Description générée automatiquement">
            <a:extLst>
              <a:ext uri="{FF2B5EF4-FFF2-40B4-BE49-F238E27FC236}">
                <a16:creationId xmlns:a16="http://schemas.microsoft.com/office/drawing/2014/main" id="{6E290F54-E5C1-45D7-AECB-8B95693E36B7}"/>
              </a:ext>
            </a:extLst>
          </p:cNvPr>
          <p:cNvPicPr>
            <a:picLocks noChangeAspect="1"/>
          </p:cNvPicPr>
          <p:nvPr/>
        </p:nvPicPr>
        <p:blipFill>
          <a:blip r:embed="rId2"/>
          <a:stretch>
            <a:fillRect/>
          </a:stretch>
        </p:blipFill>
        <p:spPr>
          <a:xfrm>
            <a:off x="210650" y="1689191"/>
            <a:ext cx="5218182" cy="3900903"/>
          </a:xfrm>
          <a:prstGeom prst="rect">
            <a:avLst/>
          </a:prstGeom>
        </p:spPr>
      </p:pic>
    </p:spTree>
    <p:extLst>
      <p:ext uri="{BB962C8B-B14F-4D97-AF65-F5344CB8AC3E}">
        <p14:creationId xmlns:p14="http://schemas.microsoft.com/office/powerpoint/2010/main" val="24061435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4D3969C-971F-4A85-B43A-A5833BEC5E30}"/>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333111" y="1379258"/>
            <a:ext cx="5675841" cy="412788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space réservé du contenu 7">
            <a:extLst>
              <a:ext uri="{FF2B5EF4-FFF2-40B4-BE49-F238E27FC236}">
                <a16:creationId xmlns:a16="http://schemas.microsoft.com/office/drawing/2014/main" id="{AD65361D-7EEE-4752-97D8-BB32BD3F83B7}"/>
              </a:ext>
            </a:extLst>
          </p:cNvPr>
          <p:cNvSpPr>
            <a:spLocks noGrp="1"/>
          </p:cNvSpPr>
          <p:nvPr>
            <p:ph sz="half" idx="2"/>
          </p:nvPr>
        </p:nvSpPr>
        <p:spPr>
          <a:xfrm>
            <a:off x="6197600" y="1502229"/>
            <a:ext cx="5646056" cy="5019233"/>
          </a:xfrm>
        </p:spPr>
        <p:txBody>
          <a:bodyPr>
            <a:normAutofit/>
          </a:bodyPr>
          <a:lstStyle/>
          <a:p>
            <a:r>
              <a:rPr lang="fr-FR"/>
              <a:t>ACCORD-CADRE MINISTÈRE DE L’AGRICULTURE</a:t>
            </a:r>
          </a:p>
          <a:p>
            <a:pPr lvl="1"/>
            <a:r>
              <a:rPr lang="fr-FR">
                <a:solidFill>
                  <a:schemeClr val="accent3"/>
                </a:solidFill>
              </a:rPr>
              <a:t> 1er accord-cadre 2018-2021</a:t>
            </a:r>
          </a:p>
          <a:p>
            <a:pPr lvl="2"/>
            <a:r>
              <a:rPr lang="fr-FR"/>
              <a:t>Signé par Stéphane </a:t>
            </a:r>
            <a:r>
              <a:rPr lang="fr-FR" err="1"/>
              <a:t>Travert</a:t>
            </a:r>
            <a:r>
              <a:rPr lang="fr-FR"/>
              <a:t>, Ministre de l’Agriculture et de l’Alimentation le 26 février 2018</a:t>
            </a:r>
          </a:p>
          <a:p>
            <a:pPr lvl="2"/>
            <a:r>
              <a:rPr lang="fr-FR"/>
              <a:t>Objectif: renforcer les collaborations avec les services du Ministère</a:t>
            </a:r>
          </a:p>
        </p:txBody>
      </p:sp>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11423915" y="6521462"/>
            <a:ext cx="768085" cy="251818"/>
          </a:xfr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1200" b="0" i="0" u="none" strike="noStrike" kern="1200" cap="none" spc="0" normalizeH="0" baseline="0" noProof="0" smtClean="0">
                <a:ln>
                  <a:noFill/>
                </a:ln>
                <a:solidFill>
                  <a:srgbClr val="8A8C8E">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srgbClr val="8A8C8E">
                  <a:tint val="75000"/>
                </a:srgbClr>
              </a:solidFill>
              <a:effectLst/>
              <a:uLnTx/>
              <a:uFillTx/>
              <a:latin typeface="Arial"/>
              <a:ea typeface="+mn-ea"/>
              <a:cs typeface="+mn-cs"/>
            </a:endParaRPr>
          </a:p>
        </p:txBody>
      </p:sp>
      <p:sp>
        <p:nvSpPr>
          <p:cNvPr id="3" name="Titre 2">
            <a:extLst>
              <a:ext uri="{FF2B5EF4-FFF2-40B4-BE49-F238E27FC236}">
                <a16:creationId xmlns:a16="http://schemas.microsoft.com/office/drawing/2014/main" id="{D6493EC2-71DB-4199-9860-DD03D92ECA10}"/>
              </a:ext>
            </a:extLst>
          </p:cNvPr>
          <p:cNvSpPr>
            <a:spLocks noGrp="1"/>
          </p:cNvSpPr>
          <p:nvPr>
            <p:ph type="title"/>
          </p:nvPr>
        </p:nvSpPr>
        <p:spPr>
          <a:xfrm>
            <a:off x="1843315" y="0"/>
            <a:ext cx="8405567" cy="1057275"/>
          </a:xfrm>
        </p:spPr>
        <p:txBody>
          <a:bodyPr>
            <a:normAutofit/>
          </a:bodyPr>
          <a:lstStyle/>
          <a:p>
            <a:r>
              <a:rPr lang="fr-FR"/>
              <a:t>LE SOUTIEN DES POUVOIRS PUBLICS</a:t>
            </a:r>
            <a:endParaRPr lang="en-GB"/>
          </a:p>
        </p:txBody>
      </p:sp>
    </p:spTree>
    <p:extLst>
      <p:ext uri="{BB962C8B-B14F-4D97-AF65-F5344CB8AC3E}">
        <p14:creationId xmlns:p14="http://schemas.microsoft.com/office/powerpoint/2010/main" val="83933487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FB5EEC11-6804-411E-BF77-E7B978F7D4F4}"/>
              </a:ext>
            </a:extLst>
          </p:cNvPr>
          <p:cNvSpPr>
            <a:spLocks noGrp="1" noChangeArrowheads="1"/>
          </p:cNvSpPr>
          <p:nvPr>
            <p:ph type="title"/>
          </p:nvPr>
        </p:nvSpPr>
        <p:spPr/>
        <p:txBody>
          <a:bodyPr>
            <a:normAutofit/>
          </a:bodyPr>
          <a:lstStyle/>
          <a:p>
            <a:r>
              <a:rPr lang="fr-FR"/>
              <a:t>accord-cadre ministère de l’agriculture</a:t>
            </a:r>
          </a:p>
        </p:txBody>
      </p:sp>
      <p:sp>
        <p:nvSpPr>
          <p:cNvPr id="14" name="Espace réservé du numéro de diapositive 1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74529-57E0-42E4-829C-F21F02633DFF}" type="slidenum">
              <a:rPr kumimoji="0" lang="fr-FR" sz="800" b="0" i="0" u="none" strike="noStrike" kern="1200" cap="none" spc="0" normalizeH="0" baseline="0" noProof="0" smtClean="0">
                <a:ln>
                  <a:noFill/>
                </a:ln>
                <a:solidFill>
                  <a:prstClr val="white">
                    <a:lumMod val="75000"/>
                  </a:prstClr>
                </a:solidFill>
                <a:effectLst/>
                <a:uLnTx/>
                <a:uFillTx/>
                <a:latin typeface="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800" b="0" i="0" u="none" strike="noStrike" kern="1200" cap="none" spc="0" normalizeH="0" baseline="0" noProof="0">
              <a:ln>
                <a:noFill/>
              </a:ln>
              <a:solidFill>
                <a:prstClr val="white">
                  <a:lumMod val="75000"/>
                </a:prstClr>
              </a:solidFill>
              <a:effectLst/>
              <a:uLnTx/>
              <a:uFillTx/>
              <a:latin typeface="Arial"/>
              <a:ea typeface="+mn-ea"/>
              <a:cs typeface="Calibri" panose="020F0502020204030204" pitchFamily="34" charset="0"/>
            </a:endParaRPr>
          </a:p>
        </p:txBody>
      </p:sp>
      <p:pic>
        <p:nvPicPr>
          <p:cNvPr id="2" name="Image 1">
            <a:extLst>
              <a:ext uri="{FF2B5EF4-FFF2-40B4-BE49-F238E27FC236}">
                <a16:creationId xmlns:a16="http://schemas.microsoft.com/office/drawing/2014/main" id="{73CCC50A-EBEF-4913-9840-8E3BD47EE0B9}"/>
              </a:ext>
            </a:extLst>
          </p:cNvPr>
          <p:cNvPicPr>
            <a:picLocks noChangeAspect="1"/>
          </p:cNvPicPr>
          <p:nvPr/>
        </p:nvPicPr>
        <p:blipFill>
          <a:blip r:embed="rId3"/>
          <a:stretch>
            <a:fillRect/>
          </a:stretch>
        </p:blipFill>
        <p:spPr>
          <a:xfrm>
            <a:off x="1126001" y="1282658"/>
            <a:ext cx="9699565" cy="4656398"/>
          </a:xfrm>
          <a:prstGeom prst="rect">
            <a:avLst/>
          </a:prstGeom>
        </p:spPr>
      </p:pic>
    </p:spTree>
    <p:extLst>
      <p:ext uri="{BB962C8B-B14F-4D97-AF65-F5344CB8AC3E}">
        <p14:creationId xmlns:p14="http://schemas.microsoft.com/office/powerpoint/2010/main" val="400027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sz="quarter" idx="13"/>
          </p:nvPr>
        </p:nvSpPr>
        <p:spPr>
          <a:xfrm>
            <a:off x="365760" y="1444753"/>
            <a:ext cx="11612880" cy="4809744"/>
          </a:xfrm>
        </p:spPr>
        <p:txBody>
          <a:bodyPr>
            <a:normAutofit fontScale="85000" lnSpcReduction="20000"/>
          </a:bodyPr>
          <a:lstStyle/>
          <a:p>
            <a:pPr marL="0" indent="0">
              <a:buNone/>
            </a:pPr>
            <a:r>
              <a:rPr lang="fr-FR" b="1" kern="0"/>
              <a:t>Engagements d’A.D.I.VALOR et du Ministère:</a:t>
            </a:r>
          </a:p>
          <a:p>
            <a:r>
              <a:rPr lang="fr-FR"/>
              <a:t>Actions communes visant à améliorer les taux de collecte </a:t>
            </a:r>
          </a:p>
          <a:p>
            <a:r>
              <a:rPr lang="fr-FR"/>
              <a:t>Instaurer une concertation et consultation sur les évolutions réglementaires</a:t>
            </a:r>
          </a:p>
          <a:p>
            <a:pPr>
              <a:lnSpc>
                <a:spcPct val="120000"/>
              </a:lnSpc>
            </a:pPr>
            <a:r>
              <a:rPr lang="fr-FR"/>
              <a:t>Actions communes visant à améliorer la formation, l’information et la sensibilisation</a:t>
            </a:r>
          </a:p>
          <a:p>
            <a:r>
              <a:rPr lang="fr-FR"/>
              <a:t>Echanges de données statistiques</a:t>
            </a:r>
          </a:p>
          <a:p>
            <a:r>
              <a:rPr lang="fr-FR"/>
              <a:t>Encourager les innovations et actions de développement </a:t>
            </a:r>
          </a:p>
          <a:p>
            <a:r>
              <a:rPr lang="fr-FR"/>
              <a:t>Faciliter la gestion des déchets sans solution de collecte ou de valorisation</a:t>
            </a:r>
          </a:p>
        </p:txBody>
      </p:sp>
      <p:sp>
        <p:nvSpPr>
          <p:cNvPr id="56322" name="Rectangle 2"/>
          <p:cNvSpPr>
            <a:spLocks noGrp="1" noChangeArrowheads="1"/>
          </p:cNvSpPr>
          <p:nvPr>
            <p:ph type="title"/>
          </p:nvPr>
        </p:nvSpPr>
        <p:spPr/>
        <p:txBody>
          <a:bodyPr>
            <a:normAutofit/>
          </a:bodyPr>
          <a:lstStyle/>
          <a:p>
            <a:r>
              <a:rPr lang="fr-FR"/>
              <a:t>accord-cadre ministère de l’agriculture</a:t>
            </a:r>
          </a:p>
        </p:txBody>
      </p:sp>
      <p:sp>
        <p:nvSpPr>
          <p:cNvPr id="2" name="AutoShape 2" descr="Image result for ministère agriculture et alimentation">
            <a:extLst>
              <a:ext uri="{FF2B5EF4-FFF2-40B4-BE49-F238E27FC236}">
                <a16:creationId xmlns:a16="http://schemas.microsoft.com/office/drawing/2014/main" id="{5EF3FE40-9A90-4462-A557-B253240C12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8A8C8E"/>
              </a:solidFill>
              <a:effectLst/>
              <a:uLnTx/>
              <a:uFillTx/>
              <a:latin typeface="Arial"/>
              <a:ea typeface="+mn-ea"/>
              <a:cs typeface="+mn-cs"/>
            </a:endParaRPr>
          </a:p>
        </p:txBody>
      </p:sp>
      <p:sp>
        <p:nvSpPr>
          <p:cNvPr id="3" name="AutoShape 4" descr="Image result for ministère agriculture et alimentation">
            <a:extLst>
              <a:ext uri="{FF2B5EF4-FFF2-40B4-BE49-F238E27FC236}">
                <a16:creationId xmlns:a16="http://schemas.microsoft.com/office/drawing/2014/main" id="{26B35E9B-4486-43F6-986E-45252FA9BC7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8A8C8E"/>
              </a:solidFill>
              <a:effectLst/>
              <a:uLnTx/>
              <a:uFillTx/>
              <a:latin typeface="Arial"/>
              <a:ea typeface="+mn-ea"/>
              <a:cs typeface="+mn-cs"/>
            </a:endParaRPr>
          </a:p>
        </p:txBody>
      </p:sp>
      <p:pic>
        <p:nvPicPr>
          <p:cNvPr id="6" name="Image 5">
            <a:extLst>
              <a:ext uri="{FF2B5EF4-FFF2-40B4-BE49-F238E27FC236}">
                <a16:creationId xmlns:a16="http://schemas.microsoft.com/office/drawing/2014/main" id="{620F0094-8F54-43E3-946E-EBBC1C47F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6008" y="307132"/>
            <a:ext cx="1303092" cy="1674926"/>
          </a:xfrm>
          <a:prstGeom prst="rect">
            <a:avLst/>
          </a:prstGeom>
        </p:spPr>
      </p:pic>
    </p:spTree>
    <p:extLst>
      <p:ext uri="{BB962C8B-B14F-4D97-AF65-F5344CB8AC3E}">
        <p14:creationId xmlns:p14="http://schemas.microsoft.com/office/powerpoint/2010/main" val="3801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1200" b="0" i="0" u="none" strike="noStrike" kern="1200" cap="none" spc="0" normalizeH="0" baseline="0" noProof="0" smtClean="0">
                <a:ln>
                  <a:noFill/>
                </a:ln>
                <a:solidFill>
                  <a:srgbClr val="8A8C8E">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2400" b="0" i="0" u="none" strike="noStrike" kern="1200" cap="none" spc="0" normalizeH="0" baseline="0" noProof="0">
              <a:ln>
                <a:noFill/>
              </a:ln>
              <a:solidFill>
                <a:srgbClr val="00957E"/>
              </a:solidFill>
              <a:effectLst/>
              <a:uLnTx/>
              <a:uFillTx/>
              <a:latin typeface="Arial"/>
              <a:ea typeface="+mn-ea"/>
              <a:cs typeface="+mn-cs"/>
            </a:endParaRPr>
          </a:p>
        </p:txBody>
      </p:sp>
      <p:sp>
        <p:nvSpPr>
          <p:cNvPr id="5" name="Rectangle 4">
            <a:extLst>
              <a:ext uri="{FF2B5EF4-FFF2-40B4-BE49-F238E27FC236}">
                <a16:creationId xmlns:a16="http://schemas.microsoft.com/office/drawing/2014/main" id="{B3673FC1-63AF-FC43-9F30-F0B4FF601FF4}"/>
              </a:ext>
            </a:extLst>
          </p:cNvPr>
          <p:cNvSpPr/>
          <p:nvPr/>
        </p:nvSpPr>
        <p:spPr>
          <a:xfrm>
            <a:off x="2014297" y="26947"/>
            <a:ext cx="891168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00957E"/>
                </a:solidFill>
                <a:effectLst/>
                <a:uLnTx/>
                <a:uFillTx/>
                <a:latin typeface="Bebas Neue" panose="020B0000000000000000" pitchFamily="34" charset="0"/>
                <a:ea typeface="+mn-ea"/>
                <a:cs typeface="+mn-cs"/>
              </a:rPr>
              <a:t>SPÉCIFICITÉ DE LA FILIÈRE VOLONTAIRE SOUS CONTRAT AVEC L’ETAT</a:t>
            </a:r>
          </a:p>
        </p:txBody>
      </p:sp>
      <p:sp>
        <p:nvSpPr>
          <p:cNvPr id="12" name="ZoneTexte 11">
            <a:extLst>
              <a:ext uri="{FF2B5EF4-FFF2-40B4-BE49-F238E27FC236}">
                <a16:creationId xmlns:a16="http://schemas.microsoft.com/office/drawing/2014/main" id="{65A3E9BB-23A0-B649-8624-70535F8C47D0}"/>
              </a:ext>
            </a:extLst>
          </p:cNvPr>
          <p:cNvSpPr txBox="1"/>
          <p:nvPr/>
        </p:nvSpPr>
        <p:spPr>
          <a:xfrm>
            <a:off x="262571" y="1413063"/>
            <a:ext cx="4747972"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8A8C8E"/>
                </a:solidFill>
                <a:effectLst/>
                <a:uLnTx/>
                <a:uFillTx/>
                <a:latin typeface="Arial"/>
                <a:ea typeface="+mn-ea"/>
                <a:cs typeface="+mn-cs"/>
              </a:rPr>
              <a:t>Loi n° 2020-105 du 10 février 2020</a:t>
            </a:r>
            <a:br>
              <a:rPr kumimoji="0" lang="fr-FR" sz="1600" b="1" i="0" u="none" strike="noStrike" kern="1200" cap="none" spc="0" normalizeH="0" baseline="0" noProof="0" dirty="0">
                <a:ln>
                  <a:noFill/>
                </a:ln>
                <a:solidFill>
                  <a:srgbClr val="8A8C8E"/>
                </a:solidFill>
                <a:effectLst/>
                <a:uLnTx/>
                <a:uFillTx/>
                <a:latin typeface="Arial"/>
                <a:ea typeface="+mn-ea"/>
                <a:cs typeface="+mn-cs"/>
              </a:rPr>
            </a:br>
            <a:r>
              <a:rPr kumimoji="0" lang="fr-FR" sz="1600" b="1" i="0" u="none" strike="noStrike" kern="1200" cap="none" spc="0" normalizeH="0" baseline="0" noProof="0" dirty="0">
                <a:ln>
                  <a:noFill/>
                </a:ln>
                <a:solidFill>
                  <a:srgbClr val="8A8C8E"/>
                </a:solidFill>
                <a:effectLst/>
                <a:uLnTx/>
                <a:uFillTx/>
                <a:latin typeface="Arial"/>
                <a:ea typeface="+mn-ea"/>
                <a:cs typeface="+mn-cs"/>
              </a:rPr>
              <a:t> relative à la lutte contre le gaspillage et à l’économie circulaire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8A8C8E"/>
                </a:solidFill>
                <a:effectLst/>
                <a:uLnTx/>
                <a:uFillTx/>
                <a:latin typeface="Arial"/>
                <a:ea typeface="+mn-ea"/>
                <a:cs typeface="+mn-cs"/>
              </a:rPr>
              <a:t>Article 62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8A8C8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8A8C8E">
                    <a:lumMod val="50000"/>
                    <a:lumOff val="50000"/>
                  </a:srgbClr>
                </a:solidFill>
                <a:effectLst/>
                <a:uLnTx/>
                <a:uFillTx/>
                <a:latin typeface="Arial"/>
                <a:ea typeface="+mn-ea"/>
                <a:cs typeface="+mn-cs"/>
              </a:rPr>
              <a:t>« Un organisme qui remplit les obligations de responsabilité élargie des producteurs du secteur de l’agrofourniture conformément à un accord conclu avec le ministre chargé de l’environnement avant le 31 décembre 2019 n’est pas soumis à agrément tant que cet accord est renouvelé. Les clauses de cet accord valent cahier des charges au sens du II de l’article L. 541-10. Les autres dispositions de la présente sous-section qui lui sont applicables sont précisées dans l’accord, sous réserve des articles L. 541‑10‑8-1 à L. 541‑10‑8-4 qui lui sont applicables de plein droit »</a:t>
            </a:r>
            <a:r>
              <a:rPr kumimoji="0" lang="fr-FR" sz="1600" b="0" i="0" u="none" strike="noStrike" kern="1200" cap="none" spc="0" normalizeH="0" baseline="0" noProof="0" dirty="0">
                <a:ln>
                  <a:noFill/>
                </a:ln>
                <a:solidFill>
                  <a:srgbClr val="8A8C8E">
                    <a:lumMod val="50000"/>
                    <a:lumOff val="50000"/>
                  </a:srgbClr>
                </a:solidFill>
                <a:effectLst/>
                <a:uLnTx/>
                <a:uFillTx/>
                <a:latin typeface="Arial"/>
                <a:ea typeface="+mn-ea"/>
                <a:cs typeface="+mn-cs"/>
              </a:rPr>
              <a:t>. </a:t>
            </a:r>
          </a:p>
        </p:txBody>
      </p:sp>
      <p:sp>
        <p:nvSpPr>
          <p:cNvPr id="14" name="Ellipse 13">
            <a:extLst>
              <a:ext uri="{FF2B5EF4-FFF2-40B4-BE49-F238E27FC236}">
                <a16:creationId xmlns:a16="http://schemas.microsoft.com/office/drawing/2014/main" id="{8C612650-1B57-C448-AD99-5595B70AB249}"/>
              </a:ext>
            </a:extLst>
          </p:cNvPr>
          <p:cNvSpPr/>
          <p:nvPr/>
        </p:nvSpPr>
        <p:spPr>
          <a:xfrm>
            <a:off x="9206463" y="2259777"/>
            <a:ext cx="2783964" cy="2697984"/>
          </a:xfrm>
          <a:prstGeom prst="ellipse">
            <a:avLst/>
          </a:prstGeom>
          <a:solidFill>
            <a:srgbClr val="00957E"/>
          </a:solidFill>
          <a:ln>
            <a:solidFill>
              <a:srgbClr val="11856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fr-FR" sz="1500" b="0" i="0" u="none" strike="noStrike" kern="1200" cap="none" spc="0" normalizeH="0" baseline="0" noProof="0">
              <a:ln>
                <a:noFill/>
              </a:ln>
              <a:solidFill>
                <a:srgbClr val="11856C"/>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0EF7018-50B7-0141-B8A4-DDCD9E740633}"/>
              </a:ext>
            </a:extLst>
          </p:cNvPr>
          <p:cNvSpPr/>
          <p:nvPr/>
        </p:nvSpPr>
        <p:spPr>
          <a:xfrm>
            <a:off x="5163056" y="2136709"/>
            <a:ext cx="3890890" cy="362687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ZoneTexte 17">
            <a:extLst>
              <a:ext uri="{FF2B5EF4-FFF2-40B4-BE49-F238E27FC236}">
                <a16:creationId xmlns:a16="http://schemas.microsoft.com/office/drawing/2014/main" id="{EBF8CFEB-B58A-7641-96AB-2D3BA86B3119}"/>
              </a:ext>
            </a:extLst>
          </p:cNvPr>
          <p:cNvSpPr txBox="1"/>
          <p:nvPr/>
        </p:nvSpPr>
        <p:spPr>
          <a:xfrm>
            <a:off x="5163054" y="1891390"/>
            <a:ext cx="3890890" cy="39241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8A8C8E"/>
                </a:solidFill>
                <a:effectLst/>
                <a:uLnTx/>
                <a:uFillTx/>
                <a:latin typeface="Arial"/>
                <a:ea typeface="+mn-ea"/>
                <a:cs typeface="+mn-cs"/>
              </a:rPr>
              <a:t>La Secrétaire d’Etat auprès du Ministère </a:t>
            </a:r>
            <a:br>
              <a:rPr kumimoji="0" lang="fr-FR" sz="1800" b="1" i="0" u="none" strike="noStrike" kern="1200" cap="none" spc="0" normalizeH="0" baseline="0" noProof="0" dirty="0">
                <a:ln>
                  <a:noFill/>
                </a:ln>
                <a:solidFill>
                  <a:srgbClr val="8A8C8E"/>
                </a:solidFill>
                <a:effectLst/>
                <a:uLnTx/>
                <a:uFillTx/>
                <a:latin typeface="Arial"/>
                <a:ea typeface="+mn-ea"/>
                <a:cs typeface="+mn-cs"/>
              </a:rPr>
            </a:br>
            <a:r>
              <a:rPr kumimoji="0" lang="fr-FR" sz="1800" b="1" i="0" u="none" strike="noStrike" kern="1200" cap="none" spc="0" normalizeH="0" baseline="0" noProof="0" dirty="0">
                <a:ln>
                  <a:noFill/>
                </a:ln>
                <a:solidFill>
                  <a:srgbClr val="8A8C8E"/>
                </a:solidFill>
                <a:effectLst/>
                <a:uLnTx/>
                <a:uFillTx/>
                <a:latin typeface="Arial"/>
                <a:ea typeface="+mn-ea"/>
                <a:cs typeface="+mn-cs"/>
              </a:rPr>
              <a:t>en charge de l’Environnement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8A8C8E">
                    <a:lumMod val="50000"/>
                    <a:lumOff val="50000"/>
                  </a:srgbClr>
                </a:solidFill>
                <a:effectLst/>
                <a:uLnTx/>
                <a:uFillTx/>
                <a:latin typeface="Arial"/>
                <a:ea typeface="+mn-ea"/>
                <a:cs typeface="+mn-cs"/>
              </a:rPr>
              <a:t>« Il est en effet important qu’A.D.I.VALOR conserve toute sa spécificité, d’autant que les parties prenantes se sont organisées depuis plusieurs années et que le système fonctionne bien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8A8C8E">
                  <a:lumMod val="50000"/>
                  <a:lumOff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8A8C8E">
                    <a:lumMod val="50000"/>
                    <a:lumOff val="50000"/>
                  </a:srgbClr>
                </a:solidFill>
                <a:effectLst/>
                <a:uLnTx/>
                <a:uFillTx/>
                <a:latin typeface="Arial"/>
                <a:ea typeface="+mn-ea"/>
                <a:cs typeface="+mn-cs"/>
              </a:rPr>
              <a:t>(</a:t>
            </a:r>
            <a:r>
              <a:rPr kumimoji="0" lang="fr-FR" sz="1500" b="0" i="1" u="none" strike="noStrike" kern="1200" cap="none" spc="0" normalizeH="0" baseline="0" noProof="0" dirty="0">
                <a:ln>
                  <a:noFill/>
                </a:ln>
                <a:solidFill>
                  <a:srgbClr val="8A8C8E">
                    <a:lumMod val="50000"/>
                    <a:lumOff val="50000"/>
                  </a:srgbClr>
                </a:solidFill>
                <a:effectLst/>
                <a:uLnTx/>
                <a:uFillTx/>
                <a:latin typeface="Arial"/>
                <a:ea typeface="+mn-ea"/>
                <a:cs typeface="+mn-cs"/>
              </a:rPr>
              <a:t>adoption de la loi en 1ère lecture à l’Assemblée nationale, séance plénière du 13/12/2019)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1" u="none" strike="noStrike" kern="1200" cap="none" spc="0" normalizeH="0" baseline="0" noProof="0" dirty="0">
              <a:ln>
                <a:noFill/>
              </a:ln>
              <a:solidFill>
                <a:srgbClr val="8A8C8E"/>
              </a:solidFill>
              <a:effectLst/>
              <a:uLnTx/>
              <a:uFillTx/>
              <a:latin typeface="Arial"/>
              <a:ea typeface="+mn-ea"/>
              <a:cs typeface="+mn-cs"/>
            </a:endParaRPr>
          </a:p>
        </p:txBody>
      </p:sp>
      <p:sp>
        <p:nvSpPr>
          <p:cNvPr id="3" name="ZoneTexte 2">
            <a:extLst>
              <a:ext uri="{FF2B5EF4-FFF2-40B4-BE49-F238E27FC236}">
                <a16:creationId xmlns:a16="http://schemas.microsoft.com/office/drawing/2014/main" id="{9EFDE3F6-2275-5947-938F-97D9C4055A9C}"/>
              </a:ext>
            </a:extLst>
          </p:cNvPr>
          <p:cNvSpPr txBox="1"/>
          <p:nvPr/>
        </p:nvSpPr>
        <p:spPr>
          <a:xfrm>
            <a:off x="9053945" y="2907803"/>
            <a:ext cx="30154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ea typeface="+mn-ea"/>
                <a:cs typeface="+mn-cs"/>
              </a:rPr>
              <a:t>• Pas d’agrément ni </a:t>
            </a:r>
            <a:br>
              <a:rPr kumimoji="0" lang="fr-FR" sz="1800" b="0" i="0" u="none" strike="noStrike" kern="1200" cap="none" spc="0" normalizeH="0" baseline="0" noProof="0">
                <a:ln>
                  <a:noFill/>
                </a:ln>
                <a:solidFill>
                  <a:prstClr val="white"/>
                </a:solidFill>
                <a:effectLst/>
                <a:uLnTx/>
                <a:uFillTx/>
                <a:latin typeface="Arial"/>
                <a:ea typeface="+mn-ea"/>
                <a:cs typeface="+mn-cs"/>
              </a:rPr>
            </a:br>
            <a:r>
              <a:rPr kumimoji="0" lang="fr-FR" sz="1800" b="0" i="0" u="none" strike="noStrike" kern="1200" cap="none" spc="0" normalizeH="0" baseline="0" noProof="0">
                <a:ln>
                  <a:noFill/>
                </a:ln>
                <a:solidFill>
                  <a:prstClr val="white"/>
                </a:solidFill>
                <a:effectLst/>
                <a:uLnTx/>
                <a:uFillTx/>
                <a:latin typeface="Arial"/>
                <a:ea typeface="+mn-ea"/>
                <a:cs typeface="+mn-cs"/>
              </a:rPr>
              <a:t>de cahier des charges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ea typeface="+mn-ea"/>
                <a:cs typeface="+mn-cs"/>
              </a:rPr>
              <a:t>• Dispositions précisées </a:t>
            </a:r>
            <a:br>
              <a:rPr kumimoji="0" lang="fr-FR" sz="1800" b="0" i="0" u="none" strike="noStrike" kern="1200" cap="none" spc="0" normalizeH="0" baseline="0" noProof="0">
                <a:ln>
                  <a:noFill/>
                </a:ln>
                <a:solidFill>
                  <a:prstClr val="white"/>
                </a:solidFill>
                <a:effectLst/>
                <a:uLnTx/>
                <a:uFillTx/>
                <a:latin typeface="Arial"/>
                <a:ea typeface="+mn-ea"/>
                <a:cs typeface="+mn-cs"/>
              </a:rPr>
            </a:br>
            <a:r>
              <a:rPr kumimoji="0" lang="fr-FR" sz="1800" b="0" i="0" u="none" strike="noStrike" kern="1200" cap="none" spc="0" normalizeH="0" baseline="0" noProof="0">
                <a:ln>
                  <a:noFill/>
                </a:ln>
                <a:solidFill>
                  <a:prstClr val="white"/>
                </a:solidFill>
                <a:effectLst/>
                <a:uLnTx/>
                <a:uFillTx/>
                <a:latin typeface="Arial"/>
                <a:ea typeface="+mn-ea"/>
                <a:cs typeface="+mn-cs"/>
              </a:rPr>
              <a:t>dans l’accord Ministère-A.D.I.VALOR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8A8C8E"/>
              </a:solidFill>
              <a:effectLst/>
              <a:uLnTx/>
              <a:uFillTx/>
              <a:latin typeface="Arial"/>
              <a:ea typeface="+mn-ea"/>
              <a:cs typeface="+mn-cs"/>
            </a:endParaRPr>
          </a:p>
        </p:txBody>
      </p:sp>
    </p:spTree>
    <p:extLst>
      <p:ext uri="{BB962C8B-B14F-4D97-AF65-F5344CB8AC3E}">
        <p14:creationId xmlns:p14="http://schemas.microsoft.com/office/powerpoint/2010/main" val="20137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E8D451-C997-4390-B81A-3456307A7F7D}" type="slidenum">
              <a:rPr lang="fr-FR" smtClean="0"/>
              <a:pPr/>
              <a:t>26</a:t>
            </a:fld>
            <a:endParaRPr lang="fr-FR" sz="2400" dirty="0">
              <a:solidFill>
                <a:srgbClr val="00957E"/>
              </a:solidFill>
            </a:endParaRPr>
          </a:p>
        </p:txBody>
      </p:sp>
      <p:sp>
        <p:nvSpPr>
          <p:cNvPr id="5" name="Rectangle 4">
            <a:extLst>
              <a:ext uri="{FF2B5EF4-FFF2-40B4-BE49-F238E27FC236}">
                <a16:creationId xmlns:a16="http://schemas.microsoft.com/office/drawing/2014/main" id="{B3673FC1-63AF-FC43-9F30-F0B4FF601FF4}"/>
              </a:ext>
            </a:extLst>
          </p:cNvPr>
          <p:cNvSpPr/>
          <p:nvPr/>
        </p:nvSpPr>
        <p:spPr>
          <a:xfrm>
            <a:off x="1967644" y="136525"/>
            <a:ext cx="6833474" cy="584775"/>
          </a:xfrm>
          <a:prstGeom prst="rect">
            <a:avLst/>
          </a:prstGeom>
        </p:spPr>
        <p:txBody>
          <a:bodyPr wrap="none">
            <a:spAutoFit/>
          </a:bodyPr>
          <a:lstStyle/>
          <a:p>
            <a:r>
              <a:rPr lang="fr-FR" sz="3200" dirty="0">
                <a:solidFill>
                  <a:srgbClr val="00957E"/>
                </a:solidFill>
                <a:latin typeface="Bebas Neue" panose="020B0000000000000000" pitchFamily="34" charset="0"/>
              </a:rPr>
              <a:t>LES INTRANTS EN FIN DE VIE COLLECTÉS</a:t>
            </a:r>
          </a:p>
        </p:txBody>
      </p:sp>
      <p:sp>
        <p:nvSpPr>
          <p:cNvPr id="14" name="Ellipse 13">
            <a:extLst>
              <a:ext uri="{FF2B5EF4-FFF2-40B4-BE49-F238E27FC236}">
                <a16:creationId xmlns:a16="http://schemas.microsoft.com/office/drawing/2014/main" id="{8C612650-1B57-C448-AD99-5595B70AB249}"/>
              </a:ext>
            </a:extLst>
          </p:cNvPr>
          <p:cNvSpPr/>
          <p:nvPr/>
        </p:nvSpPr>
        <p:spPr>
          <a:xfrm>
            <a:off x="451319" y="1543952"/>
            <a:ext cx="2255777" cy="2186110"/>
          </a:xfrm>
          <a:prstGeom prst="ellipse">
            <a:avLst/>
          </a:prstGeom>
          <a:solidFill>
            <a:srgbClr val="00957E"/>
          </a:solidFill>
          <a:ln>
            <a:solidFill>
              <a:srgbClr val="11856C"/>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FontTx/>
              <a:buChar char="-"/>
            </a:pPr>
            <a:endParaRPr lang="fr-FR" sz="1500" dirty="0">
              <a:solidFill>
                <a:srgbClr val="11856C"/>
              </a:solidFill>
            </a:endParaRPr>
          </a:p>
        </p:txBody>
      </p:sp>
      <p:sp>
        <p:nvSpPr>
          <p:cNvPr id="3" name="ZoneTexte 2">
            <a:extLst>
              <a:ext uri="{FF2B5EF4-FFF2-40B4-BE49-F238E27FC236}">
                <a16:creationId xmlns:a16="http://schemas.microsoft.com/office/drawing/2014/main" id="{9EFDE3F6-2275-5947-938F-97D9C4055A9C}"/>
              </a:ext>
            </a:extLst>
          </p:cNvPr>
          <p:cNvSpPr txBox="1"/>
          <p:nvPr/>
        </p:nvSpPr>
        <p:spPr>
          <a:xfrm>
            <a:off x="340710" y="1669455"/>
            <a:ext cx="2443376" cy="2185214"/>
          </a:xfrm>
          <a:prstGeom prst="rect">
            <a:avLst/>
          </a:prstGeom>
          <a:noFill/>
        </p:spPr>
        <p:txBody>
          <a:bodyPr wrap="square" rtlCol="0">
            <a:spAutoFit/>
          </a:bodyPr>
          <a:lstStyle/>
          <a:p>
            <a:pPr algn="ctr"/>
            <a:r>
              <a:rPr lang="fr-FR" sz="4800" b="1" dirty="0">
                <a:solidFill>
                  <a:schemeClr val="bg1"/>
                </a:solidFill>
              </a:rPr>
              <a:t>22</a:t>
            </a:r>
          </a:p>
          <a:p>
            <a:pPr algn="ctr"/>
            <a:r>
              <a:rPr lang="fr-FR" sz="4800" b="1" dirty="0">
                <a:solidFill>
                  <a:schemeClr val="bg1"/>
                </a:solidFill>
              </a:rPr>
              <a:t>FLUX</a:t>
            </a:r>
          </a:p>
          <a:p>
            <a:endParaRPr lang="fr-FR" sz="4000" b="1" dirty="0"/>
          </a:p>
        </p:txBody>
      </p:sp>
      <p:sp>
        <p:nvSpPr>
          <p:cNvPr id="11" name="ZoneTexte 10">
            <a:extLst>
              <a:ext uri="{FF2B5EF4-FFF2-40B4-BE49-F238E27FC236}">
                <a16:creationId xmlns:a16="http://schemas.microsoft.com/office/drawing/2014/main" id="{8752A1DE-7878-DE4D-9F53-35816C305265}"/>
              </a:ext>
            </a:extLst>
          </p:cNvPr>
          <p:cNvSpPr txBox="1"/>
          <p:nvPr/>
        </p:nvSpPr>
        <p:spPr>
          <a:xfrm>
            <a:off x="451319" y="4051319"/>
            <a:ext cx="2800884" cy="1754326"/>
          </a:xfrm>
          <a:prstGeom prst="rect">
            <a:avLst/>
          </a:prstGeom>
          <a:noFill/>
        </p:spPr>
        <p:txBody>
          <a:bodyPr wrap="square" rtlCol="0">
            <a:spAutoFit/>
          </a:bodyPr>
          <a:lstStyle/>
          <a:p>
            <a:r>
              <a:rPr lang="fr-FR" b="1" dirty="0">
                <a:solidFill>
                  <a:srgbClr val="00957E"/>
                </a:solidFill>
              </a:rPr>
              <a:t>2002- 2008</a:t>
            </a:r>
            <a:br>
              <a:rPr lang="fr-FR" dirty="0"/>
            </a:br>
            <a:r>
              <a:rPr lang="fr-FR" dirty="0"/>
              <a:t>Elimination des stocks </a:t>
            </a:r>
          </a:p>
          <a:p>
            <a:r>
              <a:rPr lang="fr-FR" dirty="0"/>
              <a:t>historiques de  PPNU</a:t>
            </a:r>
          </a:p>
          <a:p>
            <a:r>
              <a:rPr lang="fr-FR" b="1" dirty="0">
                <a:solidFill>
                  <a:srgbClr val="00957E"/>
                </a:solidFill>
              </a:rPr>
              <a:t>2007</a:t>
            </a:r>
          </a:p>
          <a:p>
            <a:r>
              <a:rPr lang="fr-FR" dirty="0"/>
              <a:t>Elimination des stocks </a:t>
            </a:r>
          </a:p>
          <a:p>
            <a:r>
              <a:rPr lang="fr-FR" dirty="0"/>
              <a:t>d’arsénite de soude</a:t>
            </a:r>
          </a:p>
        </p:txBody>
      </p:sp>
      <p:pic>
        <p:nvPicPr>
          <p:cNvPr id="6" name="Image 5">
            <a:extLst>
              <a:ext uri="{FF2B5EF4-FFF2-40B4-BE49-F238E27FC236}">
                <a16:creationId xmlns:a16="http://schemas.microsoft.com/office/drawing/2014/main" id="{5550C249-CB90-4CE3-A0C9-59D9818DA9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695" y="1453394"/>
            <a:ext cx="9098615" cy="4352251"/>
          </a:xfrm>
          <a:prstGeom prst="rect">
            <a:avLst/>
          </a:prstGeom>
        </p:spPr>
      </p:pic>
    </p:spTree>
    <p:extLst>
      <p:ext uri="{BB962C8B-B14F-4D97-AF65-F5344CB8AC3E}">
        <p14:creationId xmlns:p14="http://schemas.microsoft.com/office/powerpoint/2010/main" val="9334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EFDE3F6-2275-5947-938F-97D9C4055A9C}"/>
              </a:ext>
            </a:extLst>
          </p:cNvPr>
          <p:cNvSpPr txBox="1"/>
          <p:nvPr/>
        </p:nvSpPr>
        <p:spPr>
          <a:xfrm>
            <a:off x="1001694" y="1775054"/>
            <a:ext cx="2443376" cy="2185214"/>
          </a:xfrm>
          <a:prstGeom prst="rect">
            <a:avLst/>
          </a:prstGeom>
          <a:noFill/>
        </p:spPr>
        <p:txBody>
          <a:bodyPr wrap="square" rtlCol="0">
            <a:spAutoFit/>
          </a:bodyPr>
          <a:lstStyle/>
          <a:p>
            <a:pPr algn="ctr"/>
            <a:r>
              <a:rPr lang="fr-FR" sz="4800" b="1" dirty="0">
                <a:solidFill>
                  <a:schemeClr val="bg1"/>
                </a:solidFill>
              </a:rPr>
              <a:t>20</a:t>
            </a:r>
          </a:p>
          <a:p>
            <a:pPr algn="ctr"/>
            <a:r>
              <a:rPr lang="fr-FR" sz="4800" b="1" dirty="0">
                <a:solidFill>
                  <a:schemeClr val="bg1"/>
                </a:solidFill>
              </a:rPr>
              <a:t>FUX</a:t>
            </a:r>
          </a:p>
          <a:p>
            <a:endParaRPr lang="fr-FR" sz="4000" b="1" dirty="0"/>
          </a:p>
        </p:txBody>
      </p:sp>
      <p:pic>
        <p:nvPicPr>
          <p:cNvPr id="12" name="Espace réservé du contenu 8" descr="itinéraire multi déchets.jpg">
            <a:extLst>
              <a:ext uri="{FF2B5EF4-FFF2-40B4-BE49-F238E27FC236}">
                <a16:creationId xmlns:a16="http://schemas.microsoft.com/office/drawing/2014/main" id="{92E8FC3B-9AFE-CC45-8E6F-DE3DE0058772}"/>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510444" y="1170617"/>
            <a:ext cx="5401800" cy="4667088"/>
          </a:xfrm>
        </p:spPr>
      </p:pic>
      <p:sp>
        <p:nvSpPr>
          <p:cNvPr id="5" name="Rectangle 4">
            <a:extLst>
              <a:ext uri="{FF2B5EF4-FFF2-40B4-BE49-F238E27FC236}">
                <a16:creationId xmlns:a16="http://schemas.microsoft.com/office/drawing/2014/main" id="{B3673FC1-63AF-FC43-9F30-F0B4FF601FF4}"/>
              </a:ext>
            </a:extLst>
          </p:cNvPr>
          <p:cNvSpPr/>
          <p:nvPr/>
        </p:nvSpPr>
        <p:spPr>
          <a:xfrm>
            <a:off x="1905860" y="0"/>
            <a:ext cx="3581430" cy="584775"/>
          </a:xfrm>
          <a:prstGeom prst="rect">
            <a:avLst/>
          </a:prstGeom>
        </p:spPr>
        <p:txBody>
          <a:bodyPr wrap="none">
            <a:spAutoFit/>
          </a:bodyPr>
          <a:lstStyle/>
          <a:p>
            <a:r>
              <a:rPr lang="fr-FR" sz="3200" dirty="0">
                <a:solidFill>
                  <a:srgbClr val="00957E"/>
                </a:solidFill>
                <a:latin typeface="Bebas Neue" panose="020B0000000000000000" pitchFamily="34" charset="0"/>
              </a:rPr>
              <a:t>L’ORGANISATION TECHNIQUE</a:t>
            </a:r>
          </a:p>
        </p:txBody>
      </p:sp>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E8D451-C997-4390-B81A-3456307A7F7D}" type="slidenum">
              <a:rPr lang="fr-FR" smtClean="0"/>
              <a:pPr/>
              <a:t>27</a:t>
            </a:fld>
            <a:endParaRPr lang="fr-FR" sz="2400" dirty="0">
              <a:solidFill>
                <a:srgbClr val="00957E"/>
              </a:solidFill>
            </a:endParaRPr>
          </a:p>
        </p:txBody>
      </p:sp>
      <p:sp>
        <p:nvSpPr>
          <p:cNvPr id="2" name="Rectangle 1">
            <a:extLst>
              <a:ext uri="{FF2B5EF4-FFF2-40B4-BE49-F238E27FC236}">
                <a16:creationId xmlns:a16="http://schemas.microsoft.com/office/drawing/2014/main" id="{1C07C9BA-9ECD-4C4F-8A39-E507155FAC66}"/>
              </a:ext>
            </a:extLst>
          </p:cNvPr>
          <p:cNvSpPr/>
          <p:nvPr/>
        </p:nvSpPr>
        <p:spPr>
          <a:xfrm>
            <a:off x="6504123" y="2082831"/>
            <a:ext cx="6096000" cy="3754874"/>
          </a:xfrm>
          <a:prstGeom prst="rect">
            <a:avLst/>
          </a:prstGeom>
        </p:spPr>
        <p:txBody>
          <a:bodyPr>
            <a:spAutoFit/>
          </a:bodyPr>
          <a:lstStyle/>
          <a:p>
            <a:pPr marL="457200" indent="-457200">
              <a:lnSpc>
                <a:spcPct val="100000"/>
              </a:lnSpc>
              <a:spcBef>
                <a:spcPts val="0"/>
              </a:spcBef>
              <a:buClr>
                <a:srgbClr val="00957E"/>
              </a:buClr>
              <a:buFont typeface="Wingdings" pitchFamily="2" charset="2"/>
              <a:buChar char="v"/>
            </a:pPr>
            <a:r>
              <a:rPr lang="fr-FR" sz="2800" dirty="0"/>
              <a:t>Plus de </a:t>
            </a:r>
            <a:r>
              <a:rPr lang="fr-FR" sz="2800" dirty="0">
                <a:solidFill>
                  <a:srgbClr val="11856C"/>
                </a:solidFill>
              </a:rPr>
              <a:t>30</a:t>
            </a:r>
            <a:r>
              <a:rPr lang="fr-FR" sz="2800" dirty="0"/>
              <a:t> </a:t>
            </a:r>
            <a:r>
              <a:rPr lang="fr-FR" sz="2800" dirty="0">
                <a:solidFill>
                  <a:srgbClr val="11856C"/>
                </a:solidFill>
              </a:rPr>
              <a:t>recycleurs</a:t>
            </a:r>
          </a:p>
          <a:p>
            <a:pPr marL="285750" indent="-285750">
              <a:buClr>
                <a:srgbClr val="00957E"/>
              </a:buClr>
              <a:buFont typeface="Wingdings" pitchFamily="2" charset="2"/>
              <a:buChar char="v"/>
            </a:pPr>
            <a:endParaRPr lang="fr-FR" sz="1400" dirty="0"/>
          </a:p>
          <a:p>
            <a:pPr marL="457200" indent="-457200">
              <a:lnSpc>
                <a:spcPct val="100000"/>
              </a:lnSpc>
              <a:spcBef>
                <a:spcPts val="0"/>
              </a:spcBef>
              <a:buClr>
                <a:srgbClr val="00957E"/>
              </a:buClr>
              <a:buFont typeface="Wingdings" pitchFamily="2" charset="2"/>
              <a:buChar char="v"/>
            </a:pPr>
            <a:r>
              <a:rPr lang="fr-FR" sz="2800" dirty="0"/>
              <a:t>Plus de </a:t>
            </a:r>
            <a:r>
              <a:rPr lang="fr-FR" sz="2800" dirty="0">
                <a:solidFill>
                  <a:srgbClr val="11856C"/>
                </a:solidFill>
              </a:rPr>
              <a:t>70</a:t>
            </a:r>
            <a:r>
              <a:rPr lang="fr-FR" sz="2800" dirty="0"/>
              <a:t> </a:t>
            </a:r>
            <a:r>
              <a:rPr lang="fr-FR" sz="2800" dirty="0">
                <a:solidFill>
                  <a:srgbClr val="11856C"/>
                </a:solidFill>
              </a:rPr>
              <a:t>plateformes de regroupement, tri et préparation</a:t>
            </a:r>
          </a:p>
          <a:p>
            <a:pPr marL="285750" indent="-285750">
              <a:lnSpc>
                <a:spcPct val="100000"/>
              </a:lnSpc>
              <a:spcBef>
                <a:spcPts val="0"/>
              </a:spcBef>
              <a:buClr>
                <a:srgbClr val="00957E"/>
              </a:buClr>
              <a:buFont typeface="Wingdings" pitchFamily="2" charset="2"/>
              <a:buChar char="v"/>
            </a:pPr>
            <a:endParaRPr lang="fr-FR" sz="1400" dirty="0"/>
          </a:p>
          <a:p>
            <a:pPr marL="457200" indent="-457200">
              <a:lnSpc>
                <a:spcPct val="100000"/>
              </a:lnSpc>
              <a:spcBef>
                <a:spcPts val="0"/>
              </a:spcBef>
              <a:buClr>
                <a:srgbClr val="00957E"/>
              </a:buClr>
              <a:buFont typeface="Wingdings" pitchFamily="2" charset="2"/>
              <a:buChar char="v"/>
            </a:pPr>
            <a:r>
              <a:rPr lang="fr-FR" sz="2800" dirty="0"/>
              <a:t>1300 </a:t>
            </a:r>
            <a:r>
              <a:rPr lang="fr-FR" sz="2800" dirty="0">
                <a:solidFill>
                  <a:srgbClr val="11856C"/>
                </a:solidFill>
              </a:rPr>
              <a:t>opérateurs de collecte </a:t>
            </a:r>
            <a:br>
              <a:rPr lang="fr-FR" sz="2800" dirty="0">
                <a:solidFill>
                  <a:srgbClr val="11856C"/>
                </a:solidFill>
              </a:rPr>
            </a:br>
            <a:r>
              <a:rPr lang="fr-FR" sz="2800" dirty="0"/>
              <a:t>(8000 points d’apport)</a:t>
            </a:r>
          </a:p>
          <a:p>
            <a:pPr marL="285750" indent="-285750">
              <a:lnSpc>
                <a:spcPct val="100000"/>
              </a:lnSpc>
              <a:spcBef>
                <a:spcPts val="0"/>
              </a:spcBef>
              <a:buClr>
                <a:srgbClr val="00957E"/>
              </a:buClr>
              <a:buFont typeface="Wingdings" pitchFamily="2" charset="2"/>
              <a:buChar char="v"/>
            </a:pPr>
            <a:endParaRPr lang="fr-FR" sz="1400" dirty="0"/>
          </a:p>
          <a:p>
            <a:pPr marL="457200" indent="-457200">
              <a:lnSpc>
                <a:spcPct val="100000"/>
              </a:lnSpc>
              <a:spcBef>
                <a:spcPts val="0"/>
              </a:spcBef>
              <a:buClr>
                <a:srgbClr val="00957E"/>
              </a:buClr>
              <a:buFont typeface="Wingdings" pitchFamily="2" charset="2"/>
              <a:buChar char="v"/>
            </a:pPr>
            <a:r>
              <a:rPr lang="fr-FR" sz="2800" dirty="0"/>
              <a:t>300 000 </a:t>
            </a:r>
            <a:r>
              <a:rPr lang="fr-FR" sz="2800" dirty="0">
                <a:solidFill>
                  <a:srgbClr val="11856C"/>
                </a:solidFill>
              </a:rPr>
              <a:t>agriculteurs - trieurs</a:t>
            </a:r>
          </a:p>
          <a:p>
            <a:pPr>
              <a:lnSpc>
                <a:spcPct val="100000"/>
              </a:lnSpc>
              <a:spcBef>
                <a:spcPts val="0"/>
              </a:spcBef>
            </a:pPr>
            <a:endParaRPr lang="fr-FR" sz="2800" dirty="0"/>
          </a:p>
        </p:txBody>
      </p:sp>
    </p:spTree>
    <p:extLst>
      <p:ext uri="{BB962C8B-B14F-4D97-AF65-F5344CB8AC3E}">
        <p14:creationId xmlns:p14="http://schemas.microsoft.com/office/powerpoint/2010/main" val="18555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257B3D25-0944-4420-949C-536898559022}"/>
              </a:ext>
            </a:extLst>
          </p:cNvPr>
          <p:cNvPicPr>
            <a:picLocks noGrp="1" noChangeAspect="1"/>
          </p:cNvPicPr>
          <p:nvPr>
            <p:ph sz="quarter" idx="13"/>
          </p:nvPr>
        </p:nvPicPr>
        <p:blipFill>
          <a:blip r:embed="rId2">
            <a:clrChange>
              <a:clrFrom>
                <a:srgbClr val="FFFFFF"/>
              </a:clrFrom>
              <a:clrTo>
                <a:srgbClr val="FFFFFF">
                  <a:alpha val="0"/>
                </a:srgbClr>
              </a:clrTo>
            </a:clrChange>
          </a:blip>
          <a:stretch>
            <a:fillRect/>
          </a:stretch>
        </p:blipFill>
        <p:spPr>
          <a:xfrm>
            <a:off x="2218402" y="1057275"/>
            <a:ext cx="7755196" cy="5278123"/>
          </a:xfrm>
        </p:spPr>
      </p:pic>
      <p:sp>
        <p:nvSpPr>
          <p:cNvPr id="3" name="Titre 2"/>
          <p:cNvSpPr>
            <a:spLocks noGrp="1"/>
          </p:cNvSpPr>
          <p:nvPr>
            <p:ph type="title"/>
          </p:nvPr>
        </p:nvSpPr>
        <p:spPr/>
        <p:txBody>
          <a:bodyPr>
            <a:normAutofit/>
          </a:bodyPr>
          <a:lstStyle/>
          <a:p>
            <a:pPr defTabSz="914400"/>
            <a:r>
              <a:rPr lang="fr-FR" sz="3200" b="0" dirty="0">
                <a:solidFill>
                  <a:srgbClr val="00957E"/>
                </a:solidFill>
                <a:latin typeface="Bebas Neue" panose="020B0000000000000000" pitchFamily="34" charset="0"/>
                <a:ea typeface="+mn-ea"/>
                <a:cs typeface="+mn-cs"/>
              </a:rPr>
              <a:t>8 000 POINTS D’APPORT</a:t>
            </a:r>
          </a:p>
        </p:txBody>
      </p:sp>
    </p:spTree>
    <p:extLst>
      <p:ext uri="{BB962C8B-B14F-4D97-AF65-F5344CB8AC3E}">
        <p14:creationId xmlns:p14="http://schemas.microsoft.com/office/powerpoint/2010/main" val="3024702044"/>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EFDE3F6-2275-5947-938F-97D9C4055A9C}"/>
              </a:ext>
            </a:extLst>
          </p:cNvPr>
          <p:cNvSpPr txBox="1"/>
          <p:nvPr/>
        </p:nvSpPr>
        <p:spPr>
          <a:xfrm>
            <a:off x="1001694" y="1775054"/>
            <a:ext cx="2443376" cy="2185214"/>
          </a:xfrm>
          <a:prstGeom prst="rect">
            <a:avLst/>
          </a:prstGeom>
          <a:noFill/>
        </p:spPr>
        <p:txBody>
          <a:bodyPr wrap="square" rtlCol="0">
            <a:spAutoFit/>
          </a:bodyPr>
          <a:lstStyle/>
          <a:p>
            <a:pPr algn="ctr"/>
            <a:r>
              <a:rPr lang="fr-FR" sz="4800" b="1" dirty="0">
                <a:solidFill>
                  <a:schemeClr val="bg1"/>
                </a:solidFill>
              </a:rPr>
              <a:t>20</a:t>
            </a:r>
          </a:p>
          <a:p>
            <a:pPr algn="ctr"/>
            <a:r>
              <a:rPr lang="fr-FR" sz="4800" b="1" dirty="0">
                <a:solidFill>
                  <a:schemeClr val="bg1"/>
                </a:solidFill>
              </a:rPr>
              <a:t>FUX</a:t>
            </a:r>
          </a:p>
          <a:p>
            <a:endParaRPr lang="fr-FR" sz="4000" b="1" dirty="0"/>
          </a:p>
        </p:txBody>
      </p:sp>
      <p:pic>
        <p:nvPicPr>
          <p:cNvPr id="12" name="Espace réservé du contenu 8" descr="itinéraire multi déchets.jpg">
            <a:extLst>
              <a:ext uri="{FF2B5EF4-FFF2-40B4-BE49-F238E27FC236}">
                <a16:creationId xmlns:a16="http://schemas.microsoft.com/office/drawing/2014/main" id="{92E8FC3B-9AFE-CC45-8E6F-DE3DE0058772}"/>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510444" y="1170617"/>
            <a:ext cx="5401800" cy="4667088"/>
          </a:xfrm>
        </p:spPr>
      </p:pic>
      <p:sp>
        <p:nvSpPr>
          <p:cNvPr id="5" name="Rectangle 4">
            <a:extLst>
              <a:ext uri="{FF2B5EF4-FFF2-40B4-BE49-F238E27FC236}">
                <a16:creationId xmlns:a16="http://schemas.microsoft.com/office/drawing/2014/main" id="{B3673FC1-63AF-FC43-9F30-F0B4FF601FF4}"/>
              </a:ext>
            </a:extLst>
          </p:cNvPr>
          <p:cNvSpPr/>
          <p:nvPr/>
        </p:nvSpPr>
        <p:spPr>
          <a:xfrm>
            <a:off x="1968930" y="17792"/>
            <a:ext cx="5513882" cy="584775"/>
          </a:xfrm>
          <a:prstGeom prst="rect">
            <a:avLst/>
          </a:prstGeom>
        </p:spPr>
        <p:txBody>
          <a:bodyPr wrap="none">
            <a:spAutoFit/>
          </a:bodyPr>
          <a:lstStyle/>
          <a:p>
            <a:r>
              <a:rPr lang="fr-FR" sz="3200" dirty="0">
                <a:solidFill>
                  <a:srgbClr val="00957E"/>
                </a:solidFill>
                <a:latin typeface="Bebas Neue" panose="020B0000000000000000" pitchFamily="34" charset="0"/>
              </a:rPr>
              <a:t>L’ORGANISATION ÉCONOMIQUE</a:t>
            </a:r>
          </a:p>
        </p:txBody>
      </p:sp>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E8D451-C997-4390-B81A-3456307A7F7D}" type="slidenum">
              <a:rPr lang="fr-FR" smtClean="0"/>
              <a:pPr/>
              <a:t>29</a:t>
            </a:fld>
            <a:endParaRPr lang="fr-FR" sz="2400" dirty="0">
              <a:solidFill>
                <a:srgbClr val="00957E"/>
              </a:solidFill>
            </a:endParaRPr>
          </a:p>
        </p:txBody>
      </p:sp>
      <p:sp>
        <p:nvSpPr>
          <p:cNvPr id="7" name="Espace réservé du contenu 10">
            <a:extLst>
              <a:ext uri="{FF2B5EF4-FFF2-40B4-BE49-F238E27FC236}">
                <a16:creationId xmlns:a16="http://schemas.microsoft.com/office/drawing/2014/main" id="{90C86F0A-FB71-4B01-ADEF-C52BB812F15A}"/>
              </a:ext>
            </a:extLst>
          </p:cNvPr>
          <p:cNvSpPr txBox="1">
            <a:spLocks/>
          </p:cNvSpPr>
          <p:nvPr/>
        </p:nvSpPr>
        <p:spPr>
          <a:xfrm>
            <a:off x="7842099" y="1464520"/>
            <a:ext cx="3752870" cy="4838865"/>
          </a:xfrm>
          <a:prstGeom prst="rect">
            <a:avLst/>
          </a:prstGeom>
        </p:spPr>
        <p:txBody>
          <a:bodyPr vert="horz" lIns="91440" tIns="45720" rIns="91440" bIns="45720" rtlCol="0">
            <a:normAutofit fontScale="77500" lnSpcReduction="20000"/>
          </a:bodyPr>
          <a:lstStyle>
            <a:lvl1pPr marL="342896" indent="-342896" algn="l" defTabSz="914389" rtl="0" eaLnBrk="1" latinLnBrk="0" hangingPunct="1">
              <a:lnSpc>
                <a:spcPct val="150000"/>
              </a:lnSpc>
              <a:spcBef>
                <a:spcPct val="2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742940" indent="-285746" algn="l" defTabSz="914389" rtl="0" eaLnBrk="1" latinLnBrk="0" hangingPunct="1">
              <a:lnSpc>
                <a:spcPct val="150000"/>
              </a:lnSpc>
              <a:spcBef>
                <a:spcPts val="0"/>
              </a:spcBef>
              <a:buFont typeface="Arial" pitchFamily="34" charset="0"/>
              <a:buChar char="–"/>
              <a:defRPr sz="2400" kern="1200">
                <a:solidFill>
                  <a:schemeClr val="tx1"/>
                </a:solidFill>
                <a:latin typeface="+mn-lt"/>
                <a:ea typeface="+mn-ea"/>
                <a:cs typeface="+mn-cs"/>
              </a:defRPr>
            </a:lvl2pPr>
            <a:lvl3pPr marL="1142986" indent="-228597" algn="l" defTabSz="914389" rtl="0" eaLnBrk="1" latinLnBrk="0" hangingPunct="1">
              <a:lnSpc>
                <a:spcPct val="150000"/>
              </a:lnSpc>
              <a:spcBef>
                <a:spcPts val="0"/>
              </a:spcBef>
              <a:buClr>
                <a:schemeClr val="accent2"/>
              </a:buClr>
              <a:buFont typeface="Arial" pitchFamily="34" charset="0"/>
              <a:buChar char="•"/>
              <a:defRPr sz="2000" kern="1200">
                <a:solidFill>
                  <a:schemeClr val="tx1"/>
                </a:solidFill>
                <a:latin typeface="+mn-lt"/>
                <a:ea typeface="+mn-ea"/>
                <a:cs typeface="+mn-cs"/>
              </a:defRPr>
            </a:lvl3pPr>
            <a:lvl4pPr marL="1600180" indent="-228597" algn="l" defTabSz="914389" rtl="0" eaLnBrk="1" latinLnBrk="0" hangingPunct="1">
              <a:lnSpc>
                <a:spcPct val="150000"/>
              </a:lnSpc>
              <a:spcBef>
                <a:spcPts val="0"/>
              </a:spcBef>
              <a:buFont typeface="Arial" pitchFamily="34" charset="0"/>
              <a:buChar char="–"/>
              <a:defRPr sz="1800" kern="1200">
                <a:solidFill>
                  <a:schemeClr val="tx1"/>
                </a:solidFill>
                <a:latin typeface="+mn-lt"/>
                <a:ea typeface="+mn-ea"/>
                <a:cs typeface="+mn-cs"/>
              </a:defRPr>
            </a:lvl4pPr>
            <a:lvl5pPr marL="2057374" indent="-228597" algn="l" defTabSz="914389" rtl="0" eaLnBrk="1" latinLnBrk="0" hangingPunct="1">
              <a:lnSpc>
                <a:spcPct val="150000"/>
              </a:lnSpc>
              <a:spcBef>
                <a:spcPts val="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569" indent="-228597" algn="l" defTabSz="914389"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lvl="0" indent="0">
              <a:lnSpc>
                <a:spcPct val="100000"/>
              </a:lnSpc>
              <a:spcBef>
                <a:spcPts val="0"/>
              </a:spcBef>
              <a:buClr>
                <a:srgbClr val="EE7F00"/>
              </a:buClr>
              <a:buNone/>
              <a:defRPr/>
            </a:pPr>
            <a:r>
              <a:rPr lang="fr-FR" sz="3300" dirty="0">
                <a:solidFill>
                  <a:schemeClr val="tx1">
                    <a:lumMod val="50000"/>
                  </a:schemeClr>
                </a:solidFill>
                <a:latin typeface="Calibri" panose="020F0502020204030204" pitchFamily="34" charset="0"/>
                <a:cs typeface="Calibri" panose="020F0502020204030204" pitchFamily="34" charset="0"/>
              </a:rPr>
              <a:t>Enlèvement, transport, traitements financés par les </a:t>
            </a:r>
            <a:r>
              <a:rPr lang="fr-FR" sz="3300" b="1" dirty="0">
                <a:solidFill>
                  <a:srgbClr val="11856C"/>
                </a:solidFill>
                <a:latin typeface="Calibri" panose="020F0502020204030204" pitchFamily="34" charset="0"/>
                <a:cs typeface="Calibri" panose="020F0502020204030204" pitchFamily="34" charset="0"/>
              </a:rPr>
              <a:t>metteurs en </a:t>
            </a:r>
            <a:r>
              <a:rPr lang="fr-FR" sz="3400" b="1" dirty="0">
                <a:solidFill>
                  <a:srgbClr val="11856C"/>
                </a:solidFill>
                <a:latin typeface="Calibri" panose="020F0502020204030204" pitchFamily="34" charset="0"/>
                <a:cs typeface="Calibri" panose="020F0502020204030204" pitchFamily="34" charset="0"/>
              </a:rPr>
              <a:t>marché</a:t>
            </a:r>
            <a:r>
              <a:rPr lang="fr-FR" sz="3300" dirty="0">
                <a:solidFill>
                  <a:schemeClr val="tx1">
                    <a:lumMod val="50000"/>
                  </a:schemeClr>
                </a:solidFill>
                <a:latin typeface="Calibri" panose="020F0502020204030204" pitchFamily="34" charset="0"/>
                <a:cs typeface="Calibri" panose="020F0502020204030204" pitchFamily="34" charset="0"/>
              </a:rPr>
              <a:t> via les contributions versées à A.D.I.VALOR</a:t>
            </a:r>
            <a:endParaRPr lang="fr-FR" sz="3400" dirty="0">
              <a:solidFill>
                <a:schemeClr val="tx1">
                  <a:lumMod val="50000"/>
                </a:schemeClr>
              </a:solidFill>
              <a:latin typeface="Calibri" panose="020F0502020204030204" pitchFamily="34" charset="0"/>
              <a:cs typeface="Calibri" panose="020F0502020204030204" pitchFamily="34" charset="0"/>
            </a:endParaRPr>
          </a:p>
          <a:p>
            <a:pPr marL="0" marR="0" lvl="0" indent="0"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None/>
              <a:tabLst/>
              <a:defRPr/>
            </a:pPr>
            <a:endParaRPr kumimoji="0" lang="fr-FR" sz="2600" b="1" i="0" u="none" strike="noStrike" kern="1200" cap="none" spc="0" normalizeH="0" baseline="0" noProof="0" dirty="0">
              <a:ln>
                <a:noFill/>
              </a:ln>
              <a:solidFill>
                <a:srgbClr val="8A8C8E"/>
              </a:solidFill>
              <a:effectLst/>
              <a:uLnTx/>
              <a:uFillTx/>
              <a:latin typeface="Arial"/>
              <a:ea typeface="+mn-ea"/>
              <a:cs typeface="+mn-cs"/>
            </a:endParaRPr>
          </a:p>
          <a:p>
            <a:pPr marL="0" marR="0" lvl="0" indent="0"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None/>
              <a:tabLst/>
              <a:defRPr/>
            </a:pPr>
            <a:endParaRPr lang="fr-FR" sz="2600" b="1" dirty="0">
              <a:solidFill>
                <a:srgbClr val="8A8C8E"/>
              </a:solidFill>
              <a:latin typeface="Arial"/>
            </a:endParaRPr>
          </a:p>
          <a:p>
            <a:pPr marL="0" marR="0" lvl="0" indent="0"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None/>
              <a:tabLst/>
              <a:defRPr/>
            </a:pPr>
            <a:endParaRPr kumimoji="0" lang="fr-FR" sz="2600" b="1" i="0" u="none" strike="noStrike" kern="1200" cap="none" spc="0" normalizeH="0" baseline="0" noProof="0" dirty="0">
              <a:ln>
                <a:noFill/>
              </a:ln>
              <a:solidFill>
                <a:srgbClr val="8A8C8E"/>
              </a:solidFill>
              <a:effectLst/>
              <a:uLnTx/>
              <a:uFillTx/>
              <a:latin typeface="Arial"/>
              <a:ea typeface="+mn-ea"/>
              <a:cs typeface="+mn-cs"/>
            </a:endParaRPr>
          </a:p>
          <a:p>
            <a:pPr marL="0" marR="0" lvl="0" indent="0"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None/>
              <a:tabLst/>
              <a:defRPr/>
            </a:pPr>
            <a:r>
              <a:rPr lang="fr-FR" sz="3300" dirty="0">
                <a:solidFill>
                  <a:schemeClr val="tx1">
                    <a:lumMod val="50000"/>
                  </a:schemeClr>
                </a:solidFill>
                <a:latin typeface="Calibri" panose="020F0502020204030204" pitchFamily="34" charset="0"/>
                <a:cs typeface="Calibri" panose="020F0502020204030204" pitchFamily="34" charset="0"/>
              </a:rPr>
              <a:t>Collecte prise en charge par les </a:t>
            </a:r>
            <a:r>
              <a:rPr lang="fr-FR" sz="3300" b="1" dirty="0">
                <a:solidFill>
                  <a:srgbClr val="11856C"/>
                </a:solidFill>
                <a:latin typeface="Calibri" panose="020F0502020204030204" pitchFamily="34" charset="0"/>
                <a:cs typeface="Calibri" panose="020F0502020204030204" pitchFamily="34" charset="0"/>
              </a:rPr>
              <a:t>distributeurs</a:t>
            </a:r>
          </a:p>
          <a:p>
            <a:pPr marL="342896" marR="0" lvl="0" indent="-342896"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Char char=""/>
              <a:tabLst/>
              <a:defRPr/>
            </a:pPr>
            <a:endParaRPr kumimoji="0" lang="fr-FR" sz="2600" b="0" i="0" u="none" strike="noStrike" kern="1200" cap="none" spc="0" normalizeH="0" baseline="0" noProof="0" dirty="0">
              <a:ln>
                <a:noFill/>
              </a:ln>
              <a:solidFill>
                <a:srgbClr val="8A8C8E"/>
              </a:solidFill>
              <a:effectLst/>
              <a:uLnTx/>
              <a:uFillTx/>
              <a:latin typeface="Arial"/>
              <a:ea typeface="+mn-ea"/>
              <a:cs typeface="+mn-cs"/>
            </a:endParaRPr>
          </a:p>
          <a:p>
            <a:pPr marL="0" marR="0" lvl="0" indent="0"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None/>
              <a:tabLst/>
              <a:defRPr/>
            </a:pPr>
            <a:endParaRPr kumimoji="0" lang="fr-FR" sz="2600" b="1" i="0" u="none" strike="noStrike" kern="1200" cap="none" spc="0" normalizeH="0" baseline="0" noProof="0" dirty="0">
              <a:ln>
                <a:noFill/>
              </a:ln>
              <a:solidFill>
                <a:srgbClr val="8A8C8E"/>
              </a:solidFill>
              <a:effectLst/>
              <a:uLnTx/>
              <a:uFillTx/>
              <a:latin typeface="Arial"/>
              <a:ea typeface="+mn-ea"/>
              <a:cs typeface="+mn-cs"/>
            </a:endParaRPr>
          </a:p>
          <a:p>
            <a:pPr marL="0" indent="0">
              <a:lnSpc>
                <a:spcPct val="100000"/>
              </a:lnSpc>
              <a:spcBef>
                <a:spcPts val="0"/>
              </a:spcBef>
              <a:buClr>
                <a:srgbClr val="EE7F00"/>
              </a:buClr>
              <a:buNone/>
              <a:defRPr/>
            </a:pPr>
            <a:r>
              <a:rPr lang="fr-FR" sz="3400" dirty="0">
                <a:solidFill>
                  <a:schemeClr val="tx1">
                    <a:lumMod val="50000"/>
                  </a:schemeClr>
                </a:solidFill>
                <a:latin typeface="Calibri" panose="020F0502020204030204" pitchFamily="34" charset="0"/>
                <a:cs typeface="Calibri" panose="020F0502020204030204" pitchFamily="34" charset="0"/>
              </a:rPr>
              <a:t>Tri, préparation et apport pris en charge par les </a:t>
            </a:r>
            <a:r>
              <a:rPr lang="fr-FR" sz="3400" b="1" dirty="0">
                <a:solidFill>
                  <a:srgbClr val="11856C"/>
                </a:solidFill>
                <a:latin typeface="Calibri" panose="020F0502020204030204" pitchFamily="34" charset="0"/>
                <a:cs typeface="Calibri" panose="020F0502020204030204" pitchFamily="34" charset="0"/>
              </a:rPr>
              <a:t>agriculteurs - trieurs</a:t>
            </a:r>
          </a:p>
          <a:p>
            <a:pPr marL="342896" marR="0" lvl="0" indent="-342896" algn="l" defTabSz="914389" rtl="0" eaLnBrk="1" fontAlgn="auto" latinLnBrk="0" hangingPunct="1">
              <a:lnSpc>
                <a:spcPct val="100000"/>
              </a:lnSpc>
              <a:spcBef>
                <a:spcPts val="0"/>
              </a:spcBef>
              <a:spcAft>
                <a:spcPts val="0"/>
              </a:spcAft>
              <a:buClr>
                <a:srgbClr val="EE7F00"/>
              </a:buClr>
              <a:buSzTx/>
              <a:buFont typeface="Wingdings" panose="05000000000000000000" pitchFamily="2" charset="2"/>
              <a:buChar char=""/>
              <a:tabLst/>
              <a:defRPr/>
            </a:pPr>
            <a:endParaRPr kumimoji="0" lang="fr-FR" sz="2800" b="0" i="0" u="none" strike="noStrike" kern="1200" cap="none" spc="0" normalizeH="0" baseline="0" noProof="0" dirty="0">
              <a:ln>
                <a:noFill/>
              </a:ln>
              <a:solidFill>
                <a:srgbClr val="8A8C8E"/>
              </a:solidFill>
              <a:effectLst/>
              <a:uLnTx/>
              <a:uFillTx/>
              <a:latin typeface="Arial"/>
              <a:ea typeface="+mn-ea"/>
              <a:cs typeface="+mn-cs"/>
            </a:endParaRPr>
          </a:p>
        </p:txBody>
      </p:sp>
      <p:sp>
        <p:nvSpPr>
          <p:cNvPr id="8" name="Accolade fermante 7">
            <a:extLst>
              <a:ext uri="{FF2B5EF4-FFF2-40B4-BE49-F238E27FC236}">
                <a16:creationId xmlns:a16="http://schemas.microsoft.com/office/drawing/2014/main" id="{BCE0CD2F-1D30-4E64-8208-6C8E363FB3D0}"/>
              </a:ext>
            </a:extLst>
          </p:cNvPr>
          <p:cNvSpPr/>
          <p:nvPr/>
        </p:nvSpPr>
        <p:spPr>
          <a:xfrm>
            <a:off x="7000214" y="1408536"/>
            <a:ext cx="519215" cy="1839685"/>
          </a:xfrm>
          <a:prstGeom prst="rightBrace">
            <a:avLst/>
          </a:prstGeom>
          <a:ln w="38100">
            <a:solidFill>
              <a:srgbClr val="11856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w="38100">
                <a:solidFill>
                  <a:srgbClr val="8A8C8E"/>
                </a:solidFill>
              </a:ln>
              <a:solidFill>
                <a:srgbClr val="EE7F00"/>
              </a:solidFill>
              <a:effectLst/>
              <a:uLnTx/>
              <a:uFillTx/>
              <a:latin typeface="Arial"/>
              <a:ea typeface="+mn-ea"/>
              <a:cs typeface="+mn-cs"/>
            </a:endParaRPr>
          </a:p>
        </p:txBody>
      </p:sp>
      <p:sp>
        <p:nvSpPr>
          <p:cNvPr id="9" name="Accolade fermante 8">
            <a:extLst>
              <a:ext uri="{FF2B5EF4-FFF2-40B4-BE49-F238E27FC236}">
                <a16:creationId xmlns:a16="http://schemas.microsoft.com/office/drawing/2014/main" id="{09A7679C-7B7F-449E-88BD-69F14A494A46}"/>
              </a:ext>
            </a:extLst>
          </p:cNvPr>
          <p:cNvSpPr/>
          <p:nvPr/>
        </p:nvSpPr>
        <p:spPr>
          <a:xfrm>
            <a:off x="7036829" y="3429000"/>
            <a:ext cx="445983" cy="1424051"/>
          </a:xfrm>
          <a:prstGeom prst="rightBrace">
            <a:avLst/>
          </a:prstGeom>
          <a:ln w="38100">
            <a:solidFill>
              <a:srgbClr val="11856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w="38100">
                <a:solidFill>
                  <a:srgbClr val="8A8C8E"/>
                </a:solidFill>
              </a:ln>
              <a:solidFill>
                <a:srgbClr val="EE7F00"/>
              </a:solidFill>
              <a:effectLst/>
              <a:uLnTx/>
              <a:uFillTx/>
              <a:latin typeface="Arial"/>
              <a:ea typeface="+mn-ea"/>
              <a:cs typeface="+mn-cs"/>
            </a:endParaRPr>
          </a:p>
        </p:txBody>
      </p:sp>
      <p:sp>
        <p:nvSpPr>
          <p:cNvPr id="10" name="Accolade fermante 9">
            <a:extLst>
              <a:ext uri="{FF2B5EF4-FFF2-40B4-BE49-F238E27FC236}">
                <a16:creationId xmlns:a16="http://schemas.microsoft.com/office/drawing/2014/main" id="{87570FD4-9DDB-40AE-8610-925DF72A3627}"/>
              </a:ext>
            </a:extLst>
          </p:cNvPr>
          <p:cNvSpPr/>
          <p:nvPr/>
        </p:nvSpPr>
        <p:spPr>
          <a:xfrm>
            <a:off x="7050254" y="5008421"/>
            <a:ext cx="485238" cy="1297376"/>
          </a:xfrm>
          <a:prstGeom prst="rightBrace">
            <a:avLst/>
          </a:prstGeom>
          <a:ln w="38100">
            <a:solidFill>
              <a:srgbClr val="11856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w="38100">
                <a:solidFill>
                  <a:srgbClr val="8A8C8E"/>
                </a:solidFill>
              </a:ln>
              <a:solidFill>
                <a:srgbClr val="EE7F00"/>
              </a:solidFill>
              <a:effectLst/>
              <a:uLnTx/>
              <a:uFillTx/>
              <a:latin typeface="Arial"/>
              <a:ea typeface="+mn-ea"/>
              <a:cs typeface="+mn-cs"/>
            </a:endParaRPr>
          </a:p>
        </p:txBody>
      </p:sp>
    </p:spTree>
    <p:extLst>
      <p:ext uri="{BB962C8B-B14F-4D97-AF65-F5344CB8AC3E}">
        <p14:creationId xmlns:p14="http://schemas.microsoft.com/office/powerpoint/2010/main" val="967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Le plastique en agriculture :  pourquoi ?</a:t>
            </a:r>
          </a:p>
        </p:txBody>
      </p:sp>
      <p:sp>
        <p:nvSpPr>
          <p:cNvPr id="18" name="Rectangle 17">
            <a:extLst>
              <a:ext uri="{FF2B5EF4-FFF2-40B4-BE49-F238E27FC236}">
                <a16:creationId xmlns:a16="http://schemas.microsoft.com/office/drawing/2014/main" id="{715B8DA7-D95D-488C-9475-0CA0CB5E116B}"/>
              </a:ext>
            </a:extLst>
          </p:cNvPr>
          <p:cNvSpPr/>
          <p:nvPr/>
        </p:nvSpPr>
        <p:spPr>
          <a:xfrm>
            <a:off x="406400" y="791388"/>
            <a:ext cx="10847046" cy="4939814"/>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8000"/>
                </a:solidFill>
                <a:effectLst/>
                <a:uLnTx/>
                <a:uFillTx/>
                <a:latin typeface="Calibri" panose="020F0502020204030204"/>
                <a:ea typeface="+mn-ea"/>
                <a:cs typeface="+mn-cs"/>
              </a:rPr>
              <a:t>INTERET : effet barrière, caractéristiques mécaniques et rapport coût-efficacité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Effet barrière :</a:t>
            </a:r>
          </a:p>
          <a:p>
            <a:pPr marL="722313"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Contrôle l’environnement: hygrométrie, température, oxygène, lumière…</a:t>
            </a:r>
          </a:p>
          <a:p>
            <a:pPr marL="722313"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De façon permanente et constate : imputrescible, ph neutre </a:t>
            </a:r>
          </a:p>
          <a:p>
            <a:pPr marL="722313"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Résistance mécanique </a:t>
            </a:r>
          </a:p>
          <a:p>
            <a:pPr marL="722313" marR="0" lvl="2"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Résistance : perforation, traction, étirement, compression.</a:t>
            </a:r>
          </a:p>
          <a:p>
            <a:pPr marL="722313" marR="0" lvl="2"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Tenue structurelle : contenants, pièces mécaniques…</a:t>
            </a:r>
          </a:p>
          <a:p>
            <a:pPr marL="722313" marR="0" lvl="2"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Transport et manipulation : foin, irrigation…….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61950" marR="0" lvl="1"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Rapport coût-efficacité unique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Aucune dépense d’énergie additionnelle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Facilement mécanisable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Coût d’achat faible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Léger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61950" marR="0" lvl="1" indent="-3619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Peut être rendu biodégradable</a:t>
            </a: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8" name="Image 7">
            <a:extLst>
              <a:ext uri="{FF2B5EF4-FFF2-40B4-BE49-F238E27FC236}">
                <a16:creationId xmlns:a16="http://schemas.microsoft.com/office/drawing/2014/main" id="{AE30A4E3-3B73-4FC3-A177-D2D9D328E41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763" y="2190544"/>
            <a:ext cx="5289804" cy="3495396"/>
          </a:xfrm>
          <a:prstGeom prst="rect">
            <a:avLst/>
          </a:prstGeom>
          <a:noFill/>
          <a:ln>
            <a:noFill/>
          </a:ln>
        </p:spPr>
      </p:pic>
    </p:spTree>
    <p:extLst>
      <p:ext uri="{BB962C8B-B14F-4D97-AF65-F5344CB8AC3E}">
        <p14:creationId xmlns:p14="http://schemas.microsoft.com/office/powerpoint/2010/main" val="3264918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14011-2846-44AE-B9A8-A02AB88782F9}"/>
              </a:ext>
            </a:extLst>
          </p:cNvPr>
          <p:cNvSpPr/>
          <p:nvPr/>
        </p:nvSpPr>
        <p:spPr>
          <a:xfrm>
            <a:off x="4300175" y="3860120"/>
            <a:ext cx="359165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00957E"/>
                </a:solidFill>
                <a:effectLst/>
                <a:uLnTx/>
                <a:uFillTx/>
                <a:latin typeface="Bebas Neue" panose="020B0000000000000000" pitchFamily="34" charset="0"/>
                <a:ea typeface="+mn-ea"/>
                <a:cs typeface="+mn-cs"/>
              </a:rPr>
              <a:t>Chiffres clés</a:t>
            </a:r>
          </a:p>
        </p:txBody>
      </p:sp>
      <p:pic>
        <p:nvPicPr>
          <p:cNvPr id="9" name="Picture 2" descr="\\ADI-FIL01\datas\P R\R.P\Projet\LIFE\2015 ProAgriCycling\Présentation PAL\Graphics\logo-adivalor.jpg">
            <a:extLst>
              <a:ext uri="{FF2B5EF4-FFF2-40B4-BE49-F238E27FC236}">
                <a16:creationId xmlns:a16="http://schemas.microsoft.com/office/drawing/2014/main" id="{5C944E8D-2E63-41B1-AB90-0E06BA92CC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4824" y="1057275"/>
            <a:ext cx="2609584" cy="177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79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2400" b="0" i="0" u="none" strike="noStrike" kern="1200" cap="none" spc="0" normalizeH="0" baseline="0" noProof="0" smtClean="0">
                <a:ln>
                  <a:noFill/>
                </a:ln>
                <a:solidFill>
                  <a:srgbClr val="00957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2400" b="0" i="0" u="none" strike="noStrike" kern="1200" cap="none" spc="0" normalizeH="0" baseline="0" noProof="0">
              <a:ln>
                <a:noFill/>
              </a:ln>
              <a:solidFill>
                <a:srgbClr val="00957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8E702DF-82F1-4ADB-A1B0-06ABF5D31E3B}"/>
              </a:ext>
            </a:extLst>
          </p:cNvPr>
          <p:cNvSpPr>
            <a:spLocks noGrp="1"/>
          </p:cNvSpPr>
          <p:nvPr>
            <p:ph type="title"/>
          </p:nvPr>
        </p:nvSpPr>
        <p:spPr/>
        <p:txBody>
          <a:bodyPr>
            <a:normAutofit/>
          </a:bodyPr>
          <a:lstStyle/>
          <a:p>
            <a:r>
              <a:rPr lang="en-GB" dirty="0"/>
              <a:t>Chiffres clés 2020</a:t>
            </a:r>
          </a:p>
        </p:txBody>
      </p:sp>
      <p:graphicFrame>
        <p:nvGraphicFramePr>
          <p:cNvPr id="8" name="Espace réservé du contenu 3">
            <a:extLst>
              <a:ext uri="{FF2B5EF4-FFF2-40B4-BE49-F238E27FC236}">
                <a16:creationId xmlns:a16="http://schemas.microsoft.com/office/drawing/2014/main" id="{A0B0B4AE-B1D8-4119-BC1C-13CB62A19F1A}"/>
              </a:ext>
            </a:extLst>
          </p:cNvPr>
          <p:cNvGraphicFramePr>
            <a:graphicFrameLocks noGrp="1"/>
          </p:cNvGraphicFramePr>
          <p:nvPr>
            <p:ph sz="quarter" idx="13"/>
            <p:extLst>
              <p:ext uri="{D42A27DB-BD31-4B8C-83A1-F6EECF244321}">
                <p14:modId xmlns:p14="http://schemas.microsoft.com/office/powerpoint/2010/main" val="3297991200"/>
              </p:ext>
            </p:extLst>
          </p:nvPr>
        </p:nvGraphicFramePr>
        <p:xfrm>
          <a:off x="381000" y="1574800"/>
          <a:ext cx="11468100"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24106"/>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Espace réservé du contenu 5"/>
          <p:cNvSpPr>
            <a:spLocks noGrp="1"/>
          </p:cNvSpPr>
          <p:nvPr>
            <p:ph idx="4294967295"/>
          </p:nvPr>
        </p:nvSpPr>
        <p:spPr>
          <a:xfrm>
            <a:off x="1219200" y="3730625"/>
            <a:ext cx="10972800" cy="3419475"/>
          </a:xfrm>
          <a:effectLst>
            <a:outerShdw blurRad="50800" dist="38100" dir="2700000">
              <a:srgbClr val="000000">
                <a:alpha val="43000"/>
              </a:srgbClr>
            </a:outerShdw>
          </a:effectLst>
        </p:spPr>
        <p:txBody>
          <a:bodyPr>
            <a:normAutofit fontScale="32500" lnSpcReduction="20000"/>
          </a:bodyPr>
          <a:lstStyle/>
          <a:p>
            <a:pPr algn="ctr">
              <a:lnSpc>
                <a:spcPct val="100000"/>
              </a:lnSpc>
              <a:buFontTx/>
              <a:buNone/>
              <a:defRPr/>
            </a:pPr>
            <a:endParaRPr lang="fr-FR" sz="7200" b="1" dirty="0">
              <a:ln w="19050" cmpd="sng">
                <a:solidFill>
                  <a:schemeClr val="tx1">
                    <a:lumMod val="75000"/>
                  </a:schemeClr>
                </a:solidFill>
                <a:prstDash val="solid"/>
              </a:ln>
              <a:solidFill>
                <a:srgbClr val="FFFFFF"/>
              </a:solidFill>
              <a:effectLst>
                <a:outerShdw blurRad="50800" dist="38100" dir="8100000" algn="tr" rotWithShape="0">
                  <a:prstClr val="black">
                    <a:alpha val="40000"/>
                  </a:prstClr>
                </a:outerShdw>
              </a:effectLst>
            </a:endParaRPr>
          </a:p>
          <a:p>
            <a:pPr marL="0" indent="0" algn="ctr" defTabSz="914389">
              <a:lnSpc>
                <a:spcPct val="120000"/>
              </a:lnSpc>
              <a:spcAft>
                <a:spcPts val="600"/>
              </a:spcAft>
              <a:buClr>
                <a:schemeClr val="accent2"/>
              </a:buClr>
              <a:buNone/>
              <a:defRPr/>
            </a:pPr>
            <a:r>
              <a:rPr lang="fr-FR" sz="16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d'emballages et  plastiques usagés</a:t>
            </a:r>
          </a:p>
          <a:p>
            <a:pPr marL="0" indent="0" algn="ctr" defTabSz="914389">
              <a:lnSpc>
                <a:spcPct val="120000"/>
              </a:lnSpc>
              <a:buClr>
                <a:schemeClr val="accent2"/>
              </a:buClr>
              <a:buNone/>
              <a:defRPr/>
            </a:pPr>
            <a:r>
              <a:rPr lang="fr-FR" sz="16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à collecter</a:t>
            </a:r>
          </a:p>
        </p:txBody>
      </p:sp>
      <p:sp>
        <p:nvSpPr>
          <p:cNvPr id="2" name="ZoneTexte 1"/>
          <p:cNvSpPr txBox="1"/>
          <p:nvPr/>
        </p:nvSpPr>
        <p:spPr>
          <a:xfrm>
            <a:off x="1753684" y="1436275"/>
            <a:ext cx="9464040" cy="1199046"/>
          </a:xfrm>
          <a:prstGeom prst="rect">
            <a:avLst/>
          </a:prstGeom>
          <a:noFill/>
        </p:spPr>
        <p:txBody>
          <a:bodyPr wrap="square" rtlCol="0">
            <a:spAutoFit/>
          </a:bodyPr>
          <a:lstStyle/>
          <a:p>
            <a:pPr algn="ctr" defTabSz="914389">
              <a:lnSpc>
                <a:spcPct val="120000"/>
              </a:lnSpc>
              <a:buClr>
                <a:srgbClr val="C0504D"/>
              </a:buClr>
              <a:defRPr/>
            </a:pPr>
            <a:r>
              <a:rPr lang="fr-FR" sz="66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116 000</a:t>
            </a:r>
            <a:r>
              <a:rPr lang="fr-FR" sz="6600" b="1" dirty="0">
                <a:ln w="19050" cmpd="sng">
                  <a:solidFill>
                    <a:prstClr val="black">
                      <a:lumMod val="75000"/>
                    </a:prstClr>
                  </a:solidFill>
                  <a:prstDash val="solid"/>
                </a:ln>
                <a:solidFill>
                  <a:srgbClr val="FFFFFF"/>
                </a:solidFill>
                <a:effectLst>
                  <a:outerShdw blurRad="50800" dist="38100" dir="8100000" algn="tr" rotWithShape="0">
                    <a:prstClr val="black">
                      <a:alpha val="40000"/>
                    </a:prstClr>
                  </a:outerShdw>
                </a:effectLst>
                <a:latin typeface="Arial" pitchFamily="34" charset="0"/>
                <a:cs typeface="Arial" pitchFamily="34" charset="0"/>
              </a:rPr>
              <a:t> </a:t>
            </a:r>
            <a:r>
              <a:rPr lang="fr-FR" sz="66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tonnes</a:t>
            </a:r>
          </a:p>
        </p:txBody>
      </p:sp>
    </p:spTree>
    <p:extLst>
      <p:ext uri="{BB962C8B-B14F-4D97-AF65-F5344CB8AC3E}">
        <p14:creationId xmlns:p14="http://schemas.microsoft.com/office/powerpoint/2010/main" val="31692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5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Espace réservé du contenu 5"/>
          <p:cNvSpPr txBox="1">
            <a:spLocks/>
          </p:cNvSpPr>
          <p:nvPr/>
        </p:nvSpPr>
        <p:spPr>
          <a:xfrm>
            <a:off x="0" y="-156114"/>
            <a:ext cx="12192000" cy="6088566"/>
          </a:xfrm>
          <a:prstGeom prst="rect">
            <a:avLst/>
          </a:prstGeom>
          <a:effectLst>
            <a:outerShdw blurRad="50800" dist="38100" dir="2700000">
              <a:srgbClr val="000000">
                <a:alpha val="43000"/>
              </a:srgbClr>
            </a:outerShdw>
          </a:effectLst>
        </p:spPr>
        <p:txBody>
          <a:bodyPr vert="horz" lIns="91440" tIns="45720" rIns="91440" bIns="45720" rtlCol="0" anchor="ctr">
            <a:normAutofit/>
          </a:bodyPr>
          <a:lstStyle>
            <a:lvl1pPr marL="257172" indent="-257172" algn="l" defTabSz="685792" rtl="0" eaLnBrk="1" latinLnBrk="0" hangingPunct="1">
              <a:lnSpc>
                <a:spcPct val="150000"/>
              </a:lnSpc>
              <a:spcBef>
                <a:spcPct val="20000"/>
              </a:spcBef>
              <a:buClr>
                <a:schemeClr val="accent2"/>
              </a:buClr>
              <a:buFont typeface="Wingdings" panose="05000000000000000000" pitchFamily="2" charset="2"/>
              <a:buChar char=""/>
              <a:defRPr sz="2400" kern="1200">
                <a:solidFill>
                  <a:schemeClr val="tx1"/>
                </a:solidFill>
                <a:latin typeface="+mn-lt"/>
                <a:ea typeface="+mn-ea"/>
                <a:cs typeface="+mn-cs"/>
              </a:defRPr>
            </a:lvl1pPr>
            <a:lvl2pPr marL="557205" indent="-214310" algn="l" defTabSz="685792" rtl="0" eaLnBrk="1" latinLnBrk="0" hangingPunct="1">
              <a:lnSpc>
                <a:spcPct val="150000"/>
              </a:lnSpc>
              <a:spcBef>
                <a:spcPts val="0"/>
              </a:spcBef>
              <a:buFont typeface="Arial" pitchFamily="34" charset="0"/>
              <a:buChar char="–"/>
              <a:defRPr sz="2100" kern="1200">
                <a:solidFill>
                  <a:schemeClr val="tx1"/>
                </a:solidFill>
                <a:latin typeface="+mn-lt"/>
                <a:ea typeface="+mn-ea"/>
                <a:cs typeface="+mn-cs"/>
              </a:defRPr>
            </a:lvl2pPr>
            <a:lvl3pPr marL="857240" indent="-171448" algn="l" defTabSz="685792" rtl="0" eaLnBrk="1" latinLnBrk="0" hangingPunct="1">
              <a:lnSpc>
                <a:spcPct val="150000"/>
              </a:lnSpc>
              <a:spcBef>
                <a:spcPts val="0"/>
              </a:spcBef>
              <a:buClr>
                <a:schemeClr val="accent2"/>
              </a:buClr>
              <a:buFont typeface="Arial" pitchFamily="34" charset="0"/>
              <a:buChar char="•"/>
              <a:defRPr sz="1800" kern="1200">
                <a:solidFill>
                  <a:schemeClr val="tx1"/>
                </a:solidFill>
                <a:latin typeface="+mn-lt"/>
                <a:ea typeface="+mn-ea"/>
                <a:cs typeface="+mn-cs"/>
              </a:defRPr>
            </a:lvl3pPr>
            <a:lvl4pPr marL="1200135" indent="-171448" algn="l" defTabSz="685792" rtl="0" eaLnBrk="1" latinLnBrk="0" hangingPunct="1">
              <a:lnSpc>
                <a:spcPct val="150000"/>
              </a:lnSpc>
              <a:spcBef>
                <a:spcPts val="0"/>
              </a:spcBef>
              <a:buFont typeface="Arial" pitchFamily="34" charset="0"/>
              <a:buChar char="–"/>
              <a:defRPr sz="1500" kern="1200">
                <a:solidFill>
                  <a:schemeClr val="tx1"/>
                </a:solidFill>
                <a:latin typeface="+mn-lt"/>
                <a:ea typeface="+mn-ea"/>
                <a:cs typeface="+mn-cs"/>
              </a:defRPr>
            </a:lvl4pPr>
            <a:lvl5pPr marL="1543031" indent="-171448" algn="l" defTabSz="685792" rtl="0" eaLnBrk="1" latinLnBrk="0" hangingPunct="1">
              <a:lnSpc>
                <a:spcPct val="150000"/>
              </a:lnSpc>
              <a:spcBef>
                <a:spcPts val="0"/>
              </a:spcBef>
              <a:buClr>
                <a:schemeClr val="accent2"/>
              </a:buClr>
              <a:buFont typeface="Wingdings" panose="05000000000000000000" pitchFamily="2" charset="2"/>
              <a:buChar char="§"/>
              <a:defRPr sz="1500" kern="1200">
                <a:solidFill>
                  <a:schemeClr val="tx1"/>
                </a:solidFill>
                <a:latin typeface="+mn-lt"/>
                <a:ea typeface="+mn-ea"/>
                <a:cs typeface="+mn-cs"/>
              </a:defRPr>
            </a:lvl5pPr>
            <a:lvl6pPr marL="1885927" indent="-171448" algn="l" defTabSz="68579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23" indent="-171448" algn="l" defTabSz="68579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19" indent="-171448" algn="l" defTabSz="68579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14" indent="-171448" algn="l" defTabSz="685792"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6540" indent="-256540" algn="ctr">
              <a:lnSpc>
                <a:spcPct val="100000"/>
              </a:lnSpc>
              <a:buClr>
                <a:srgbClr val="EE7F00"/>
              </a:buClr>
              <a:buFontTx/>
              <a:buNone/>
              <a:defRPr/>
            </a:pPr>
            <a:endParaRPr lang="fr-FR" sz="72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cs typeface="Arial"/>
            </a:endParaRPr>
          </a:p>
          <a:p>
            <a:pPr marL="256540" indent="-256540" algn="ctr">
              <a:lnSpc>
                <a:spcPct val="100000"/>
              </a:lnSpc>
              <a:buClr>
                <a:srgbClr val="EE7F00"/>
              </a:buClr>
              <a:buFontTx/>
              <a:buNone/>
              <a:defRPr/>
            </a:pPr>
            <a:r>
              <a:rPr lang="fr-FR" sz="8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85 000 tonnes</a:t>
            </a:r>
            <a:endParaRPr lang="fr-FR" sz="8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cs typeface="Arial"/>
            </a:endParaRPr>
          </a:p>
          <a:p>
            <a:pPr marL="256540" indent="-256540" algn="ctr">
              <a:lnSpc>
                <a:spcPct val="100000"/>
              </a:lnSpc>
              <a:buClr>
                <a:srgbClr val="EE7F00"/>
              </a:buClr>
              <a:buFontTx/>
              <a:buNone/>
              <a:defRPr/>
            </a:pPr>
            <a:r>
              <a:rPr lang="fr-FR" sz="4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d’emballages et plastiques usagés collectés en 2020</a:t>
            </a:r>
            <a:endParaRPr lang="fr-FR" sz="4000" b="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cs typeface="Arial"/>
            </a:endParaRPr>
          </a:p>
          <a:p>
            <a:pPr marL="256540" indent="-256540" algn="ctr">
              <a:lnSpc>
                <a:spcPct val="100000"/>
              </a:lnSpc>
              <a:buClr>
                <a:srgbClr val="EE7F00"/>
              </a:buClr>
              <a:buFontTx/>
              <a:buNone/>
              <a:defRPr/>
            </a:pPr>
            <a:r>
              <a:rPr lang="fr-FR" sz="4000" b="1" i="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rPr>
              <a:t>(+ 5000 T)</a:t>
            </a:r>
            <a:endParaRPr lang="fr-FR" sz="4000" b="1" i="1" dirty="0">
              <a:ln w="19050" cmpd="sng">
                <a:solidFill>
                  <a:srgbClr val="8A8C8E">
                    <a:lumMod val="75000"/>
                  </a:srgbClr>
                </a:solidFill>
                <a:prstDash val="solid"/>
              </a:ln>
              <a:solidFill>
                <a:srgbClr val="FFFFFF"/>
              </a:solidFill>
              <a:effectLst>
                <a:outerShdw blurRad="50800" dist="38100" dir="8100000" algn="tr" rotWithShape="0">
                  <a:prstClr val="black">
                    <a:alpha val="40000"/>
                  </a:prstClr>
                </a:outerShdw>
              </a:effectLst>
              <a:cs typeface="Arial"/>
            </a:endParaRPr>
          </a:p>
        </p:txBody>
      </p:sp>
    </p:spTree>
    <p:extLst>
      <p:ext uri="{BB962C8B-B14F-4D97-AF65-F5344CB8AC3E}">
        <p14:creationId xmlns:p14="http://schemas.microsoft.com/office/powerpoint/2010/main" val="51077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8206" y="0"/>
            <a:ext cx="10744200" cy="1080120"/>
          </a:xfrm>
        </p:spPr>
        <p:txBody>
          <a:bodyPr/>
          <a:lstStyle/>
          <a:p>
            <a:r>
              <a:rPr lang="fr-FR" dirty="0"/>
              <a:t>Recyclés à près de 90 %*</a:t>
            </a:r>
          </a:p>
        </p:txBody>
      </p:sp>
      <p:sp>
        <p:nvSpPr>
          <p:cNvPr id="5" name="ZoneTexte 4">
            <a:extLst>
              <a:ext uri="{FF2B5EF4-FFF2-40B4-BE49-F238E27FC236}">
                <a16:creationId xmlns:a16="http://schemas.microsoft.com/office/drawing/2014/main" id="{03297816-102A-46A5-9B07-B5CCD590D074}"/>
              </a:ext>
            </a:extLst>
          </p:cNvPr>
          <p:cNvSpPr txBox="1"/>
          <p:nvPr/>
        </p:nvSpPr>
        <p:spPr>
          <a:xfrm>
            <a:off x="8812306" y="6212541"/>
            <a:ext cx="2752165" cy="369332"/>
          </a:xfrm>
          <a:prstGeom prst="rect">
            <a:avLst/>
          </a:prstGeom>
          <a:noFill/>
        </p:spPr>
        <p:txBody>
          <a:bodyPr wrap="square" rtlCol="0">
            <a:spAutoFit/>
          </a:bodyPr>
          <a:lstStyle/>
          <a:p>
            <a:r>
              <a:rPr lang="fr-FR" i="1" dirty="0"/>
              <a:t> * hors films de paillage</a:t>
            </a:r>
          </a:p>
        </p:txBody>
      </p:sp>
      <p:pic>
        <p:nvPicPr>
          <p:cNvPr id="7" name="Image 6">
            <a:extLst>
              <a:ext uri="{FF2B5EF4-FFF2-40B4-BE49-F238E27FC236}">
                <a16:creationId xmlns:a16="http://schemas.microsoft.com/office/drawing/2014/main" id="{BB43A4B2-FC4C-498E-8C17-D4E8B68F1F42}"/>
              </a:ext>
            </a:extLst>
          </p:cNvPr>
          <p:cNvPicPr>
            <a:picLocks noChangeAspect="1"/>
          </p:cNvPicPr>
          <p:nvPr/>
        </p:nvPicPr>
        <p:blipFill>
          <a:blip r:embed="rId3"/>
          <a:stretch>
            <a:fillRect/>
          </a:stretch>
        </p:blipFill>
        <p:spPr>
          <a:xfrm>
            <a:off x="2133600" y="1288054"/>
            <a:ext cx="7641851" cy="4810747"/>
          </a:xfrm>
          <a:prstGeom prst="rect">
            <a:avLst/>
          </a:prstGeom>
        </p:spPr>
      </p:pic>
    </p:spTree>
    <p:extLst>
      <p:ext uri="{BB962C8B-B14F-4D97-AF65-F5344CB8AC3E}">
        <p14:creationId xmlns:p14="http://schemas.microsoft.com/office/powerpoint/2010/main" val="185742936"/>
      </p:ext>
    </p:extLst>
  </p:cSld>
  <p:clrMapOvr>
    <a:masterClrMapping/>
  </p:clrMapOvr>
  <p:transition spd="slow" advClick="0" advTm="4000">
    <p:wheel spokes="2"/>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190502-B421-4C13-A94A-21B4B451E2CB}"/>
              </a:ext>
            </a:extLst>
          </p:cNvPr>
          <p:cNvPicPr>
            <a:picLocks noChangeAspect="1"/>
          </p:cNvPicPr>
          <p:nvPr/>
        </p:nvPicPr>
        <p:blipFill>
          <a:blip r:embed="rId2"/>
          <a:stretch>
            <a:fillRect/>
          </a:stretch>
        </p:blipFill>
        <p:spPr>
          <a:xfrm>
            <a:off x="5690755" y="1289991"/>
            <a:ext cx="5126855" cy="4571445"/>
          </a:xfrm>
          <a:prstGeom prst="rect">
            <a:avLst/>
          </a:prstGeom>
        </p:spPr>
      </p:pic>
      <p:pic>
        <p:nvPicPr>
          <p:cNvPr id="4" name="Image 3">
            <a:extLst>
              <a:ext uri="{FF2B5EF4-FFF2-40B4-BE49-F238E27FC236}">
                <a16:creationId xmlns:a16="http://schemas.microsoft.com/office/drawing/2014/main" id="{D042301E-7A0C-46AE-9A4C-8B94DB4161D4}"/>
              </a:ext>
            </a:extLst>
          </p:cNvPr>
          <p:cNvPicPr>
            <a:picLocks noChangeAspect="1"/>
          </p:cNvPicPr>
          <p:nvPr/>
        </p:nvPicPr>
        <p:blipFill>
          <a:blip r:embed="rId3"/>
          <a:stretch>
            <a:fillRect/>
          </a:stretch>
        </p:blipFill>
        <p:spPr>
          <a:xfrm>
            <a:off x="358807" y="1330844"/>
            <a:ext cx="4946341" cy="4530592"/>
          </a:xfrm>
          <a:prstGeom prst="rect">
            <a:avLst/>
          </a:prstGeom>
        </p:spPr>
      </p:pic>
      <p:sp>
        <p:nvSpPr>
          <p:cNvPr id="5" name="Rectangle 4">
            <a:extLst>
              <a:ext uri="{FF2B5EF4-FFF2-40B4-BE49-F238E27FC236}">
                <a16:creationId xmlns:a16="http://schemas.microsoft.com/office/drawing/2014/main" id="{AAE117E7-D8BA-4AB8-816F-AF5752A37D82}"/>
              </a:ext>
            </a:extLst>
          </p:cNvPr>
          <p:cNvSpPr/>
          <p:nvPr/>
        </p:nvSpPr>
        <p:spPr>
          <a:xfrm>
            <a:off x="1848686" y="0"/>
            <a:ext cx="9374169" cy="1077218"/>
          </a:xfrm>
          <a:prstGeom prst="rect">
            <a:avLst/>
          </a:prstGeom>
        </p:spPr>
        <p:txBody>
          <a:bodyPr wrap="none">
            <a:spAutoFit/>
          </a:bodyPr>
          <a:lstStyle/>
          <a:p>
            <a:r>
              <a:rPr lang="fr-FR" sz="3200" dirty="0">
                <a:solidFill>
                  <a:srgbClr val="00957E"/>
                </a:solidFill>
                <a:latin typeface="Bebas Neue" panose="020B0000000000000000" pitchFamily="34" charset="0"/>
              </a:rPr>
              <a:t>DE LA COLLECTE AU RECYCLAGE : </a:t>
            </a:r>
            <a:br>
              <a:rPr lang="fr-FR" sz="3200" dirty="0">
                <a:solidFill>
                  <a:srgbClr val="00957E"/>
                </a:solidFill>
                <a:latin typeface="Bebas Neue" panose="020B0000000000000000" pitchFamily="34" charset="0"/>
              </a:rPr>
            </a:br>
            <a:r>
              <a:rPr lang="fr-FR" sz="3200" dirty="0">
                <a:solidFill>
                  <a:srgbClr val="00957E"/>
                </a:solidFill>
                <a:latin typeface="Bebas Neue" panose="020B0000000000000000" pitchFamily="34" charset="0"/>
              </a:rPr>
              <a:t>110 ENTREPRISES DE L’ENVIRONNEMENT PARTENAIRES</a:t>
            </a:r>
          </a:p>
        </p:txBody>
      </p:sp>
      <p:sp>
        <p:nvSpPr>
          <p:cNvPr id="8" name="Espace réservé du numéro de diapositive 3">
            <a:extLst>
              <a:ext uri="{FF2B5EF4-FFF2-40B4-BE49-F238E27FC236}">
                <a16:creationId xmlns:a16="http://schemas.microsoft.com/office/drawing/2014/main" id="{833784A1-FC07-41A5-A7EB-1CB22DAF465B}"/>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0957E"/>
                </a:solidFill>
              </a:rPr>
              <a:t>		</a:t>
            </a:r>
            <a:fld id="{E6E8D451-C997-4390-B81A-3456307A7F7D}" type="slidenum">
              <a:rPr lang="fr-FR" sz="2400" smtClean="0">
                <a:solidFill>
                  <a:srgbClr val="00957E"/>
                </a:solidFill>
              </a:rPr>
              <a:pPr/>
              <a:t>35</a:t>
            </a:fld>
            <a:endParaRPr lang="fr-FR" sz="2400" dirty="0">
              <a:solidFill>
                <a:srgbClr val="00957E"/>
              </a:solidFill>
            </a:endParaRPr>
          </a:p>
        </p:txBody>
      </p:sp>
    </p:spTree>
    <p:extLst>
      <p:ext uri="{BB962C8B-B14F-4D97-AF65-F5344CB8AC3E}">
        <p14:creationId xmlns:p14="http://schemas.microsoft.com/office/powerpoint/2010/main" val="31053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14011-2846-44AE-B9A8-A02AB88782F9}"/>
              </a:ext>
            </a:extLst>
          </p:cNvPr>
          <p:cNvSpPr/>
          <p:nvPr/>
        </p:nvSpPr>
        <p:spPr>
          <a:xfrm>
            <a:off x="3989090" y="3718718"/>
            <a:ext cx="359165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00957E"/>
                </a:solidFill>
                <a:effectLst/>
                <a:uLnTx/>
                <a:uFillTx/>
                <a:latin typeface="Bebas Neue" panose="020B0000000000000000" pitchFamily="34" charset="0"/>
                <a:ea typeface="+mn-ea"/>
                <a:cs typeface="+mn-cs"/>
              </a:rPr>
              <a:t>A propos d’A.D.I.VALOR</a:t>
            </a:r>
          </a:p>
        </p:txBody>
      </p:sp>
      <p:pic>
        <p:nvPicPr>
          <p:cNvPr id="9" name="Picture 2" descr="\\ADI-FIL01\datas\P R\R.P\Projet\LIFE\2015 ProAgriCycling\Présentation PAL\Graphics\logo-adivalor.jpg">
            <a:extLst>
              <a:ext uri="{FF2B5EF4-FFF2-40B4-BE49-F238E27FC236}">
                <a16:creationId xmlns:a16="http://schemas.microsoft.com/office/drawing/2014/main" id="{5C944E8D-2E63-41B1-AB90-0E06BA92CC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1958" y="1066702"/>
            <a:ext cx="2609584" cy="177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9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1BB0E15-A9BD-0248-9A70-2AD4D06E8149}"/>
              </a:ext>
            </a:extLst>
          </p:cNvPr>
          <p:cNvSpPr>
            <a:spLocks noGrp="1"/>
          </p:cNvSpPr>
          <p:nvPr>
            <p:ph type="sldNum" sz="quarter" idx="12"/>
          </p:nvPr>
        </p:nvSpPr>
        <p:spPr>
          <a:xfrm>
            <a:off x="9053945" y="546309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E8D451-C997-4390-B81A-3456307A7F7D}" type="slidenum">
              <a:rPr kumimoji="0" lang="fr-FR" sz="2400" b="0" i="0" u="none" strike="noStrike" kern="1200" cap="none" spc="0" normalizeH="0" baseline="0" noProof="0" smtClean="0">
                <a:ln>
                  <a:noFill/>
                </a:ln>
                <a:solidFill>
                  <a:srgbClr val="00957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2400" b="0" i="0" u="none" strike="noStrike" kern="1200" cap="none" spc="0" normalizeH="0" baseline="0" noProof="0">
              <a:ln>
                <a:noFill/>
              </a:ln>
              <a:solidFill>
                <a:srgbClr val="00957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A514011-2846-44AE-B9A8-A02AB88782F9}"/>
              </a:ext>
            </a:extLst>
          </p:cNvPr>
          <p:cNvSpPr/>
          <p:nvPr/>
        </p:nvSpPr>
        <p:spPr>
          <a:xfrm>
            <a:off x="1540163" y="245187"/>
            <a:ext cx="9574039" cy="584775"/>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fr-FR" sz="3200" dirty="0">
                <a:solidFill>
                  <a:srgbClr val="00957E"/>
                </a:solidFill>
                <a:latin typeface="Bebas Neue" panose="020B0000000000000000" pitchFamily="34" charset="0"/>
              </a:rPr>
              <a:t>A.D.I.VALOR : UN ECO-ORGANISME SANS BUT LUCRATIF</a:t>
            </a:r>
          </a:p>
        </p:txBody>
      </p:sp>
      <p:pic>
        <p:nvPicPr>
          <p:cNvPr id="5" name="Image 4">
            <a:extLst>
              <a:ext uri="{FF2B5EF4-FFF2-40B4-BE49-F238E27FC236}">
                <a16:creationId xmlns:a16="http://schemas.microsoft.com/office/drawing/2014/main" id="{7461B55D-AA48-4A55-9337-68C11FF85451}"/>
              </a:ext>
            </a:extLst>
          </p:cNvPr>
          <p:cNvPicPr>
            <a:picLocks noChangeAspect="1"/>
          </p:cNvPicPr>
          <p:nvPr/>
        </p:nvPicPr>
        <p:blipFill>
          <a:blip r:embed="rId3"/>
          <a:stretch>
            <a:fillRect/>
          </a:stretch>
        </p:blipFill>
        <p:spPr>
          <a:xfrm>
            <a:off x="0" y="5905500"/>
            <a:ext cx="12192000" cy="952500"/>
          </a:xfrm>
          <a:prstGeom prst="rect">
            <a:avLst/>
          </a:prstGeom>
        </p:spPr>
      </p:pic>
      <p:sp>
        <p:nvSpPr>
          <p:cNvPr id="7" name="Rectangle 3">
            <a:extLst>
              <a:ext uri="{FF2B5EF4-FFF2-40B4-BE49-F238E27FC236}">
                <a16:creationId xmlns:a16="http://schemas.microsoft.com/office/drawing/2014/main" id="{B38E884C-F88B-4607-B595-70567DAF945B}"/>
              </a:ext>
            </a:extLst>
          </p:cNvPr>
          <p:cNvSpPr txBox="1">
            <a:spLocks noChangeArrowheads="1"/>
          </p:cNvSpPr>
          <p:nvPr/>
        </p:nvSpPr>
        <p:spPr>
          <a:xfrm>
            <a:off x="394854" y="1825911"/>
            <a:ext cx="6573527" cy="4786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r>
              <a:rPr lang="fr-FR" sz="2600" dirty="0">
                <a:solidFill>
                  <a:schemeClr val="tx1">
                    <a:lumMod val="50000"/>
                  </a:schemeClr>
                </a:solidFill>
                <a:latin typeface="Calibri" panose="020F0502020204030204" pitchFamily="34" charset="0"/>
                <a:cs typeface="Calibri" panose="020F0502020204030204" pitchFamily="34" charset="0"/>
              </a:rPr>
              <a:t>Création 2001</a:t>
            </a: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endParaRPr lang="fr-FR" sz="2600" dirty="0">
              <a:solidFill>
                <a:schemeClr val="tx1">
                  <a:lumMod val="50000"/>
                </a:schemeClr>
              </a:solidFill>
              <a:latin typeface="Calibri" panose="020F0502020204030204" pitchFamily="34" charset="0"/>
              <a:cs typeface="Calibri" panose="020F0502020204030204" pitchFamily="34" charset="0"/>
            </a:endParaRP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r>
              <a:rPr lang="fr-FR" sz="2600" dirty="0">
                <a:solidFill>
                  <a:schemeClr val="tx1">
                    <a:lumMod val="50000"/>
                  </a:schemeClr>
                </a:solidFill>
                <a:latin typeface="Calibri" panose="020F0502020204030204" pitchFamily="34" charset="0"/>
                <a:cs typeface="Calibri" panose="020F0502020204030204" pitchFamily="34" charset="0"/>
              </a:rPr>
              <a:t>Société par Actions Simplifiées, sans but lucratif</a:t>
            </a: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endParaRPr lang="fr-FR" sz="2600" dirty="0">
              <a:solidFill>
                <a:schemeClr val="tx1">
                  <a:lumMod val="50000"/>
                </a:schemeClr>
              </a:solidFill>
              <a:latin typeface="Calibri" panose="020F0502020204030204" pitchFamily="34" charset="0"/>
              <a:cs typeface="Calibri" panose="020F0502020204030204" pitchFamily="34" charset="0"/>
            </a:endParaRP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r>
              <a:rPr lang="fr-FR" sz="2600" dirty="0">
                <a:solidFill>
                  <a:schemeClr val="tx1">
                    <a:lumMod val="50000"/>
                  </a:schemeClr>
                </a:solidFill>
                <a:latin typeface="Calibri" panose="020F0502020204030204" pitchFamily="34" charset="0"/>
                <a:cs typeface="Calibri" panose="020F0502020204030204" pitchFamily="34" charset="0"/>
              </a:rPr>
              <a:t>Gouvernance interprofessionnelle</a:t>
            </a: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endParaRPr lang="fr-FR" sz="2600" dirty="0">
              <a:solidFill>
                <a:schemeClr val="tx1">
                  <a:lumMod val="50000"/>
                </a:schemeClr>
              </a:solidFill>
              <a:latin typeface="Calibri" panose="020F0502020204030204" pitchFamily="34" charset="0"/>
              <a:cs typeface="Calibri" panose="020F0502020204030204" pitchFamily="34" charset="0"/>
            </a:endParaRPr>
          </a:p>
          <a:p>
            <a:pPr marL="457200" marR="0" lvl="0" indent="-457200" defTabSz="914389" fontAlgn="auto">
              <a:lnSpc>
                <a:spcPct val="100000"/>
              </a:lnSpc>
              <a:spcBef>
                <a:spcPts val="0"/>
              </a:spcBef>
              <a:spcAft>
                <a:spcPts val="0"/>
              </a:spcAft>
              <a:buClr>
                <a:srgbClr val="00957E"/>
              </a:buClr>
              <a:buSzTx/>
              <a:buFont typeface="Wingdings" pitchFamily="2" charset="2"/>
              <a:buChar char="v"/>
              <a:tabLst/>
              <a:defRPr/>
            </a:pPr>
            <a:r>
              <a:rPr lang="fr-FR" sz="2600" dirty="0">
                <a:solidFill>
                  <a:schemeClr val="tx1">
                    <a:lumMod val="50000"/>
                  </a:schemeClr>
                </a:solidFill>
                <a:latin typeface="Calibri" panose="020F0502020204030204" pitchFamily="34" charset="0"/>
                <a:cs typeface="Calibri" panose="020F0502020204030204" pitchFamily="34" charset="0"/>
              </a:rPr>
              <a:t>Chiffres d’affaires : 20,5M€ et 23 personnes</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rgbClr val="11856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A18BD2A1-098D-4FFD-B7EB-9556E1801F81}"/>
              </a:ext>
            </a:extLst>
          </p:cNvPr>
          <p:cNvPicPr>
            <a:picLocks noChangeAspect="1"/>
          </p:cNvPicPr>
          <p:nvPr/>
        </p:nvPicPr>
        <p:blipFill>
          <a:blip r:embed="rId4"/>
          <a:stretch>
            <a:fillRect/>
          </a:stretch>
        </p:blipFill>
        <p:spPr>
          <a:xfrm>
            <a:off x="7913656" y="1532760"/>
            <a:ext cx="2938215" cy="3930339"/>
          </a:xfrm>
          <a:prstGeom prst="rect">
            <a:avLst/>
          </a:prstGeom>
        </p:spPr>
      </p:pic>
    </p:spTree>
    <p:extLst>
      <p:ext uri="{BB962C8B-B14F-4D97-AF65-F5344CB8AC3E}">
        <p14:creationId xmlns:p14="http://schemas.microsoft.com/office/powerpoint/2010/main" val="2182862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 Adivalor.jpg"/>
          <p:cNvPicPr>
            <a:picLocks noChangeAspect="1"/>
          </p:cNvPicPr>
          <p:nvPr/>
        </p:nvPicPr>
        <p:blipFill>
          <a:blip r:embed="rId3" cstate="email">
            <a:alphaModFix amt="27000"/>
            <a:extLst>
              <a:ext uri="{28A0092B-C50C-407E-A947-70E740481C1C}">
                <a14:useLocalDpi xmlns:a14="http://schemas.microsoft.com/office/drawing/2010/main"/>
              </a:ext>
            </a:extLst>
          </a:blip>
          <a:srcRect/>
          <a:stretch>
            <a:fillRect/>
          </a:stretch>
        </p:blipFill>
        <p:spPr>
          <a:xfrm>
            <a:off x="4190129" y="2250957"/>
            <a:ext cx="3618511" cy="3260430"/>
          </a:xfrm>
          <a:prstGeom prst="rect">
            <a:avLst/>
          </a:prstGeom>
        </p:spPr>
      </p:pic>
      <p:sp>
        <p:nvSpPr>
          <p:cNvPr id="47106" name="Rectangle 3"/>
          <p:cNvSpPr>
            <a:spLocks noChangeArrowheads="1"/>
          </p:cNvSpPr>
          <p:nvPr/>
        </p:nvSpPr>
        <p:spPr bwMode="auto">
          <a:xfrm>
            <a:off x="2887216" y="44624"/>
            <a:ext cx="6665168" cy="1143000"/>
          </a:xfrm>
          <a:prstGeom prst="rect">
            <a:avLst/>
          </a:prstGeom>
          <a:noFill/>
          <a:ln w="9525">
            <a:noFill/>
            <a:miter lim="800000"/>
            <a:headEnd/>
            <a:tailEnd/>
          </a:ln>
        </p:spPr>
        <p:txBody>
          <a:bodyPr anchor="ctr">
            <a:prstTxWarp prst="textNoShape">
              <a:avLst/>
            </a:prstTxWarp>
          </a:bodyPr>
          <a:lstStyle/>
          <a:p>
            <a:pPr eaLnBrk="1" hangingPunct="1"/>
            <a:r>
              <a:rPr lang="fr-FR" b="1" dirty="0">
                <a:solidFill>
                  <a:srgbClr val="FFFFFF"/>
                </a:solidFill>
              </a:rPr>
              <a:t>Les organisations partenaires </a:t>
            </a:r>
          </a:p>
        </p:txBody>
      </p:sp>
      <p:pic>
        <p:nvPicPr>
          <p:cNvPr id="5" name="Image 3" descr="logo_apca.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53877" y="1466919"/>
            <a:ext cx="944688" cy="944688"/>
          </a:xfrm>
          <a:prstGeom prst="rect">
            <a:avLst/>
          </a:prstGeom>
          <a:noFill/>
          <a:ln w="9525">
            <a:noFill/>
            <a:miter lim="800000"/>
            <a:headEnd/>
            <a:tailEnd/>
          </a:ln>
        </p:spPr>
      </p:pic>
      <p:pic>
        <p:nvPicPr>
          <p:cNvPr id="7" name="Image 9" descr="logo_fnsea.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5080" y="2605982"/>
            <a:ext cx="998109" cy="998109"/>
          </a:xfrm>
          <a:prstGeom prst="rect">
            <a:avLst/>
          </a:prstGeom>
          <a:noFill/>
          <a:ln w="9525">
            <a:noFill/>
            <a:miter lim="800000"/>
            <a:headEnd/>
            <a:tailEnd/>
          </a:ln>
        </p:spPr>
      </p:pic>
      <p:pic>
        <p:nvPicPr>
          <p:cNvPr id="11" name="Image 16" descr="logo SOVEEA 2012_300dpi_CMJN.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73877" y="3105036"/>
            <a:ext cx="1678507" cy="674777"/>
          </a:xfrm>
          <a:prstGeom prst="rect">
            <a:avLst/>
          </a:prstGeom>
          <a:noFill/>
          <a:ln w="9525">
            <a:noFill/>
            <a:miter lim="800000"/>
            <a:headEnd/>
            <a:tailEnd/>
          </a:ln>
        </p:spPr>
      </p:pic>
      <p:pic>
        <p:nvPicPr>
          <p:cNvPr id="12" name="Image 13" descr="FNA_logo_new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34225" y="4044679"/>
            <a:ext cx="1909059" cy="427359"/>
          </a:xfrm>
          <a:prstGeom prst="rect">
            <a:avLst/>
          </a:prstGeom>
          <a:noFill/>
          <a:ln w="9525">
            <a:noFill/>
            <a:miter lim="800000"/>
            <a:headEnd/>
            <a:tailEnd/>
          </a:ln>
        </p:spPr>
      </p:pic>
      <p:pic>
        <p:nvPicPr>
          <p:cNvPr id="1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73877" y="4186367"/>
            <a:ext cx="1049907" cy="120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96450" y="1729463"/>
            <a:ext cx="1944687"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r.seyrig\AppData\Local\Microsoft\Windows\Temporary Internet Files\Content.Outlook\8YJ9LB1Q\logo SEPH.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19800" y="5678030"/>
            <a:ext cx="1442299" cy="4206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Institutionnel\Logo\logo COVADA-RVB.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58932" y="1271051"/>
            <a:ext cx="1672047" cy="900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87215" y="5046714"/>
            <a:ext cx="1611349" cy="58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oop de France - Notre organisation">
            <a:extLst>
              <a:ext uri="{FF2B5EF4-FFF2-40B4-BE49-F238E27FC236}">
                <a16:creationId xmlns:a16="http://schemas.microsoft.com/office/drawing/2014/main" id="{15BE1039-97EF-41DE-B29E-A690FBF5153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3020" y="5391081"/>
            <a:ext cx="1183585" cy="13466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4B9E878-B062-45E7-9AD9-CBD90A9D489A}"/>
              </a:ext>
            </a:extLst>
          </p:cNvPr>
          <p:cNvSpPr/>
          <p:nvPr/>
        </p:nvSpPr>
        <p:spPr>
          <a:xfrm>
            <a:off x="1905861" y="0"/>
            <a:ext cx="3347904" cy="584775"/>
          </a:xfrm>
          <a:prstGeom prst="rect">
            <a:avLst/>
          </a:prstGeom>
        </p:spPr>
        <p:txBody>
          <a:bodyPr wrap="none">
            <a:spAutoFit/>
          </a:bodyPr>
          <a:lstStyle/>
          <a:p>
            <a:r>
              <a:rPr lang="fr-FR" sz="3200" dirty="0">
                <a:solidFill>
                  <a:srgbClr val="00957E"/>
                </a:solidFill>
                <a:latin typeface="Bebas Neue" panose="020B0000000000000000" pitchFamily="34" charset="0"/>
              </a:rPr>
              <a:t>LES ACTIONNAIRES</a:t>
            </a:r>
          </a:p>
        </p:txBody>
      </p:sp>
    </p:spTree>
    <p:extLst>
      <p:ext uri="{BB962C8B-B14F-4D97-AF65-F5344CB8AC3E}">
        <p14:creationId xmlns:p14="http://schemas.microsoft.com/office/powerpoint/2010/main" val="21872602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70BA1204-6693-4054-89ED-57BD20F41797}"/>
              </a:ext>
            </a:extLst>
          </p:cNvPr>
          <p:cNvPicPr>
            <a:picLocks noGrp="1" noChangeAspect="1"/>
          </p:cNvPicPr>
          <p:nvPr>
            <p:ph sz="half" idx="1"/>
          </p:nvPr>
        </p:nvPicPr>
        <p:blipFill>
          <a:blip r:embed="rId3">
            <a:clrChange>
              <a:clrFrom>
                <a:srgbClr val="FFFFFF"/>
              </a:clrFrom>
              <a:clrTo>
                <a:srgbClr val="FFFFFF">
                  <a:alpha val="0"/>
                </a:srgbClr>
              </a:clrTo>
            </a:clrChange>
          </a:blip>
          <a:stretch>
            <a:fillRect/>
          </a:stretch>
        </p:blipFill>
        <p:spPr>
          <a:xfrm>
            <a:off x="286626" y="1892808"/>
            <a:ext cx="5768811" cy="2977215"/>
          </a:xfrm>
        </p:spPr>
      </p:pic>
      <p:pic>
        <p:nvPicPr>
          <p:cNvPr id="13" name="Espace réservé du contenu 12">
            <a:extLst>
              <a:ext uri="{FF2B5EF4-FFF2-40B4-BE49-F238E27FC236}">
                <a16:creationId xmlns:a16="http://schemas.microsoft.com/office/drawing/2014/main" id="{3A26158E-2655-4674-B6C8-BDAE695088BC}"/>
              </a:ext>
            </a:extLst>
          </p:cNvPr>
          <p:cNvPicPr>
            <a:picLocks noGrp="1" noChangeAspect="1"/>
          </p:cNvPicPr>
          <p:nvPr>
            <p:ph sz="half" idx="2"/>
          </p:nvPr>
        </p:nvPicPr>
        <p:blipFill>
          <a:blip r:embed="rId4">
            <a:clrChange>
              <a:clrFrom>
                <a:srgbClr val="FFFFFF"/>
              </a:clrFrom>
              <a:clrTo>
                <a:srgbClr val="FFFFFF">
                  <a:alpha val="0"/>
                </a:srgbClr>
              </a:clrTo>
            </a:clrChange>
          </a:blip>
          <a:stretch>
            <a:fillRect/>
          </a:stretch>
        </p:blipFill>
        <p:spPr>
          <a:xfrm>
            <a:off x="6084591" y="1837125"/>
            <a:ext cx="5872756" cy="3088581"/>
          </a:xfrm>
        </p:spPr>
      </p:pic>
      <p:sp>
        <p:nvSpPr>
          <p:cNvPr id="8" name="Rectangle 7">
            <a:extLst>
              <a:ext uri="{FF2B5EF4-FFF2-40B4-BE49-F238E27FC236}">
                <a16:creationId xmlns:a16="http://schemas.microsoft.com/office/drawing/2014/main" id="{C43FAF27-E8F3-4312-8309-7532C94B34BC}"/>
              </a:ext>
            </a:extLst>
          </p:cNvPr>
          <p:cNvSpPr/>
          <p:nvPr/>
        </p:nvSpPr>
        <p:spPr>
          <a:xfrm>
            <a:off x="1905861" y="0"/>
            <a:ext cx="6902018" cy="584775"/>
          </a:xfrm>
          <a:prstGeom prst="rect">
            <a:avLst/>
          </a:prstGeom>
        </p:spPr>
        <p:txBody>
          <a:bodyPr wrap="none">
            <a:spAutoFit/>
          </a:bodyPr>
          <a:lstStyle/>
          <a:p>
            <a:r>
              <a:rPr lang="fr-FR" sz="3200" dirty="0">
                <a:solidFill>
                  <a:srgbClr val="00957E"/>
                </a:solidFill>
                <a:latin typeface="Bebas Neue" panose="020B0000000000000000" pitchFamily="34" charset="0"/>
              </a:rPr>
              <a:t>CHIFFRE D’AFFAIRES : 20,5 M€ </a:t>
            </a:r>
            <a:r>
              <a:rPr lang="fr-FR" sz="2400" dirty="0">
                <a:solidFill>
                  <a:srgbClr val="00957E"/>
                </a:solidFill>
                <a:latin typeface="Bebas Neue" panose="020B0000000000000000" pitchFamily="34" charset="0"/>
              </a:rPr>
              <a:t>(BILAN 2020)</a:t>
            </a:r>
            <a:endParaRPr lang="fr-FR" sz="3200" dirty="0">
              <a:solidFill>
                <a:srgbClr val="00957E"/>
              </a:solidFill>
              <a:latin typeface="Bebas Neue" panose="020B0000000000000000" pitchFamily="34" charset="0"/>
            </a:endParaRPr>
          </a:p>
        </p:txBody>
      </p:sp>
    </p:spTree>
    <p:extLst>
      <p:ext uri="{BB962C8B-B14F-4D97-AF65-F5344CB8AC3E}">
        <p14:creationId xmlns:p14="http://schemas.microsoft.com/office/powerpoint/2010/main" val="1359480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Le plastique en agriculture : comment ?</a:t>
            </a:r>
          </a:p>
        </p:txBody>
      </p:sp>
      <p:sp>
        <p:nvSpPr>
          <p:cNvPr id="18" name="Rectangle 17">
            <a:extLst>
              <a:ext uri="{FF2B5EF4-FFF2-40B4-BE49-F238E27FC236}">
                <a16:creationId xmlns:a16="http://schemas.microsoft.com/office/drawing/2014/main" id="{715B8DA7-D95D-488C-9475-0CA0CB5E116B}"/>
              </a:ext>
            </a:extLst>
          </p:cNvPr>
          <p:cNvSpPr/>
          <p:nvPr/>
        </p:nvSpPr>
        <p:spPr>
          <a:xfrm>
            <a:off x="406399" y="791388"/>
            <a:ext cx="11085689" cy="5601533"/>
          </a:xfrm>
          <a:prstGeom prst="rect">
            <a:avLst/>
          </a:prstGeom>
        </p:spPr>
        <p:txBody>
          <a:bodyPr wrap="square" numCol="2"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8000"/>
                </a:solidFill>
                <a:effectLst/>
                <a:uLnTx/>
                <a:uFillTx/>
                <a:latin typeface="Calibri" panose="020F0502020204030204"/>
                <a:ea typeface="+mn-ea"/>
                <a:cs typeface="+mn-cs"/>
              </a:rPr>
              <a:t>MODE D’ACTION : modulation de l’effet barrière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Eau : de 0 à 100%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Etanchéification : garder au sec ou conserver l’eau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Drainage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Du micro-</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Calibri"/>
              </a:rPr>
              <a:t>gouttage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 à la haute-pression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Antibuée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Air : de 0 à 100%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Séchage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Brise-vent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Filtration (insectes, pollens…)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Etanche à l’air et/ou à l’oxygène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Lumière : de 0 à 95 %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Ombrage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Concentration de la lumière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Obscurité</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Contrôle et/ou transformation du spectre reçu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Chaleur : de 0 à 100 % d’accumulation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Films réfléchissants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Films absorbants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Seulement le RPA et/ou le PIR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Barrière physique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Fécondation et croissance (bananes…)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Ravageurs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Calibri"/>
              </a:rPr>
              <a:t>: oiseaux, insectes, papillons, larves…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Hygiénisation : hors-sol, pédiluves…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Hydro,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aéro</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et aquaponie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7" name="Image 6" descr="cuello">
            <a:extLst>
              <a:ext uri="{FF2B5EF4-FFF2-40B4-BE49-F238E27FC236}">
                <a16:creationId xmlns:a16="http://schemas.microsoft.com/office/drawing/2014/main" id="{C4726172-5A90-4786-83D8-0CD9C3DA04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15521" y="791389"/>
            <a:ext cx="2857500" cy="2143125"/>
          </a:xfrm>
          <a:prstGeom prst="rect">
            <a:avLst/>
          </a:prstGeom>
          <a:noFill/>
          <a:ln>
            <a:noFill/>
          </a:ln>
        </p:spPr>
      </p:pic>
    </p:spTree>
    <p:extLst>
      <p:ext uri="{BB962C8B-B14F-4D97-AF65-F5344CB8AC3E}">
        <p14:creationId xmlns:p14="http://schemas.microsoft.com/office/powerpoint/2010/main" val="2234098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Espace réservé du contenu 3"/>
          <p:cNvGraphicFramePr>
            <a:graphicFrameLocks noGrp="1"/>
          </p:cNvGraphicFramePr>
          <p:nvPr>
            <p:ph sz="quarter" idx="4294967295"/>
            <p:extLst>
              <p:ext uri="{D42A27DB-BD31-4B8C-83A1-F6EECF244321}">
                <p14:modId xmlns:p14="http://schemas.microsoft.com/office/powerpoint/2010/main" val="2554129731"/>
              </p:ext>
            </p:extLst>
          </p:nvPr>
        </p:nvGraphicFramePr>
        <p:xfrm>
          <a:off x="711200" y="1117601"/>
          <a:ext cx="11322756" cy="5034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3D4CC06-7337-4F22-98D0-DD92BA3EAD74}"/>
              </a:ext>
            </a:extLst>
          </p:cNvPr>
          <p:cNvSpPr/>
          <p:nvPr/>
        </p:nvSpPr>
        <p:spPr>
          <a:xfrm>
            <a:off x="1905861" y="0"/>
            <a:ext cx="6445547" cy="584775"/>
          </a:xfrm>
          <a:prstGeom prst="rect">
            <a:avLst/>
          </a:prstGeom>
        </p:spPr>
        <p:txBody>
          <a:bodyPr wrap="none">
            <a:spAutoFit/>
          </a:bodyPr>
          <a:lstStyle/>
          <a:p>
            <a:r>
              <a:rPr lang="fr-FR" sz="3200" dirty="0">
                <a:solidFill>
                  <a:srgbClr val="00957E"/>
                </a:solidFill>
                <a:latin typeface="Bebas Neue" panose="020B0000000000000000" pitchFamily="34" charset="0"/>
              </a:rPr>
              <a:t>PRINCIPES DIRECTEURS D’A.D.I.VALOR</a:t>
            </a:r>
          </a:p>
        </p:txBody>
      </p:sp>
      <p:sp>
        <p:nvSpPr>
          <p:cNvPr id="7" name="Espace réservé du numéro de diapositive 3">
            <a:extLst>
              <a:ext uri="{FF2B5EF4-FFF2-40B4-BE49-F238E27FC236}">
                <a16:creationId xmlns:a16="http://schemas.microsoft.com/office/drawing/2014/main" id="{552A36B1-4585-4D24-B637-71909D7CC2A4}"/>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0957E"/>
                </a:solidFill>
              </a:rPr>
              <a:t>		</a:t>
            </a:r>
            <a:fld id="{E6E8D451-C997-4390-B81A-3456307A7F7D}" type="slidenum">
              <a:rPr lang="fr-FR" sz="2400" smtClean="0">
                <a:solidFill>
                  <a:srgbClr val="00957E"/>
                </a:solidFill>
              </a:rPr>
              <a:pPr/>
              <a:t>40</a:t>
            </a:fld>
            <a:endParaRPr lang="fr-FR" sz="2400" dirty="0">
              <a:solidFill>
                <a:srgbClr val="00957E"/>
              </a:solidFill>
            </a:endParaRPr>
          </a:p>
        </p:txBody>
      </p:sp>
    </p:spTree>
    <p:extLst>
      <p:ext uri="{BB962C8B-B14F-4D97-AF65-F5344CB8AC3E}">
        <p14:creationId xmlns:p14="http://schemas.microsoft.com/office/powerpoint/2010/main" val="22456534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A464F5-8F5C-4C63-90A5-12016A962932}"/>
              </a:ext>
            </a:extLst>
          </p:cNvPr>
          <p:cNvSpPr/>
          <p:nvPr/>
        </p:nvSpPr>
        <p:spPr>
          <a:xfrm>
            <a:off x="1942931" y="0"/>
            <a:ext cx="2748445" cy="584775"/>
          </a:xfrm>
          <a:prstGeom prst="rect">
            <a:avLst/>
          </a:prstGeom>
        </p:spPr>
        <p:txBody>
          <a:bodyPr wrap="none">
            <a:spAutoFit/>
          </a:bodyPr>
          <a:lstStyle/>
          <a:p>
            <a:r>
              <a:rPr lang="fr-FR" sz="3200" dirty="0">
                <a:solidFill>
                  <a:srgbClr val="00957E"/>
                </a:solidFill>
                <a:latin typeface="Bebas Neue" panose="020B0000000000000000" pitchFamily="34" charset="0"/>
              </a:rPr>
              <a:t>RAISON D’ÊTRE</a:t>
            </a:r>
          </a:p>
        </p:txBody>
      </p:sp>
      <p:sp>
        <p:nvSpPr>
          <p:cNvPr id="13" name="Espace réservé du contenu 4">
            <a:extLst>
              <a:ext uri="{FF2B5EF4-FFF2-40B4-BE49-F238E27FC236}">
                <a16:creationId xmlns:a16="http://schemas.microsoft.com/office/drawing/2014/main" id="{810DCBA5-522E-4EC4-A325-5AC7C4089A38}"/>
              </a:ext>
            </a:extLst>
          </p:cNvPr>
          <p:cNvSpPr txBox="1">
            <a:spLocks/>
          </p:cNvSpPr>
          <p:nvPr/>
        </p:nvSpPr>
        <p:spPr>
          <a:xfrm>
            <a:off x="98778" y="1195005"/>
            <a:ext cx="11283096" cy="801809"/>
          </a:xfrm>
          <a:prstGeom prst="rect">
            <a:avLst/>
          </a:prstGeom>
        </p:spPr>
        <p:txBody>
          <a:bodyPr vert="horz" lIns="91440" tIns="45720" rIns="91440" bIns="45720" rtlCol="0">
            <a:noAutofit/>
          </a:bodyPr>
          <a:lstStyle>
            <a:lvl1pPr marL="342896" indent="-342896" algn="l" defTabSz="914389" rtl="0" eaLnBrk="1" latinLnBrk="0" hangingPunct="1">
              <a:lnSpc>
                <a:spcPct val="150000"/>
              </a:lnSpc>
              <a:spcBef>
                <a:spcPct val="20000"/>
              </a:spcBef>
              <a:buClr>
                <a:schemeClr val="tx1">
                  <a:lumMod val="50000"/>
                </a:schemeClr>
              </a:buClr>
              <a:buSzPct val="80000"/>
              <a:buFont typeface="Wingdings" panose="05000000000000000000" pitchFamily="2" charset="2"/>
              <a:buChar char=""/>
              <a:defRPr sz="3200" kern="1200">
                <a:solidFill>
                  <a:schemeClr val="tx1">
                    <a:lumMod val="50000"/>
                  </a:schemeClr>
                </a:solidFill>
                <a:latin typeface="Calibri" panose="020F0502020204030204" pitchFamily="34" charset="0"/>
                <a:ea typeface="+mn-ea"/>
                <a:cs typeface="Calibri" panose="020F0502020204030204" pitchFamily="34" charset="0"/>
              </a:defRPr>
            </a:lvl1pPr>
            <a:lvl2pPr marL="742940" indent="-285746"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800" kern="1200">
                <a:solidFill>
                  <a:schemeClr val="bg1">
                    <a:lumMod val="50000"/>
                  </a:schemeClr>
                </a:solidFill>
                <a:latin typeface="Calibri" panose="020F0502020204030204" pitchFamily="34" charset="0"/>
                <a:ea typeface="+mn-ea"/>
                <a:cs typeface="Calibri" panose="020F0502020204030204" pitchFamily="34" charset="0"/>
              </a:defRPr>
            </a:lvl2pPr>
            <a:lvl3pPr marL="1142986" indent="-228597" algn="l" defTabSz="914389" rtl="0" eaLnBrk="1" latinLnBrk="0" hangingPunct="1">
              <a:lnSpc>
                <a:spcPct val="150000"/>
              </a:lnSpc>
              <a:spcBef>
                <a:spcPts val="0"/>
              </a:spcBef>
              <a:buClr>
                <a:schemeClr val="bg1">
                  <a:lumMod val="50000"/>
                </a:schemeClr>
              </a:buClr>
              <a:buFont typeface="Courier New" panose="02070309020205020404" pitchFamily="49" charset="0"/>
              <a:buChar char="o"/>
              <a:defRPr sz="2400" kern="1200">
                <a:solidFill>
                  <a:schemeClr val="bg1">
                    <a:lumMod val="50000"/>
                  </a:schemeClr>
                </a:solidFill>
                <a:latin typeface="Calibri" panose="020F0502020204030204" pitchFamily="34" charset="0"/>
                <a:ea typeface="+mn-ea"/>
                <a:cs typeface="Calibri" panose="020F0502020204030204" pitchFamily="34" charset="0"/>
              </a:defRPr>
            </a:lvl3pPr>
            <a:lvl4pPr marL="1600180" indent="-228597" algn="l" defTabSz="914389" rtl="0" eaLnBrk="1" latinLnBrk="0" hangingPunct="1">
              <a:lnSpc>
                <a:spcPct val="150000"/>
              </a:lnSpc>
              <a:spcBef>
                <a:spcPts val="0"/>
              </a:spcBef>
              <a:buClr>
                <a:schemeClr val="bg1">
                  <a:lumMod val="50000"/>
                </a:schemeClr>
              </a:buClr>
              <a:buFont typeface="Arial"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4pPr>
            <a:lvl5pPr marL="2057374" indent="-228597" algn="l" defTabSz="914389" rtl="0" eaLnBrk="1" latinLnBrk="0" hangingPunct="1">
              <a:lnSpc>
                <a:spcPct val="150000"/>
              </a:lnSpc>
              <a:spcBef>
                <a:spcPts val="0"/>
              </a:spcBef>
              <a:buClr>
                <a:schemeClr val="bg1">
                  <a:lumMod val="50000"/>
                </a:schemeClr>
              </a:buClr>
              <a:buFont typeface="Wingdings" panose="05000000000000000000" pitchFamily="2" charset="2"/>
              <a:buChar char="§"/>
              <a:defRPr sz="2000" kern="1200">
                <a:solidFill>
                  <a:schemeClr val="bg1">
                    <a:lumMod val="50000"/>
                  </a:schemeClr>
                </a:solidFill>
                <a:latin typeface="Calibri" panose="020F0502020204030204" pitchFamily="34" charset="0"/>
                <a:ea typeface="+mn-ea"/>
                <a:cs typeface="Calibri" panose="020F0502020204030204" pitchFamily="34" charset="0"/>
              </a:defRPr>
            </a:lvl5pPr>
            <a:lvl6pPr marL="2514569"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6" marR="0" lvl="0" indent="-342896" algn="l" defTabSz="914389" rtl="0" eaLnBrk="1" fontAlgn="auto" latinLnBrk="0" hangingPunct="1">
              <a:lnSpc>
                <a:spcPct val="150000"/>
              </a:lnSpc>
              <a:spcBef>
                <a:spcPct val="20000"/>
              </a:spcBef>
              <a:spcAft>
                <a:spcPts val="0"/>
              </a:spcAft>
              <a:buClr>
                <a:srgbClr val="8A8C8E">
                  <a:lumMod val="50000"/>
                </a:srgbClr>
              </a:buClr>
              <a:buSzPct val="80000"/>
              <a:buFont typeface="Wingdings" panose="05000000000000000000" pitchFamily="2" charset="2"/>
              <a:buChar char=""/>
              <a:tabLst/>
              <a:defRPr/>
            </a:pPr>
            <a:r>
              <a:rPr kumimoji="0" lang="fr-FR" sz="3000" b="0" i="0" strike="noStrike" kern="1200" cap="none" spc="0" normalizeH="0" baseline="0" noProof="0" dirty="0">
                <a:ln>
                  <a:noFill/>
                </a:ln>
                <a:solidFill>
                  <a:srgbClr val="8A8C8E">
                    <a:lumMod val="50000"/>
                  </a:srgbClr>
                </a:solidFill>
                <a:effectLst/>
                <a:uLnTx/>
                <a:uFillTx/>
                <a:latin typeface="Calibri" panose="020F0502020204030204" pitchFamily="34" charset="0"/>
                <a:ea typeface="+mn-ea"/>
                <a:cs typeface="Calibri" panose="020F0502020204030204" pitchFamily="34" charset="0"/>
              </a:rPr>
              <a:t> Une raison d’être</a:t>
            </a:r>
            <a:br>
              <a:rPr kumimoji="0" lang="fr-FR" sz="3000" b="0" i="0" strike="noStrike" kern="1200" cap="none" spc="0" normalizeH="0" baseline="0" noProof="0" dirty="0">
                <a:ln>
                  <a:noFill/>
                </a:ln>
                <a:solidFill>
                  <a:srgbClr val="8A8C8E">
                    <a:lumMod val="50000"/>
                  </a:srgbClr>
                </a:solidFill>
                <a:effectLst/>
                <a:uLnTx/>
                <a:uFillTx/>
                <a:latin typeface="Calibri" panose="020F0502020204030204" pitchFamily="34" charset="0"/>
                <a:ea typeface="+mn-ea"/>
                <a:cs typeface="Calibri" panose="020F0502020204030204" pitchFamily="34" charset="0"/>
              </a:rPr>
            </a:br>
            <a:endParaRPr kumimoji="0" lang="fr-FR" sz="3000" b="0" i="0" strike="noStrike" kern="1200" cap="none" spc="0" normalizeH="0" baseline="0" noProof="0" dirty="0">
              <a:ln>
                <a:noFill/>
              </a:ln>
              <a:solidFill>
                <a:srgbClr val="8A8C8E">
                  <a:lumMod val="50000"/>
                </a:srgbClr>
              </a:solidFill>
              <a:effectLst/>
              <a:uLnTx/>
              <a:uFillTx/>
              <a:latin typeface="Calibri" panose="020F0502020204030204" pitchFamily="34" charset="0"/>
              <a:ea typeface="+mn-ea"/>
              <a:cs typeface="Calibri" panose="020F0502020204030204" pitchFamily="34" charset="0"/>
            </a:endParaRPr>
          </a:p>
        </p:txBody>
      </p:sp>
      <p:sp>
        <p:nvSpPr>
          <p:cNvPr id="14" name="Espace réservé du numéro de diapositive 3">
            <a:extLst>
              <a:ext uri="{FF2B5EF4-FFF2-40B4-BE49-F238E27FC236}">
                <a16:creationId xmlns:a16="http://schemas.microsoft.com/office/drawing/2014/main" id="{3BF63341-C2DB-412A-BFB7-0BBD9172D9BC}"/>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0957E"/>
                </a:solidFill>
              </a:rPr>
              <a:t>		</a:t>
            </a:r>
            <a:fld id="{E6E8D451-C997-4390-B81A-3456307A7F7D}" type="slidenum">
              <a:rPr lang="fr-FR" sz="2400" smtClean="0">
                <a:solidFill>
                  <a:srgbClr val="00957E"/>
                </a:solidFill>
              </a:rPr>
              <a:pPr/>
              <a:t>41</a:t>
            </a:fld>
            <a:endParaRPr lang="fr-FR" sz="2400" dirty="0">
              <a:solidFill>
                <a:srgbClr val="00957E"/>
              </a:solidFill>
            </a:endParaRPr>
          </a:p>
        </p:txBody>
      </p:sp>
      <p:sp>
        <p:nvSpPr>
          <p:cNvPr id="15" name="ZoneTexte 14">
            <a:extLst>
              <a:ext uri="{FF2B5EF4-FFF2-40B4-BE49-F238E27FC236}">
                <a16:creationId xmlns:a16="http://schemas.microsoft.com/office/drawing/2014/main" id="{6EAD230B-97A8-4DC8-90E4-01490CDBA85E}"/>
              </a:ext>
            </a:extLst>
          </p:cNvPr>
          <p:cNvSpPr txBox="1"/>
          <p:nvPr/>
        </p:nvSpPr>
        <p:spPr>
          <a:xfrm>
            <a:off x="0" y="4308532"/>
            <a:ext cx="11141242" cy="1426224"/>
          </a:xfrm>
          <a:prstGeom prst="rect">
            <a:avLst/>
          </a:prstGeom>
          <a:noFill/>
        </p:spPr>
        <p:txBody>
          <a:bodyPr wrap="square" rtlCol="0">
            <a:spAutoFit/>
          </a:bodyPr>
          <a:lstStyle/>
          <a:p>
            <a:pPr marL="742940" lvl="1" indent="-285746" defTabSz="914389">
              <a:lnSpc>
                <a:spcPct val="110000"/>
              </a:lnSpc>
              <a:buClr>
                <a:srgbClr val="00957E"/>
              </a:buClr>
              <a:buFont typeface="Wingdings" panose="05000000000000000000" pitchFamily="2" charset="2"/>
              <a:buChar char="§"/>
              <a:defRPr/>
            </a:pPr>
            <a:r>
              <a:rPr lang="fr-FR" sz="2400" dirty="0">
                <a:solidFill>
                  <a:srgbClr val="8A8C8E">
                    <a:lumMod val="50000"/>
                  </a:srgbClr>
                </a:solidFill>
                <a:latin typeface="Calibri" panose="020F0502020204030204" pitchFamily="34" charset="0"/>
                <a:cs typeface="Calibri" panose="020F0502020204030204" pitchFamily="34" charset="0"/>
              </a:rPr>
              <a:t>Nous contribuons à </a:t>
            </a:r>
            <a:r>
              <a:rPr lang="fr-FR" sz="2800" b="1" dirty="0">
                <a:solidFill>
                  <a:srgbClr val="00957E"/>
                </a:solidFill>
                <a:latin typeface="Calibri" panose="020F0502020204030204" pitchFamily="34" charset="0"/>
                <a:cs typeface="Calibri" panose="020F0502020204030204" pitchFamily="34" charset="0"/>
              </a:rPr>
              <a:t>la performance environnementale</a:t>
            </a:r>
            <a:r>
              <a:rPr lang="fr-FR" sz="2400" b="1" dirty="0">
                <a:solidFill>
                  <a:srgbClr val="00957E"/>
                </a:solidFill>
                <a:latin typeface="Calibri" panose="020F0502020204030204" pitchFamily="34" charset="0"/>
                <a:cs typeface="Calibri" panose="020F0502020204030204" pitchFamily="34" charset="0"/>
              </a:rPr>
              <a:t> </a:t>
            </a:r>
            <a:r>
              <a:rPr lang="fr-FR" sz="2400" dirty="0">
                <a:solidFill>
                  <a:srgbClr val="8A8C8E">
                    <a:lumMod val="50000"/>
                  </a:srgbClr>
                </a:solidFill>
                <a:latin typeface="Calibri" panose="020F0502020204030204" pitchFamily="34" charset="0"/>
                <a:cs typeface="Calibri" panose="020F0502020204030204" pitchFamily="34" charset="0"/>
              </a:rPr>
              <a:t>et à la </a:t>
            </a:r>
            <a:r>
              <a:rPr lang="fr-FR" sz="2800" b="1" dirty="0">
                <a:solidFill>
                  <a:srgbClr val="00957E"/>
                </a:solidFill>
                <a:latin typeface="Calibri" panose="020F0502020204030204" pitchFamily="34" charset="0"/>
                <a:cs typeface="Calibri" panose="020F0502020204030204" pitchFamily="34" charset="0"/>
              </a:rPr>
              <a:t>compétitivité de l’agriculture</a:t>
            </a:r>
            <a:r>
              <a:rPr lang="fr-FR" sz="2400" dirty="0">
                <a:solidFill>
                  <a:srgbClr val="8A8C8E">
                    <a:lumMod val="50000"/>
                  </a:srgbClr>
                </a:solidFill>
                <a:latin typeface="Calibri" panose="020F0502020204030204" pitchFamily="34" charset="0"/>
                <a:cs typeface="Calibri" panose="020F0502020204030204" pitchFamily="34" charset="0"/>
              </a:rPr>
              <a:t> française, et sommes </a:t>
            </a:r>
            <a:r>
              <a:rPr lang="fr-FR" sz="2800" b="1" dirty="0">
                <a:solidFill>
                  <a:srgbClr val="00957E"/>
                </a:solidFill>
                <a:latin typeface="Calibri" panose="020F0502020204030204" pitchFamily="34" charset="0"/>
                <a:cs typeface="Calibri" panose="020F0502020204030204" pitchFamily="34" charset="0"/>
              </a:rPr>
              <a:t>acteurs précurseurs </a:t>
            </a:r>
            <a:r>
              <a:rPr lang="fr-FR" sz="2400" dirty="0">
                <a:solidFill>
                  <a:srgbClr val="8A8C8E">
                    <a:lumMod val="50000"/>
                  </a:srgbClr>
                </a:solidFill>
                <a:latin typeface="Calibri" panose="020F0502020204030204" pitchFamily="34" charset="0"/>
                <a:cs typeface="Calibri" panose="020F0502020204030204" pitchFamily="34" charset="0"/>
              </a:rPr>
              <a:t>de l’économie circulaire en France et en Europe</a:t>
            </a:r>
          </a:p>
        </p:txBody>
      </p:sp>
      <p:sp>
        <p:nvSpPr>
          <p:cNvPr id="16" name="ZoneTexte 15">
            <a:extLst>
              <a:ext uri="{FF2B5EF4-FFF2-40B4-BE49-F238E27FC236}">
                <a16:creationId xmlns:a16="http://schemas.microsoft.com/office/drawing/2014/main" id="{EC63D0BA-1629-4ACA-9867-20A84D64DE6B}"/>
              </a:ext>
            </a:extLst>
          </p:cNvPr>
          <p:cNvSpPr txBox="1"/>
          <p:nvPr/>
        </p:nvSpPr>
        <p:spPr>
          <a:xfrm>
            <a:off x="0" y="2275723"/>
            <a:ext cx="11141242" cy="1900200"/>
          </a:xfrm>
          <a:prstGeom prst="rect">
            <a:avLst/>
          </a:prstGeom>
          <a:noFill/>
        </p:spPr>
        <p:txBody>
          <a:bodyPr wrap="square" rtlCol="0">
            <a:spAutoFit/>
          </a:bodyPr>
          <a:lstStyle/>
          <a:p>
            <a:pPr marL="742940" lvl="1" indent="-285746" defTabSz="914389">
              <a:lnSpc>
                <a:spcPct val="110000"/>
              </a:lnSpc>
              <a:buClr>
                <a:srgbClr val="00957E"/>
              </a:buClr>
              <a:buFont typeface="Wingdings" panose="05000000000000000000" pitchFamily="2" charset="2"/>
              <a:buChar char="§"/>
              <a:defRPr/>
            </a:pPr>
            <a:r>
              <a:rPr lang="fr-FR" sz="2400" dirty="0">
                <a:solidFill>
                  <a:srgbClr val="8A8C8E">
                    <a:lumMod val="50000"/>
                  </a:srgbClr>
                </a:solidFill>
                <a:latin typeface="Calibri" panose="020F0502020204030204" pitchFamily="34" charset="0"/>
                <a:cs typeface="Calibri" panose="020F0502020204030204" pitchFamily="34" charset="0"/>
              </a:rPr>
              <a:t>Nous incarnons et faisons savoir </a:t>
            </a:r>
            <a:r>
              <a:rPr lang="fr-FR" sz="2800" b="1" dirty="0">
                <a:solidFill>
                  <a:srgbClr val="00957E"/>
                </a:solidFill>
                <a:latin typeface="Calibri" panose="020F0502020204030204" pitchFamily="34" charset="0"/>
                <a:cs typeface="Calibri" panose="020F0502020204030204" pitchFamily="34" charset="0"/>
              </a:rPr>
              <a:t>l’engagement responsable </a:t>
            </a:r>
            <a:r>
              <a:rPr lang="fr-FR" sz="2400" dirty="0">
                <a:solidFill>
                  <a:srgbClr val="8A8C8E">
                    <a:lumMod val="50000"/>
                  </a:srgbClr>
                </a:solidFill>
                <a:latin typeface="Calibri" panose="020F0502020204030204" pitchFamily="34" charset="0"/>
                <a:cs typeface="Calibri" panose="020F0502020204030204" pitchFamily="34" charset="0"/>
              </a:rPr>
              <a:t>des acteurs de l’agrofourniture : </a:t>
            </a:r>
            <a:r>
              <a:rPr lang="fr-FR" sz="2800" b="1" dirty="0">
                <a:solidFill>
                  <a:srgbClr val="00957E"/>
                </a:solidFill>
                <a:latin typeface="Calibri" panose="020F0502020204030204" pitchFamily="34" charset="0"/>
                <a:cs typeface="Calibri" panose="020F0502020204030204" pitchFamily="34" charset="0"/>
              </a:rPr>
              <a:t>Industriels, Distributeurs, Agriculteurs</a:t>
            </a:r>
            <a:r>
              <a:rPr lang="fr-FR" sz="2400" dirty="0">
                <a:solidFill>
                  <a:srgbClr val="8A8C8E">
                    <a:lumMod val="50000"/>
                  </a:srgbClr>
                </a:solidFill>
                <a:latin typeface="Calibri" panose="020F0502020204030204" pitchFamily="34" charset="0"/>
                <a:cs typeface="Calibri" panose="020F0502020204030204" pitchFamily="34" charset="0"/>
              </a:rPr>
              <a:t>, en développant des solutions performantes et sûres </a:t>
            </a:r>
            <a:r>
              <a:rPr lang="fr-FR" sz="2800" b="1" dirty="0">
                <a:solidFill>
                  <a:srgbClr val="00957E"/>
                </a:solidFill>
                <a:latin typeface="Calibri" panose="020F0502020204030204" pitchFamily="34" charset="0"/>
                <a:cs typeface="Calibri" panose="020F0502020204030204" pitchFamily="34" charset="0"/>
              </a:rPr>
              <a:t>de collecte et de valorisation</a:t>
            </a:r>
            <a:r>
              <a:rPr lang="fr-FR" sz="2800" dirty="0">
                <a:solidFill>
                  <a:srgbClr val="8A8C8E">
                    <a:lumMod val="50000"/>
                  </a:srgbClr>
                </a:solidFill>
                <a:latin typeface="Calibri" panose="020F0502020204030204" pitchFamily="34" charset="0"/>
                <a:cs typeface="Calibri" panose="020F0502020204030204" pitchFamily="34" charset="0"/>
              </a:rPr>
              <a:t> </a:t>
            </a:r>
            <a:r>
              <a:rPr lang="fr-FR" sz="2400" dirty="0">
                <a:solidFill>
                  <a:srgbClr val="8A8C8E">
                    <a:lumMod val="50000"/>
                  </a:srgbClr>
                </a:solidFill>
                <a:latin typeface="Calibri" panose="020F0502020204030204" pitchFamily="34" charset="0"/>
                <a:cs typeface="Calibri" panose="020F0502020204030204" pitchFamily="34" charset="0"/>
              </a:rPr>
              <a:t>de la fin de vie des intrants agricoles.</a:t>
            </a:r>
          </a:p>
        </p:txBody>
      </p:sp>
    </p:spTree>
    <p:extLst>
      <p:ext uri="{BB962C8B-B14F-4D97-AF65-F5344CB8AC3E}">
        <p14:creationId xmlns:p14="http://schemas.microsoft.com/office/powerpoint/2010/main" val="43659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515506" y="1391287"/>
            <a:ext cx="7381585" cy="4964670"/>
          </a:xfrm>
        </p:spPr>
        <p:txBody>
          <a:bodyPr>
            <a:noAutofit/>
          </a:bodyPr>
          <a:lstStyle/>
          <a:p>
            <a:pPr marL="457200" lvl="1" indent="-457200">
              <a:lnSpc>
                <a:spcPct val="100000"/>
              </a:lnSpc>
              <a:spcBef>
                <a:spcPct val="20000"/>
              </a:spcBef>
              <a:buClr>
                <a:schemeClr val="accent3"/>
              </a:buClr>
              <a:buFont typeface="Wingdings" panose="05000000000000000000" pitchFamily="2" charset="2"/>
              <a:buChar char="v"/>
            </a:pPr>
            <a:r>
              <a:rPr lang="fr-FR" sz="2800" kern="0" dirty="0">
                <a:solidFill>
                  <a:srgbClr val="000000"/>
                </a:solidFill>
              </a:rPr>
              <a:t>Organisation générale de la filière</a:t>
            </a:r>
          </a:p>
          <a:p>
            <a:pPr marL="857246" lvl="2" indent="-457200">
              <a:lnSpc>
                <a:spcPct val="100000"/>
              </a:lnSpc>
              <a:spcBef>
                <a:spcPct val="20000"/>
              </a:spcBef>
              <a:buClr>
                <a:schemeClr val="accent3"/>
              </a:buClr>
              <a:buFont typeface="Wingdings" panose="05000000000000000000" pitchFamily="2" charset="2"/>
              <a:buChar char="§"/>
            </a:pPr>
            <a:r>
              <a:rPr lang="fr-FR" kern="0" dirty="0">
                <a:solidFill>
                  <a:srgbClr val="000000"/>
                </a:solidFill>
              </a:rPr>
              <a:t>Procédures</a:t>
            </a:r>
          </a:p>
          <a:p>
            <a:pPr marL="857246" lvl="2" indent="-457200">
              <a:lnSpc>
                <a:spcPct val="100000"/>
              </a:lnSpc>
              <a:spcBef>
                <a:spcPct val="20000"/>
              </a:spcBef>
              <a:buClr>
                <a:schemeClr val="accent3"/>
              </a:buClr>
              <a:buFont typeface="Wingdings" panose="05000000000000000000" pitchFamily="2" charset="2"/>
              <a:buChar char="§"/>
            </a:pPr>
            <a:r>
              <a:rPr lang="fr-FR" kern="0" dirty="0">
                <a:solidFill>
                  <a:srgbClr val="000000"/>
                </a:solidFill>
              </a:rPr>
              <a:t>Logistique</a:t>
            </a:r>
          </a:p>
          <a:p>
            <a:pPr marL="857246" lvl="2" indent="-457200">
              <a:lnSpc>
                <a:spcPct val="100000"/>
              </a:lnSpc>
              <a:spcBef>
                <a:spcPct val="20000"/>
              </a:spcBef>
              <a:buClr>
                <a:schemeClr val="accent3"/>
              </a:buClr>
              <a:buFont typeface="Wingdings" panose="05000000000000000000" pitchFamily="2" charset="2"/>
              <a:buChar char="§"/>
            </a:pPr>
            <a:r>
              <a:rPr lang="fr-FR" kern="0" dirty="0">
                <a:solidFill>
                  <a:srgbClr val="000000"/>
                </a:solidFill>
              </a:rPr>
              <a:t>Formation</a:t>
            </a:r>
          </a:p>
          <a:p>
            <a:pPr marL="342896" lvl="1" indent="-342896">
              <a:lnSpc>
                <a:spcPct val="100000"/>
              </a:lnSpc>
              <a:spcBef>
                <a:spcPct val="20000"/>
              </a:spcBef>
              <a:buClr>
                <a:schemeClr val="accent2"/>
              </a:buClr>
              <a:buFont typeface="Wingdings" panose="05000000000000000000" pitchFamily="2" charset="2"/>
              <a:buChar char=""/>
            </a:pPr>
            <a:endParaRPr lang="fr-FR" sz="1200" kern="0" dirty="0"/>
          </a:p>
          <a:p>
            <a:pPr marL="457200" lvl="1" indent="-457200">
              <a:lnSpc>
                <a:spcPct val="100000"/>
              </a:lnSpc>
              <a:spcBef>
                <a:spcPct val="20000"/>
              </a:spcBef>
              <a:buClr>
                <a:schemeClr val="accent3"/>
              </a:buClr>
              <a:buFont typeface="Wingdings" panose="05000000000000000000" pitchFamily="2" charset="2"/>
              <a:buChar char="v"/>
            </a:pPr>
            <a:r>
              <a:rPr lang="fr-FR" sz="2800" kern="0" dirty="0">
                <a:solidFill>
                  <a:srgbClr val="000000"/>
                </a:solidFill>
              </a:rPr>
              <a:t>Gestion, récupération et traitement des déchets du périmètre A.D.I.VALOR </a:t>
            </a:r>
          </a:p>
          <a:p>
            <a:pPr marL="342896" lvl="1" indent="-342896">
              <a:spcBef>
                <a:spcPct val="20000"/>
              </a:spcBef>
              <a:buClr>
                <a:schemeClr val="accent2"/>
              </a:buClr>
              <a:buFont typeface="Wingdings" panose="05000000000000000000" pitchFamily="2" charset="2"/>
              <a:buChar char=""/>
            </a:pPr>
            <a:endParaRPr lang="fr-FR" sz="1200" kern="0" dirty="0"/>
          </a:p>
          <a:p>
            <a:pPr marL="457200" lvl="1" indent="-457200">
              <a:lnSpc>
                <a:spcPct val="100000"/>
              </a:lnSpc>
              <a:spcBef>
                <a:spcPct val="20000"/>
              </a:spcBef>
              <a:buClr>
                <a:schemeClr val="accent3"/>
              </a:buClr>
              <a:buFont typeface="Wingdings" panose="05000000000000000000" pitchFamily="2" charset="2"/>
              <a:buChar char="v"/>
            </a:pPr>
            <a:r>
              <a:rPr lang="fr-FR" sz="2800" kern="0" dirty="0">
                <a:solidFill>
                  <a:srgbClr val="000000"/>
                </a:solidFill>
              </a:rPr>
              <a:t>Optimisation, développement</a:t>
            </a:r>
          </a:p>
          <a:p>
            <a:pPr marL="342896" lvl="1" indent="-342896">
              <a:spcBef>
                <a:spcPct val="20000"/>
              </a:spcBef>
              <a:buClr>
                <a:schemeClr val="accent2"/>
              </a:buClr>
              <a:buFont typeface="Wingdings" panose="05000000000000000000" pitchFamily="2" charset="2"/>
              <a:buChar char=""/>
            </a:pPr>
            <a:endParaRPr lang="fr-FR" sz="1200" kern="0" dirty="0"/>
          </a:p>
          <a:p>
            <a:pPr marL="457200" lvl="1" indent="-457200">
              <a:lnSpc>
                <a:spcPct val="100000"/>
              </a:lnSpc>
              <a:spcBef>
                <a:spcPct val="20000"/>
              </a:spcBef>
              <a:buClr>
                <a:schemeClr val="accent3"/>
              </a:buClr>
              <a:buFont typeface="Wingdings" panose="05000000000000000000" pitchFamily="2" charset="2"/>
              <a:buChar char="v"/>
            </a:pPr>
            <a:r>
              <a:rPr lang="fr-FR" sz="2800" kern="0" dirty="0">
                <a:solidFill>
                  <a:srgbClr val="000000"/>
                </a:solidFill>
              </a:rPr>
              <a:t>Communication, information</a:t>
            </a:r>
          </a:p>
        </p:txBody>
      </p:sp>
      <p:pic>
        <p:nvPicPr>
          <p:cNvPr id="9" name="Image 6" descr="Capture d’écran 2012-08-28 à 14.35.25.png"/>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bwMode="auto">
          <a:xfrm>
            <a:off x="8220149" y="3988683"/>
            <a:ext cx="3000374" cy="2447925"/>
          </a:xfrm>
          <a:prstGeom prst="rect">
            <a:avLst/>
          </a:prstGeom>
          <a:ln>
            <a:noFill/>
          </a:ln>
          <a:effectLst>
            <a:outerShdw blurRad="190500" algn="tl" rotWithShape="0">
              <a:srgbClr val="000000">
                <a:alpha val="70000"/>
              </a:srgbClr>
            </a:outerShdw>
          </a:effectLst>
        </p:spPr>
      </p:pic>
      <p:pic>
        <p:nvPicPr>
          <p:cNvPr id="8" name="Image 5" descr="Capture d’écran 2012-08-28 à 14.34.03.png"/>
          <p:cNvPicPr>
            <a:picLocks noGrp="1" noChangeAspect="1"/>
          </p:cNvPicPr>
          <p:nvPr>
            <p:ph sz="half" idx="15"/>
          </p:nvPr>
        </p:nvPicPr>
        <p:blipFill>
          <a:blip r:embed="rId3">
            <a:extLst>
              <a:ext uri="{28A0092B-C50C-407E-A947-70E740481C1C}">
                <a14:useLocalDpi xmlns:a14="http://schemas.microsoft.com/office/drawing/2010/main"/>
              </a:ext>
            </a:extLst>
          </a:blip>
          <a:srcRect/>
          <a:stretch>
            <a:fillRect/>
          </a:stretch>
        </p:blipFill>
        <p:spPr bwMode="auto">
          <a:xfrm>
            <a:off x="8220149" y="1430249"/>
            <a:ext cx="2993341" cy="2303318"/>
          </a:xfrm>
          <a:prstGeom prst="rect">
            <a:avLst/>
          </a:prstGeom>
          <a:ln>
            <a:noFill/>
          </a:ln>
          <a:effectLst>
            <a:outerShdw blurRad="190500" algn="tl" rotWithShape="0">
              <a:srgbClr val="000000">
                <a:alpha val="70000"/>
              </a:srgbClr>
            </a:outerShdw>
          </a:effectLst>
        </p:spPr>
      </p:pic>
      <p:sp>
        <p:nvSpPr>
          <p:cNvPr id="57346" name="Rectangle 2"/>
          <p:cNvSpPr>
            <a:spLocks noGrp="1" noChangeArrowheads="1"/>
          </p:cNvSpPr>
          <p:nvPr>
            <p:ph type="title"/>
          </p:nvPr>
        </p:nvSpPr>
        <p:spPr>
          <a:noFill/>
        </p:spPr>
        <p:txBody>
          <a:bodyPr>
            <a:normAutofit/>
          </a:bodyPr>
          <a:lstStyle/>
          <a:p>
            <a:pPr eaLnBrk="1" hangingPunct="1"/>
            <a:r>
              <a:rPr lang="fr-FR" dirty="0"/>
              <a:t>Les missions d’A.D.I.VALOR</a:t>
            </a:r>
          </a:p>
        </p:txBody>
      </p:sp>
    </p:spTree>
    <p:extLst>
      <p:ext uri="{BB962C8B-B14F-4D97-AF65-F5344CB8AC3E}">
        <p14:creationId xmlns:p14="http://schemas.microsoft.com/office/powerpoint/2010/main" val="21415037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02732" y="4318929"/>
            <a:ext cx="2861954" cy="194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890650" y="1341910"/>
            <a:ext cx="10587476" cy="4924738"/>
          </a:xfrm>
          <a:prstGeom prst="rect">
            <a:avLst/>
          </a:prstGeom>
        </p:spPr>
        <p:txBody>
          <a:bodyPr vert="horz" lIns="91440" tIns="45720" rIns="91440" bIns="45720" rtlCol="0">
            <a:noAutofit/>
          </a:bodyPr>
          <a:lstStyle>
            <a:lvl1pPr marL="342896" indent="-342896" defTabSz="914389">
              <a:lnSpc>
                <a:spcPct val="150000"/>
              </a:lnSpc>
              <a:spcBef>
                <a:spcPct val="20000"/>
              </a:spcBef>
              <a:buClr>
                <a:schemeClr val="accent2"/>
              </a:buClr>
              <a:buFont typeface="Wingdings" panose="05000000000000000000" pitchFamily="2" charset="2"/>
              <a:buChar char=""/>
              <a:defRPr sz="2800"/>
            </a:lvl1pPr>
            <a:lvl2pPr marL="342896" lvl="1" indent="-342896" defTabSz="914389">
              <a:lnSpc>
                <a:spcPct val="100000"/>
              </a:lnSpc>
              <a:spcBef>
                <a:spcPct val="20000"/>
              </a:spcBef>
              <a:buClr>
                <a:schemeClr val="accent2"/>
              </a:buClr>
              <a:buFont typeface="Wingdings" panose="05000000000000000000" pitchFamily="2" charset="2"/>
              <a:buChar char=""/>
              <a:defRPr sz="2800" b="1" kern="0"/>
            </a:lvl2pPr>
            <a:lvl3pPr marL="742946" lvl="2" indent="-342900" defTabSz="914389">
              <a:lnSpc>
                <a:spcPct val="100000"/>
              </a:lnSpc>
              <a:spcBef>
                <a:spcPts val="0"/>
              </a:spcBef>
              <a:buClr>
                <a:schemeClr val="accent2"/>
              </a:buClr>
              <a:buFont typeface="Arial" pitchFamily="34" charset="0"/>
              <a:buChar char="•"/>
              <a:defRPr sz="2400" kern="0"/>
            </a:lvl3pPr>
            <a:lvl4pPr marL="1600180" indent="-228597" defTabSz="914389">
              <a:lnSpc>
                <a:spcPct val="150000"/>
              </a:lnSpc>
              <a:spcBef>
                <a:spcPts val="0"/>
              </a:spcBef>
              <a:buFont typeface="Arial" pitchFamily="34" charset="0"/>
              <a:buChar char="–"/>
            </a:lvl4pPr>
            <a:lvl5pPr marL="2057374" indent="-228597" defTabSz="914389">
              <a:lnSpc>
                <a:spcPct val="150000"/>
              </a:lnSpc>
              <a:spcBef>
                <a:spcPts val="0"/>
              </a:spcBef>
              <a:buClr>
                <a:schemeClr val="accent2"/>
              </a:buClr>
              <a:buFont typeface="Wingdings" panose="05000000000000000000" pitchFamily="2" charset="2"/>
              <a:buChar char="§"/>
            </a:lvl5pPr>
            <a:lvl6pPr marL="2514569" indent="-228597" defTabSz="914389">
              <a:spcBef>
                <a:spcPct val="20000"/>
              </a:spcBef>
              <a:buFont typeface="Arial" pitchFamily="34" charset="0"/>
              <a:buChar char="•"/>
            </a:lvl6pPr>
            <a:lvl7pPr marL="2971764" indent="-228597" defTabSz="914389">
              <a:spcBef>
                <a:spcPct val="20000"/>
              </a:spcBef>
              <a:buFont typeface="Arial" pitchFamily="34" charset="0"/>
              <a:buChar char="•"/>
            </a:lvl7pPr>
            <a:lvl8pPr marL="3428958" indent="-228597" defTabSz="914389">
              <a:spcBef>
                <a:spcPct val="20000"/>
              </a:spcBef>
              <a:buFont typeface="Arial" pitchFamily="34" charset="0"/>
              <a:buChar char="•"/>
            </a:lvl8pPr>
            <a:lvl9pPr marL="3886152" indent="-228597" defTabSz="914389">
              <a:spcBef>
                <a:spcPct val="20000"/>
              </a:spcBef>
              <a:buFont typeface="Arial" pitchFamily="34" charset="0"/>
              <a:buChar char="•"/>
            </a:lvl9pPr>
          </a:lstStyle>
          <a:p>
            <a:pPr marL="457200" indent="-457200">
              <a:lnSpc>
                <a:spcPct val="100000"/>
              </a:lnSpc>
              <a:spcBef>
                <a:spcPts val="0"/>
              </a:spcBef>
              <a:buClr>
                <a:srgbClr val="00957E"/>
              </a:buClr>
              <a:buFont typeface="Wingdings" pitchFamily="2" charset="2"/>
              <a:buChar char="v"/>
            </a:pPr>
            <a:r>
              <a:rPr lang="fr-FR" dirty="0">
                <a:solidFill>
                  <a:schemeClr val="tx1">
                    <a:lumMod val="50000"/>
                  </a:schemeClr>
                </a:solidFill>
                <a:latin typeface="Calibri" panose="020F0502020204030204" pitchFamily="34" charset="0"/>
                <a:cs typeface="Calibri" panose="020F0502020204030204" pitchFamily="34" charset="0"/>
              </a:rPr>
              <a:t>Certification ISO 9001: 2015 pour le système de management de la qualité de ses services:</a:t>
            </a:r>
          </a:p>
          <a:p>
            <a:pPr lvl="3">
              <a:buFont typeface="Wingdings" panose="05000000000000000000" pitchFamily="2" charset="2"/>
              <a:buChar char="§"/>
            </a:pPr>
            <a:r>
              <a:rPr lang="fr-FR" sz="2200" kern="1200" dirty="0">
                <a:solidFill>
                  <a:schemeClr val="tx1">
                    <a:lumMod val="50000"/>
                  </a:schemeClr>
                </a:solidFill>
                <a:latin typeface="Calibri" panose="020F0502020204030204" pitchFamily="34" charset="0"/>
                <a:cs typeface="Calibri" panose="020F0502020204030204" pitchFamily="34" charset="0"/>
              </a:rPr>
              <a:t>Information et conseil à l'organisation des collectes</a:t>
            </a:r>
          </a:p>
          <a:p>
            <a:pPr lvl="3">
              <a:buFont typeface="Wingdings" panose="05000000000000000000" pitchFamily="2" charset="2"/>
              <a:buChar char="§"/>
            </a:pPr>
            <a:r>
              <a:rPr lang="fr-FR" sz="2200" kern="1200" dirty="0">
                <a:solidFill>
                  <a:schemeClr val="tx1">
                    <a:lumMod val="50000"/>
                  </a:schemeClr>
                </a:solidFill>
                <a:latin typeface="Calibri" panose="020F0502020204030204" pitchFamily="34" charset="0"/>
                <a:cs typeface="Calibri" panose="020F0502020204030204" pitchFamily="34" charset="0"/>
              </a:rPr>
              <a:t>Gestion de l'enlèvement et de la valorisation des déchets</a:t>
            </a:r>
          </a:p>
          <a:p>
            <a:pPr lvl="3">
              <a:buFont typeface="Wingdings" panose="05000000000000000000" pitchFamily="2" charset="2"/>
              <a:buChar char="§"/>
            </a:pPr>
            <a:r>
              <a:rPr lang="fr-FR" sz="2200" kern="1200" dirty="0">
                <a:solidFill>
                  <a:schemeClr val="tx1">
                    <a:lumMod val="50000"/>
                  </a:schemeClr>
                </a:solidFill>
                <a:latin typeface="Calibri" panose="020F0502020204030204" pitchFamily="34" charset="0"/>
                <a:cs typeface="Calibri" panose="020F0502020204030204" pitchFamily="34" charset="0"/>
              </a:rPr>
              <a:t>Développement de solutions innovantes pour la collecte et le traitement des déchets</a:t>
            </a:r>
          </a:p>
          <a:p>
            <a:pPr marL="457200" indent="-457200">
              <a:lnSpc>
                <a:spcPct val="100000"/>
              </a:lnSpc>
              <a:spcBef>
                <a:spcPts val="0"/>
              </a:spcBef>
              <a:buClr>
                <a:srgbClr val="00957E"/>
              </a:buClr>
              <a:buFont typeface="Wingdings" pitchFamily="2" charset="2"/>
              <a:buChar char="v"/>
            </a:pPr>
            <a:r>
              <a:rPr lang="fr-FR" dirty="0">
                <a:solidFill>
                  <a:schemeClr val="tx1">
                    <a:lumMod val="50000"/>
                  </a:schemeClr>
                </a:solidFill>
                <a:latin typeface="Calibri" panose="020F0502020204030204" pitchFamily="34" charset="0"/>
                <a:cs typeface="Calibri" panose="020F0502020204030204" pitchFamily="34" charset="0"/>
              </a:rPr>
              <a:t>Indicateurs de performance</a:t>
            </a:r>
          </a:p>
          <a:p>
            <a:pPr marL="457200" indent="-457200">
              <a:lnSpc>
                <a:spcPct val="100000"/>
              </a:lnSpc>
              <a:spcBef>
                <a:spcPts val="0"/>
              </a:spcBef>
              <a:buClr>
                <a:srgbClr val="00957E"/>
              </a:buClr>
              <a:buFont typeface="Wingdings" pitchFamily="2" charset="2"/>
              <a:buChar char="v"/>
            </a:pPr>
            <a:r>
              <a:rPr lang="fr-FR" dirty="0">
                <a:solidFill>
                  <a:schemeClr val="tx1">
                    <a:lumMod val="50000"/>
                  </a:schemeClr>
                </a:solidFill>
                <a:latin typeface="Calibri" panose="020F0502020204030204" pitchFamily="34" charset="0"/>
                <a:cs typeface="Calibri" panose="020F0502020204030204" pitchFamily="34" charset="0"/>
              </a:rPr>
              <a:t>Amélioration continue</a:t>
            </a:r>
          </a:p>
          <a:p>
            <a:pPr marL="457200" indent="-457200">
              <a:lnSpc>
                <a:spcPct val="100000"/>
              </a:lnSpc>
              <a:spcBef>
                <a:spcPts val="0"/>
              </a:spcBef>
              <a:buClr>
                <a:srgbClr val="00957E"/>
              </a:buClr>
              <a:buFont typeface="Wingdings" pitchFamily="2" charset="2"/>
              <a:buChar char="v"/>
            </a:pPr>
            <a:r>
              <a:rPr lang="fr-FR" dirty="0">
                <a:solidFill>
                  <a:schemeClr val="tx1">
                    <a:lumMod val="50000"/>
                  </a:schemeClr>
                </a:solidFill>
                <a:latin typeface="Calibri" panose="020F0502020204030204" pitchFamily="34" charset="0"/>
                <a:cs typeface="Calibri" panose="020F0502020204030204" pitchFamily="34" charset="0"/>
              </a:rPr>
              <a:t>Ecoute clients</a:t>
            </a:r>
          </a:p>
          <a:p>
            <a:pPr marL="0" indent="0">
              <a:lnSpc>
                <a:spcPct val="100000"/>
              </a:lnSpc>
              <a:spcBef>
                <a:spcPts val="0"/>
              </a:spcBef>
              <a:buNone/>
            </a:pPr>
            <a:endParaRPr lang="fr-FR" dirty="0"/>
          </a:p>
          <a:p>
            <a:pPr marL="400046" lvl="2" indent="0">
              <a:buNone/>
            </a:pPr>
            <a:endParaRPr lang="fr-FR" dirty="0"/>
          </a:p>
        </p:txBody>
      </p:sp>
      <p:sp>
        <p:nvSpPr>
          <p:cNvPr id="5" name="Rectangle 4">
            <a:extLst>
              <a:ext uri="{FF2B5EF4-FFF2-40B4-BE49-F238E27FC236}">
                <a16:creationId xmlns:a16="http://schemas.microsoft.com/office/drawing/2014/main" id="{4BE186F5-11E8-4FE1-8DEE-F8A89EBFBC56}"/>
              </a:ext>
            </a:extLst>
          </p:cNvPr>
          <p:cNvSpPr/>
          <p:nvPr/>
        </p:nvSpPr>
        <p:spPr>
          <a:xfrm>
            <a:off x="1980001" y="6577"/>
            <a:ext cx="5335884" cy="584775"/>
          </a:xfrm>
          <a:prstGeom prst="rect">
            <a:avLst/>
          </a:prstGeom>
        </p:spPr>
        <p:txBody>
          <a:bodyPr wrap="none">
            <a:spAutoFit/>
          </a:bodyPr>
          <a:lstStyle/>
          <a:p>
            <a:r>
              <a:rPr lang="fr-FR" sz="3200" dirty="0">
                <a:solidFill>
                  <a:srgbClr val="00957E"/>
                </a:solidFill>
                <a:latin typeface="Bebas Neue" panose="020B0000000000000000" pitchFamily="34" charset="0"/>
              </a:rPr>
              <a:t>MANAGEMENT DE LA QUALITÉ</a:t>
            </a:r>
          </a:p>
        </p:txBody>
      </p:sp>
      <p:sp>
        <p:nvSpPr>
          <p:cNvPr id="6" name="Espace réservé du numéro de diapositive 3">
            <a:extLst>
              <a:ext uri="{FF2B5EF4-FFF2-40B4-BE49-F238E27FC236}">
                <a16:creationId xmlns:a16="http://schemas.microsoft.com/office/drawing/2014/main" id="{49D94AAC-66E5-44FA-B6DC-68FED99E83A1}"/>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0957E"/>
                </a:solidFill>
              </a:rPr>
              <a:t>		</a:t>
            </a:r>
            <a:fld id="{E6E8D451-C997-4390-B81A-3456307A7F7D}" type="slidenum">
              <a:rPr lang="fr-FR" sz="2400" smtClean="0">
                <a:solidFill>
                  <a:srgbClr val="00957E"/>
                </a:solidFill>
              </a:rPr>
              <a:pPr/>
              <a:t>43</a:t>
            </a:fld>
            <a:endParaRPr lang="fr-FR" sz="2400" dirty="0">
              <a:solidFill>
                <a:srgbClr val="00957E"/>
              </a:solidFill>
            </a:endParaRPr>
          </a:p>
        </p:txBody>
      </p:sp>
    </p:spTree>
    <p:extLst>
      <p:ext uri="{BB962C8B-B14F-4D97-AF65-F5344CB8AC3E}">
        <p14:creationId xmlns:p14="http://schemas.microsoft.com/office/powerpoint/2010/main" val="41027118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8A010E-38B0-46BF-8E67-A51B01696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0444" y="1223848"/>
            <a:ext cx="9046840" cy="4591453"/>
          </a:xfrm>
          <a:prstGeom prst="rect">
            <a:avLst/>
          </a:prstGeom>
        </p:spPr>
      </p:pic>
      <p:sp>
        <p:nvSpPr>
          <p:cNvPr id="5" name="Rectangle 4">
            <a:extLst>
              <a:ext uri="{FF2B5EF4-FFF2-40B4-BE49-F238E27FC236}">
                <a16:creationId xmlns:a16="http://schemas.microsoft.com/office/drawing/2014/main" id="{A7A8F5F8-C578-48B6-8240-C51FB4DFF0D1}"/>
              </a:ext>
            </a:extLst>
          </p:cNvPr>
          <p:cNvSpPr/>
          <p:nvPr/>
        </p:nvSpPr>
        <p:spPr>
          <a:xfrm>
            <a:off x="1882635" y="0"/>
            <a:ext cx="8426730" cy="584775"/>
          </a:xfrm>
          <a:prstGeom prst="rect">
            <a:avLst/>
          </a:prstGeom>
        </p:spPr>
        <p:txBody>
          <a:bodyPr wrap="none">
            <a:spAutoFit/>
          </a:bodyPr>
          <a:lstStyle/>
          <a:p>
            <a:r>
              <a:rPr lang="fr-FR" sz="3200" dirty="0">
                <a:solidFill>
                  <a:srgbClr val="00957E"/>
                </a:solidFill>
                <a:latin typeface="Bebas Neue" panose="020B0000000000000000" pitchFamily="34" charset="0"/>
              </a:rPr>
              <a:t>UN EXEMPLE CONCRET D’ÉCONOMIE CIRCULAIRE</a:t>
            </a:r>
          </a:p>
        </p:txBody>
      </p:sp>
      <p:sp>
        <p:nvSpPr>
          <p:cNvPr id="7" name="Espace réservé du numéro de diapositive 3">
            <a:extLst>
              <a:ext uri="{FF2B5EF4-FFF2-40B4-BE49-F238E27FC236}">
                <a16:creationId xmlns:a16="http://schemas.microsoft.com/office/drawing/2014/main" id="{78FDEE43-D0D2-40DE-997A-D53CCFADE2EE}"/>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dirty="0">
                <a:solidFill>
                  <a:srgbClr val="00957E"/>
                </a:solidFill>
              </a:rPr>
              <a:t>		</a:t>
            </a:r>
            <a:fld id="{E6E8D451-C997-4390-B81A-3456307A7F7D}" type="slidenum">
              <a:rPr lang="fr-FR" sz="2400" smtClean="0">
                <a:solidFill>
                  <a:srgbClr val="00957E"/>
                </a:solidFill>
              </a:rPr>
              <a:pPr/>
              <a:t>44</a:t>
            </a:fld>
            <a:endParaRPr lang="fr-FR" sz="2400" dirty="0">
              <a:solidFill>
                <a:srgbClr val="00957E"/>
              </a:solidFill>
            </a:endParaRPr>
          </a:p>
        </p:txBody>
      </p:sp>
    </p:spTree>
    <p:extLst>
      <p:ext uri="{BB962C8B-B14F-4D97-AF65-F5344CB8AC3E}">
        <p14:creationId xmlns:p14="http://schemas.microsoft.com/office/powerpoint/2010/main" val="159369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1351" y="1484784"/>
            <a:ext cx="10638430" cy="4897161"/>
          </a:xfrm>
        </p:spPr>
        <p:txBody>
          <a:bodyPr>
            <a:noAutofit/>
          </a:bodyPr>
          <a:lstStyle/>
          <a:p>
            <a:r>
              <a:rPr lang="fr-FR" sz="2400" dirty="0"/>
              <a:t>Le succès d’une initiative volontaire</a:t>
            </a:r>
          </a:p>
          <a:p>
            <a:r>
              <a:rPr lang="fr-FR" sz="2400" dirty="0"/>
              <a:t>Le fruit d’un effort commun</a:t>
            </a:r>
          </a:p>
          <a:p>
            <a:r>
              <a:rPr lang="fr-FR" sz="2400" dirty="0"/>
              <a:t>Des objectifs ambitieux de collecte et de recyclage </a:t>
            </a:r>
          </a:p>
          <a:p>
            <a:r>
              <a:rPr lang="fr-FR" sz="2400" dirty="0"/>
              <a:t>Une organisation et un savoir-faire unique</a:t>
            </a:r>
          </a:p>
          <a:p>
            <a:pPr>
              <a:lnSpc>
                <a:spcPct val="100000"/>
              </a:lnSpc>
            </a:pPr>
            <a:r>
              <a:rPr lang="fr-FR" sz="2400" dirty="0"/>
              <a:t>La France championne du monde de la gestion des intrants agricoles en fin de vie</a:t>
            </a:r>
          </a:p>
          <a:p>
            <a:r>
              <a:rPr lang="fr-FR" sz="2400" dirty="0"/>
              <a:t>Un exemple concret d’économie circulaire </a:t>
            </a:r>
          </a:p>
        </p:txBody>
      </p:sp>
      <p:sp>
        <p:nvSpPr>
          <p:cNvPr id="6" name="Rectangle 5">
            <a:extLst>
              <a:ext uri="{FF2B5EF4-FFF2-40B4-BE49-F238E27FC236}">
                <a16:creationId xmlns:a16="http://schemas.microsoft.com/office/drawing/2014/main" id="{6A5B4F4B-7E8F-4027-902D-936428F5EAAE}"/>
              </a:ext>
            </a:extLst>
          </p:cNvPr>
          <p:cNvSpPr/>
          <p:nvPr/>
        </p:nvSpPr>
        <p:spPr>
          <a:xfrm>
            <a:off x="1882635" y="0"/>
            <a:ext cx="5485797" cy="584775"/>
          </a:xfrm>
          <a:prstGeom prst="rect">
            <a:avLst/>
          </a:prstGeom>
        </p:spPr>
        <p:txBody>
          <a:bodyPr wrap="none">
            <a:spAutoFit/>
          </a:bodyPr>
          <a:lstStyle/>
          <a:p>
            <a:r>
              <a:rPr lang="fr-FR" sz="3200" dirty="0">
                <a:solidFill>
                  <a:srgbClr val="00957E"/>
                </a:solidFill>
                <a:latin typeface="Bebas Neue" panose="020B0000000000000000" pitchFamily="34" charset="0"/>
              </a:rPr>
              <a:t>LA FERME FRANCE EXEMPLAIRE</a:t>
            </a:r>
          </a:p>
        </p:txBody>
      </p:sp>
    </p:spTree>
    <p:extLst>
      <p:ext uri="{BB962C8B-B14F-4D97-AF65-F5344CB8AC3E}">
        <p14:creationId xmlns:p14="http://schemas.microsoft.com/office/powerpoint/2010/main" val="19878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742950" y="1198880"/>
            <a:ext cx="8580159" cy="4994530"/>
          </a:xfrm>
        </p:spPr>
        <p:txBody>
          <a:bodyPr>
            <a:normAutofit fontScale="77500" lnSpcReduction="20000"/>
          </a:bodyPr>
          <a:lstStyle/>
          <a:p>
            <a:pPr marL="457200" lvl="1" indent="-457200">
              <a:lnSpc>
                <a:spcPct val="110000"/>
              </a:lnSpc>
              <a:buClr>
                <a:srgbClr val="00957E"/>
              </a:buClr>
              <a:buFont typeface="Wingdings" pitchFamily="2" charset="2"/>
              <a:buChar char="v"/>
            </a:pPr>
            <a:r>
              <a:rPr lang="fr-FR" sz="3000" dirty="0">
                <a:solidFill>
                  <a:schemeClr val="accent3">
                    <a:lumMod val="75000"/>
                  </a:schemeClr>
                </a:solidFill>
              </a:rPr>
              <a:t>300 000 agriculteurs </a:t>
            </a:r>
            <a:r>
              <a:rPr lang="fr-FR" sz="3000" dirty="0">
                <a:solidFill>
                  <a:srgbClr val="000000"/>
                </a:solidFill>
              </a:rPr>
              <a:t>trient leur emballages et plastiques usagés.</a:t>
            </a:r>
          </a:p>
          <a:p>
            <a:pPr marL="457200" lvl="1" indent="-457200">
              <a:lnSpc>
                <a:spcPct val="110000"/>
              </a:lnSpc>
              <a:buClr>
                <a:srgbClr val="00957E"/>
              </a:buClr>
              <a:buFont typeface="Wingdings" pitchFamily="2" charset="2"/>
              <a:buChar char="v"/>
            </a:pPr>
            <a:endParaRPr lang="fr-FR" sz="3000" dirty="0">
              <a:solidFill>
                <a:schemeClr val="accent3">
                  <a:lumMod val="75000"/>
                </a:schemeClr>
              </a:solidFill>
            </a:endParaRPr>
          </a:p>
          <a:p>
            <a:pPr marL="457200" lvl="1" indent="-457200">
              <a:lnSpc>
                <a:spcPct val="110000"/>
              </a:lnSpc>
              <a:buClr>
                <a:srgbClr val="00957E"/>
              </a:buClr>
              <a:buFont typeface="Wingdings" pitchFamily="2" charset="2"/>
              <a:buChar char="v"/>
            </a:pPr>
            <a:r>
              <a:rPr lang="fr-FR" sz="3000" dirty="0">
                <a:solidFill>
                  <a:schemeClr val="accent3">
                    <a:lumMod val="75000"/>
                  </a:schemeClr>
                </a:solidFill>
              </a:rPr>
              <a:t>90% </a:t>
            </a:r>
            <a:r>
              <a:rPr lang="fr-FR" sz="3000" dirty="0">
                <a:solidFill>
                  <a:srgbClr val="000000"/>
                </a:solidFill>
              </a:rPr>
              <a:t>des emballages et plastiques collectés sont recyclés.</a:t>
            </a:r>
            <a:endParaRPr lang="fr-FR" sz="2200" dirty="0">
              <a:solidFill>
                <a:schemeClr val="tx1">
                  <a:lumMod val="50000"/>
                </a:schemeClr>
              </a:solidFill>
            </a:endParaRPr>
          </a:p>
          <a:p>
            <a:pPr marL="457200" lvl="1" indent="-457200">
              <a:lnSpc>
                <a:spcPct val="110000"/>
              </a:lnSpc>
              <a:buClr>
                <a:srgbClr val="00957E"/>
              </a:buClr>
              <a:buFont typeface="Wingdings" pitchFamily="2" charset="2"/>
              <a:buChar char="v"/>
            </a:pPr>
            <a:endParaRPr lang="fr-FR" sz="2200" dirty="0">
              <a:solidFill>
                <a:schemeClr val="tx1">
                  <a:lumMod val="50000"/>
                </a:schemeClr>
              </a:solidFill>
            </a:endParaRPr>
          </a:p>
          <a:p>
            <a:pPr lvl="2">
              <a:lnSpc>
                <a:spcPct val="100000"/>
              </a:lnSpc>
            </a:pPr>
            <a:endParaRPr lang="fr-FR" sz="1600"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lvl="1"/>
            <a:endParaRPr lang="fr-FR" sz="3200" b="1" dirty="0">
              <a:solidFill>
                <a:schemeClr val="accent2"/>
              </a:solidFill>
            </a:endParaRPr>
          </a:p>
          <a:p>
            <a:pPr marL="457194" lvl="1" indent="0">
              <a:buNone/>
            </a:pPr>
            <a:endParaRPr lang="fr-FR" sz="2600" b="1" dirty="0">
              <a:solidFill>
                <a:srgbClr val="009999"/>
              </a:solidFill>
            </a:endParaRPr>
          </a:p>
          <a:p>
            <a:pPr marL="57156" indent="-457200">
              <a:lnSpc>
                <a:spcPct val="110000"/>
              </a:lnSpc>
              <a:buClr>
                <a:srgbClr val="00957E"/>
              </a:buClr>
              <a:buFont typeface="Wingdings" pitchFamily="2" charset="2"/>
              <a:buChar char="v"/>
            </a:pPr>
            <a:r>
              <a:rPr lang="fr-FR" sz="3000" dirty="0">
                <a:solidFill>
                  <a:srgbClr val="000000"/>
                </a:solidFill>
              </a:rPr>
              <a:t>Le recyclage des emballages et plastiques agricoles a évité l’émission de </a:t>
            </a:r>
            <a:r>
              <a:rPr lang="fr-FR" sz="3000" dirty="0">
                <a:solidFill>
                  <a:schemeClr val="accent3">
                    <a:lumMod val="75000"/>
                  </a:schemeClr>
                </a:solidFill>
              </a:rPr>
              <a:t>70 000 t de CO2 en 2020</a:t>
            </a:r>
          </a:p>
          <a:p>
            <a:pPr marL="0" lvl="1" indent="0" algn="ctr">
              <a:lnSpc>
                <a:spcPct val="110000"/>
              </a:lnSpc>
              <a:buClr>
                <a:srgbClr val="00957E"/>
              </a:buClr>
              <a:buNone/>
            </a:pPr>
            <a:r>
              <a:rPr lang="fr-FR" sz="2200" dirty="0">
                <a:solidFill>
                  <a:schemeClr val="tx1">
                    <a:lumMod val="50000"/>
                  </a:schemeClr>
                </a:solidFill>
              </a:rPr>
              <a:t>   (soit  l’équivalent des émissions de 30 000 véhicules pendant 1 an)</a:t>
            </a:r>
          </a:p>
          <a:p>
            <a:endParaRPr lang="fr-FR" dirty="0">
              <a:solidFill>
                <a:schemeClr val="tx2"/>
              </a:solidFill>
            </a:endParaRPr>
          </a:p>
          <a:p>
            <a:endParaRPr lang="fr-FR" u="sng" dirty="0">
              <a:solidFill>
                <a:schemeClr val="tx2"/>
              </a:solidFill>
            </a:endParaRPr>
          </a:p>
          <a:p>
            <a:endParaRPr lang="fr-FR" dirty="0"/>
          </a:p>
        </p:txBody>
      </p:sp>
      <p:sp>
        <p:nvSpPr>
          <p:cNvPr id="4" name="Espace réservé du numéro de diapositive 3"/>
          <p:cNvSpPr>
            <a:spLocks noGrp="1"/>
          </p:cNvSpPr>
          <p:nvPr>
            <p:ph type="sldNum" sz="quarter" idx="4294967295"/>
          </p:nvPr>
        </p:nvSpPr>
        <p:spPr>
          <a:xfrm>
            <a:off x="11423650" y="6521450"/>
            <a:ext cx="768350" cy="25241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74529-57E0-42E4-829C-F21F02633DFF}" type="slidenum">
              <a:rPr kumimoji="0" lang="fr-FR" sz="800" b="0" i="0" u="none" strike="noStrike" kern="1200" cap="none" spc="0" normalizeH="0" baseline="0" noProof="0">
                <a:ln>
                  <a:noFill/>
                </a:ln>
                <a:solidFill>
                  <a:prstClr val="white">
                    <a:lumMod val="6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800" b="0" i="0" u="none" strike="noStrike" kern="1200" cap="none" spc="0" normalizeH="0" baseline="0" noProof="0" dirty="0">
              <a:ln>
                <a:noFill/>
              </a:ln>
              <a:solidFill>
                <a:prstClr val="white">
                  <a:lumMod val="65000"/>
                </a:prstClr>
              </a:solidFill>
              <a:effectLst/>
              <a:uLnTx/>
              <a:uFillTx/>
              <a:latin typeface="Arial"/>
              <a:ea typeface="+mn-ea"/>
              <a:cs typeface="+mn-cs"/>
            </a:endParaRPr>
          </a:p>
        </p:txBody>
      </p:sp>
      <p:pic>
        <p:nvPicPr>
          <p:cNvPr id="8" name="Image 7">
            <a:extLst>
              <a:ext uri="{FF2B5EF4-FFF2-40B4-BE49-F238E27FC236}">
                <a16:creationId xmlns:a16="http://schemas.microsoft.com/office/drawing/2014/main" id="{21C8496C-755D-405B-811F-6E80733EE28D}"/>
              </a:ext>
            </a:extLst>
          </p:cNvPr>
          <p:cNvPicPr>
            <a:picLocks noChangeAspect="1"/>
          </p:cNvPicPr>
          <p:nvPr/>
        </p:nvPicPr>
        <p:blipFill>
          <a:blip r:embed="rId2"/>
          <a:stretch>
            <a:fillRect/>
          </a:stretch>
        </p:blipFill>
        <p:spPr>
          <a:xfrm>
            <a:off x="2017337" y="2587063"/>
            <a:ext cx="6617615" cy="2218164"/>
          </a:xfrm>
          <a:prstGeom prst="rect">
            <a:avLst/>
          </a:prstGeom>
        </p:spPr>
      </p:pic>
      <p:sp>
        <p:nvSpPr>
          <p:cNvPr id="11" name="Rectangle 10">
            <a:extLst>
              <a:ext uri="{FF2B5EF4-FFF2-40B4-BE49-F238E27FC236}">
                <a16:creationId xmlns:a16="http://schemas.microsoft.com/office/drawing/2014/main" id="{54D30A2E-93F2-442E-9E3E-7A93B23E592E}"/>
              </a:ext>
            </a:extLst>
          </p:cNvPr>
          <p:cNvSpPr/>
          <p:nvPr/>
        </p:nvSpPr>
        <p:spPr>
          <a:xfrm>
            <a:off x="1882635" y="0"/>
            <a:ext cx="4987199" cy="584775"/>
          </a:xfrm>
          <a:prstGeom prst="rect">
            <a:avLst/>
          </a:prstGeom>
        </p:spPr>
        <p:txBody>
          <a:bodyPr wrap="none">
            <a:spAutoFit/>
          </a:bodyPr>
          <a:lstStyle/>
          <a:p>
            <a:r>
              <a:rPr lang="fr-FR" sz="3200" dirty="0">
                <a:solidFill>
                  <a:srgbClr val="00957E"/>
                </a:solidFill>
                <a:latin typeface="Bebas Neue" panose="020B0000000000000000" pitchFamily="34" charset="0"/>
              </a:rPr>
              <a:t>IMPACT ENVIRONNEMENTAL</a:t>
            </a:r>
          </a:p>
        </p:txBody>
      </p:sp>
    </p:spTree>
    <p:extLst>
      <p:ext uri="{BB962C8B-B14F-4D97-AF65-F5344CB8AC3E}">
        <p14:creationId xmlns:p14="http://schemas.microsoft.com/office/powerpoint/2010/main" val="117393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3"/>
          </p:nvPr>
        </p:nvSpPr>
        <p:spPr>
          <a:xfrm>
            <a:off x="742949" y="1198880"/>
            <a:ext cx="11106543" cy="4994530"/>
          </a:xfrm>
        </p:spPr>
        <p:txBody>
          <a:bodyPr>
            <a:normAutofit fontScale="85000" lnSpcReduction="20000"/>
          </a:bodyPr>
          <a:lstStyle/>
          <a:p>
            <a:pPr marL="457200" lvl="1" indent="-457200">
              <a:lnSpc>
                <a:spcPct val="110000"/>
              </a:lnSpc>
              <a:buClr>
                <a:srgbClr val="00957E"/>
              </a:buClr>
              <a:buFont typeface="Wingdings" pitchFamily="2" charset="2"/>
              <a:buChar char="v"/>
            </a:pPr>
            <a:r>
              <a:rPr lang="fr-FR" sz="2700" dirty="0">
                <a:solidFill>
                  <a:schemeClr val="accent3">
                    <a:lumMod val="75000"/>
                  </a:schemeClr>
                </a:solidFill>
              </a:rPr>
              <a:t>300 000 agriculteurs – trieurs </a:t>
            </a:r>
          </a:p>
          <a:p>
            <a:pPr marL="457200" lvl="1" indent="-457200">
              <a:lnSpc>
                <a:spcPct val="110000"/>
              </a:lnSpc>
              <a:buClr>
                <a:srgbClr val="00957E"/>
              </a:buClr>
              <a:buFont typeface="Wingdings" pitchFamily="2" charset="2"/>
              <a:buChar char="v"/>
            </a:pPr>
            <a:endParaRPr lang="fr-FR" sz="2700" dirty="0">
              <a:solidFill>
                <a:schemeClr val="accent3">
                  <a:lumMod val="75000"/>
                </a:schemeClr>
              </a:solidFill>
            </a:endParaRPr>
          </a:p>
          <a:p>
            <a:pPr marL="457200" lvl="1" indent="-457200">
              <a:lnSpc>
                <a:spcPct val="110000"/>
              </a:lnSpc>
              <a:buClr>
                <a:srgbClr val="00957E"/>
              </a:buClr>
              <a:buFont typeface="Wingdings" pitchFamily="2" charset="2"/>
              <a:buChar char="v"/>
            </a:pPr>
            <a:r>
              <a:rPr lang="fr-FR" sz="2700" dirty="0">
                <a:solidFill>
                  <a:schemeClr val="accent3">
                    <a:lumMod val="75000"/>
                  </a:schemeClr>
                </a:solidFill>
              </a:rPr>
              <a:t>11 000 personnes impliquées </a:t>
            </a:r>
            <a:r>
              <a:rPr lang="fr-FR" sz="2700" dirty="0">
                <a:solidFill>
                  <a:schemeClr val="tx1">
                    <a:lumMod val="50000"/>
                  </a:schemeClr>
                </a:solidFill>
              </a:rPr>
              <a:t>(92% pré-collecte, 3% transport, 1% prétraitement et  4% recyclage)</a:t>
            </a:r>
          </a:p>
          <a:p>
            <a:pPr marL="457200" lvl="1" indent="-457200">
              <a:lnSpc>
                <a:spcPct val="110000"/>
              </a:lnSpc>
              <a:buClr>
                <a:srgbClr val="00957E"/>
              </a:buClr>
              <a:buFont typeface="Wingdings" pitchFamily="2" charset="2"/>
              <a:buChar char="v"/>
            </a:pPr>
            <a:endParaRPr lang="fr-FR" sz="2200" dirty="0">
              <a:solidFill>
                <a:schemeClr val="tx1">
                  <a:lumMod val="50000"/>
                </a:schemeClr>
              </a:solidFill>
            </a:endParaRPr>
          </a:p>
          <a:p>
            <a:pPr lvl="2">
              <a:lnSpc>
                <a:spcPct val="100000"/>
              </a:lnSpc>
            </a:pPr>
            <a:endParaRPr lang="fr-FR" sz="1600"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marL="914389" lvl="2" indent="0">
              <a:buNone/>
            </a:pPr>
            <a:endParaRPr lang="fr-FR" i="1" dirty="0">
              <a:solidFill>
                <a:schemeClr val="accent2"/>
              </a:solidFill>
            </a:endParaRPr>
          </a:p>
          <a:p>
            <a:pPr lvl="1"/>
            <a:endParaRPr lang="fr-FR" sz="3200" b="1" dirty="0">
              <a:solidFill>
                <a:schemeClr val="accent2"/>
              </a:solidFill>
            </a:endParaRPr>
          </a:p>
          <a:p>
            <a:pPr marL="457194" lvl="1" indent="0">
              <a:buNone/>
            </a:pPr>
            <a:endParaRPr lang="fr-FR" sz="2600" b="1" dirty="0">
              <a:solidFill>
                <a:srgbClr val="009999"/>
              </a:solidFill>
            </a:endParaRPr>
          </a:p>
          <a:p>
            <a:pPr marL="457200" lvl="1" indent="-457200">
              <a:lnSpc>
                <a:spcPct val="110000"/>
              </a:lnSpc>
              <a:buClr>
                <a:srgbClr val="00957E"/>
              </a:buClr>
              <a:buFont typeface="Wingdings" pitchFamily="2" charset="2"/>
              <a:buChar char="v"/>
            </a:pPr>
            <a:r>
              <a:rPr lang="fr-FR" sz="2700" dirty="0">
                <a:solidFill>
                  <a:schemeClr val="accent3">
                    <a:lumMod val="75000"/>
                  </a:schemeClr>
                </a:solidFill>
              </a:rPr>
              <a:t>530 ETP induits </a:t>
            </a:r>
            <a:r>
              <a:rPr lang="fr-FR" sz="2700" dirty="0">
                <a:solidFill>
                  <a:schemeClr val="tx1">
                    <a:lumMod val="50000"/>
                  </a:schemeClr>
                </a:solidFill>
              </a:rPr>
              <a:t>(49% pré-collecte, 2% transport, 2% prétraitement et  47% recyclage)</a:t>
            </a:r>
          </a:p>
          <a:p>
            <a:endParaRPr lang="fr-FR" dirty="0">
              <a:solidFill>
                <a:schemeClr val="tx2"/>
              </a:solidFill>
            </a:endParaRPr>
          </a:p>
          <a:p>
            <a:endParaRPr lang="fr-FR" u="sng" dirty="0">
              <a:solidFill>
                <a:schemeClr val="tx2"/>
              </a:solidFill>
            </a:endParaRPr>
          </a:p>
          <a:p>
            <a:endParaRPr lang="fr-FR" dirty="0"/>
          </a:p>
        </p:txBody>
      </p:sp>
      <p:sp>
        <p:nvSpPr>
          <p:cNvPr id="4" name="Espace réservé du numéro de diapositive 3"/>
          <p:cNvSpPr>
            <a:spLocks noGrp="1"/>
          </p:cNvSpPr>
          <p:nvPr>
            <p:ph type="sldNum" sz="quarter" idx="4294967295"/>
          </p:nvPr>
        </p:nvSpPr>
        <p:spPr>
          <a:xfrm>
            <a:off x="11423650" y="6521450"/>
            <a:ext cx="768350" cy="25241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74529-57E0-42E4-829C-F21F02633DFF}" type="slidenum">
              <a:rPr kumimoji="0" lang="fr-FR" sz="800" b="0" i="0" u="none" strike="noStrike" kern="1200" cap="none" spc="0" normalizeH="0" baseline="0" noProof="0">
                <a:ln>
                  <a:noFill/>
                </a:ln>
                <a:solidFill>
                  <a:prstClr val="white">
                    <a:lumMod val="6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800" b="0" i="0" u="none" strike="noStrike" kern="1200" cap="none" spc="0" normalizeH="0" baseline="0" noProof="0" dirty="0">
              <a:ln>
                <a:noFill/>
              </a:ln>
              <a:solidFill>
                <a:prstClr val="white">
                  <a:lumMod val="65000"/>
                </a:prstClr>
              </a:solidFill>
              <a:effectLst/>
              <a:uLnTx/>
              <a:uFillTx/>
              <a:latin typeface="Arial"/>
              <a:ea typeface="+mn-ea"/>
              <a:cs typeface="+mn-cs"/>
            </a:endParaRPr>
          </a:p>
        </p:txBody>
      </p:sp>
      <p:pic>
        <p:nvPicPr>
          <p:cNvPr id="6" name="Image 5">
            <a:extLst>
              <a:ext uri="{FF2B5EF4-FFF2-40B4-BE49-F238E27FC236}">
                <a16:creationId xmlns:a16="http://schemas.microsoft.com/office/drawing/2014/main" id="{A579A674-8340-4414-AAB0-75791A3B01C4}"/>
              </a:ext>
            </a:extLst>
          </p:cNvPr>
          <p:cNvPicPr>
            <a:picLocks noChangeAspect="1"/>
          </p:cNvPicPr>
          <p:nvPr/>
        </p:nvPicPr>
        <p:blipFill>
          <a:blip r:embed="rId2"/>
          <a:stretch>
            <a:fillRect/>
          </a:stretch>
        </p:blipFill>
        <p:spPr>
          <a:xfrm>
            <a:off x="1979629" y="2720765"/>
            <a:ext cx="6617615" cy="2400113"/>
          </a:xfrm>
          <a:prstGeom prst="rect">
            <a:avLst/>
          </a:prstGeom>
        </p:spPr>
      </p:pic>
      <p:sp>
        <p:nvSpPr>
          <p:cNvPr id="9" name="Rectangle 8">
            <a:extLst>
              <a:ext uri="{FF2B5EF4-FFF2-40B4-BE49-F238E27FC236}">
                <a16:creationId xmlns:a16="http://schemas.microsoft.com/office/drawing/2014/main" id="{450AEE6A-DE31-42B6-B8F0-848D64892E89}"/>
              </a:ext>
            </a:extLst>
          </p:cNvPr>
          <p:cNvSpPr/>
          <p:nvPr/>
        </p:nvSpPr>
        <p:spPr>
          <a:xfrm>
            <a:off x="1882635" y="0"/>
            <a:ext cx="2766270" cy="584775"/>
          </a:xfrm>
          <a:prstGeom prst="rect">
            <a:avLst/>
          </a:prstGeom>
        </p:spPr>
        <p:txBody>
          <a:bodyPr wrap="none">
            <a:spAutoFit/>
          </a:bodyPr>
          <a:lstStyle/>
          <a:p>
            <a:r>
              <a:rPr lang="fr-FR" sz="3200" dirty="0">
                <a:solidFill>
                  <a:srgbClr val="00957E"/>
                </a:solidFill>
                <a:latin typeface="Bebas Neue" panose="020B0000000000000000" pitchFamily="34" charset="0"/>
              </a:rPr>
              <a:t>IMPACT SOCIAL</a:t>
            </a:r>
          </a:p>
        </p:txBody>
      </p:sp>
    </p:spTree>
    <p:extLst>
      <p:ext uri="{BB962C8B-B14F-4D97-AF65-F5344CB8AC3E}">
        <p14:creationId xmlns:p14="http://schemas.microsoft.com/office/powerpoint/2010/main" val="78798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D8A9C455-ED61-4D24-90B6-EA47425EBD2A}"/>
              </a:ext>
            </a:extLst>
          </p:cNvPr>
          <p:cNvPicPr>
            <a:picLocks noGrp="1" noChangeAspect="1"/>
          </p:cNvPicPr>
          <p:nvPr>
            <p:ph sz="quarter" idx="13"/>
          </p:nvPr>
        </p:nvPicPr>
        <p:blipFill>
          <a:blip r:embed="rId2"/>
          <a:stretch>
            <a:fillRect/>
          </a:stretch>
        </p:blipFill>
        <p:spPr>
          <a:xfrm>
            <a:off x="502474" y="1221933"/>
            <a:ext cx="6974428" cy="4663844"/>
          </a:xfrm>
          <a:prstGeom prst="rect">
            <a:avLst/>
          </a:prstGeom>
        </p:spPr>
      </p:pic>
      <p:sp>
        <p:nvSpPr>
          <p:cNvPr id="11" name="ZoneTexte 10">
            <a:extLst>
              <a:ext uri="{FF2B5EF4-FFF2-40B4-BE49-F238E27FC236}">
                <a16:creationId xmlns:a16="http://schemas.microsoft.com/office/drawing/2014/main" id="{99853EE8-C0EB-4314-934A-9272B7AC7EA7}"/>
              </a:ext>
            </a:extLst>
          </p:cNvPr>
          <p:cNvSpPr txBox="1"/>
          <p:nvPr/>
        </p:nvSpPr>
        <p:spPr>
          <a:xfrm>
            <a:off x="8335629" y="2613392"/>
            <a:ext cx="3417903" cy="1631216"/>
          </a:xfrm>
          <a:prstGeom prst="rect">
            <a:avLst/>
          </a:prstGeom>
          <a:noFill/>
        </p:spPr>
        <p:txBody>
          <a:bodyPr wrap="square" rtlCol="0">
            <a:spAutoFit/>
          </a:bodyPr>
          <a:lstStyle/>
          <a:p>
            <a:r>
              <a:rPr lang="fr-FR" sz="2000" dirty="0">
                <a:solidFill>
                  <a:schemeClr val="tx1">
                    <a:lumMod val="50000"/>
                  </a:schemeClr>
                </a:solidFill>
                <a:latin typeface="Calibri" panose="020F0502020204030204" pitchFamily="34" charset="0"/>
                <a:cs typeface="Calibri" panose="020F0502020204030204" pitchFamily="34" charset="0"/>
              </a:rPr>
              <a:t>Le </a:t>
            </a:r>
            <a:r>
              <a:rPr lang="fr-FR" sz="2000" b="1" dirty="0">
                <a:solidFill>
                  <a:srgbClr val="00957E"/>
                </a:solidFill>
              </a:rPr>
              <a:t>savoir-faire de la France </a:t>
            </a:r>
            <a:r>
              <a:rPr lang="fr-FR" sz="2000" dirty="0">
                <a:solidFill>
                  <a:schemeClr val="tx1">
                    <a:lumMod val="50000"/>
                  </a:schemeClr>
                </a:solidFill>
                <a:latin typeface="Calibri" panose="020F0502020204030204" pitchFamily="34" charset="0"/>
                <a:cs typeface="Calibri" panose="020F0502020204030204" pitchFamily="34" charset="0"/>
              </a:rPr>
              <a:t>en matière de gestion des</a:t>
            </a:r>
          </a:p>
          <a:p>
            <a:r>
              <a:rPr lang="fr-FR" sz="2000" dirty="0">
                <a:solidFill>
                  <a:schemeClr val="tx1">
                    <a:lumMod val="50000"/>
                  </a:schemeClr>
                </a:solidFill>
                <a:latin typeface="Calibri" panose="020F0502020204030204" pitchFamily="34" charset="0"/>
                <a:cs typeface="Calibri" panose="020F0502020204030204" pitchFamily="34" charset="0"/>
              </a:rPr>
              <a:t>déchets d’agrofourniture fait référence, tant au</a:t>
            </a:r>
          </a:p>
          <a:p>
            <a:r>
              <a:rPr lang="fr-FR" sz="2000" dirty="0">
                <a:solidFill>
                  <a:schemeClr val="tx1">
                    <a:lumMod val="50000"/>
                  </a:schemeClr>
                </a:solidFill>
                <a:latin typeface="Calibri" panose="020F0502020204030204" pitchFamily="34" charset="0"/>
                <a:cs typeface="Calibri" panose="020F0502020204030204" pitchFamily="34" charset="0"/>
              </a:rPr>
              <a:t>niveau européen que mondial</a:t>
            </a:r>
          </a:p>
        </p:txBody>
      </p:sp>
      <p:sp>
        <p:nvSpPr>
          <p:cNvPr id="8" name="Rectangle 7">
            <a:extLst>
              <a:ext uri="{FF2B5EF4-FFF2-40B4-BE49-F238E27FC236}">
                <a16:creationId xmlns:a16="http://schemas.microsoft.com/office/drawing/2014/main" id="{62E80D10-9FF9-439C-A5B4-1E3279760D47}"/>
              </a:ext>
            </a:extLst>
          </p:cNvPr>
          <p:cNvSpPr/>
          <p:nvPr/>
        </p:nvSpPr>
        <p:spPr>
          <a:xfrm>
            <a:off x="1882635" y="0"/>
            <a:ext cx="3917804" cy="584775"/>
          </a:xfrm>
          <a:prstGeom prst="rect">
            <a:avLst/>
          </a:prstGeom>
        </p:spPr>
        <p:txBody>
          <a:bodyPr wrap="none">
            <a:spAutoFit/>
          </a:bodyPr>
          <a:lstStyle/>
          <a:p>
            <a:r>
              <a:rPr lang="fr-FR" sz="3200" dirty="0">
                <a:solidFill>
                  <a:srgbClr val="00957E"/>
                </a:solidFill>
                <a:latin typeface="Bebas Neue" panose="020B0000000000000000" pitchFamily="34" charset="0"/>
              </a:rPr>
              <a:t>CHAMPION D’EUROPE</a:t>
            </a:r>
          </a:p>
        </p:txBody>
      </p:sp>
    </p:spTree>
    <p:extLst>
      <p:ext uri="{BB962C8B-B14F-4D97-AF65-F5344CB8AC3E}">
        <p14:creationId xmlns:p14="http://schemas.microsoft.com/office/powerpoint/2010/main" val="247328884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14011-2846-44AE-B9A8-A02AB88782F9}"/>
              </a:ext>
            </a:extLst>
          </p:cNvPr>
          <p:cNvSpPr/>
          <p:nvPr/>
        </p:nvSpPr>
        <p:spPr>
          <a:xfrm>
            <a:off x="3989090" y="3718718"/>
            <a:ext cx="4080254"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srgbClr val="00957E"/>
                </a:solidFill>
                <a:effectLst/>
                <a:uLnTx/>
                <a:uFillTx/>
                <a:latin typeface="Bebas Neue" panose="020B0000000000000000" pitchFamily="34" charset="0"/>
                <a:ea typeface="+mn-ea"/>
                <a:cs typeface="+mn-cs"/>
              </a:rPr>
              <a:t>Plus d’information ?</a:t>
            </a:r>
          </a:p>
        </p:txBody>
      </p:sp>
      <p:pic>
        <p:nvPicPr>
          <p:cNvPr id="9" name="Picture 2" descr="\\ADI-FIL01\datas\P R\R.P\Projet\LIFE\2015 ProAgriCycling\Présentation PAL\Graphics\logo-adivalor.jpg">
            <a:extLst>
              <a:ext uri="{FF2B5EF4-FFF2-40B4-BE49-F238E27FC236}">
                <a16:creationId xmlns:a16="http://schemas.microsoft.com/office/drawing/2014/main" id="{5C944E8D-2E63-41B1-AB90-0E06BA92CC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1958" y="1066702"/>
            <a:ext cx="2609584" cy="177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9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Applications du plastique en agriculture</a:t>
            </a:r>
          </a:p>
        </p:txBody>
      </p:sp>
      <p:sp>
        <p:nvSpPr>
          <p:cNvPr id="18" name="Rectangle 17">
            <a:extLst>
              <a:ext uri="{FF2B5EF4-FFF2-40B4-BE49-F238E27FC236}">
                <a16:creationId xmlns:a16="http://schemas.microsoft.com/office/drawing/2014/main" id="{715B8DA7-D95D-488C-9475-0CA0CB5E116B}"/>
              </a:ext>
            </a:extLst>
          </p:cNvPr>
          <p:cNvSpPr/>
          <p:nvPr/>
        </p:nvSpPr>
        <p:spPr>
          <a:xfrm>
            <a:off x="295985" y="955819"/>
            <a:ext cx="8574519" cy="5078313"/>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8000"/>
                </a:solidFill>
                <a:effectLst/>
                <a:uLnTx/>
                <a:uFillTx/>
                <a:latin typeface="Calibri" panose="020F0502020204030204"/>
                <a:ea typeface="+mn-ea"/>
                <a:cs typeface="+mn-cs"/>
              </a:rPr>
              <a:t>INTERET  : Faire mieux, avec moins de travail et d’énergie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Trois grandes familles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Elevage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Horticulture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rPr>
              <a:t>Arboriculture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Trois types d’effets recherchés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Effet agronomique : ensilage, enrubannage…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Transport et manipulation : ficelles-filets, irrigation…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Protection et régulation : paillage, serre, paragrêle, brise-vent…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Contraintes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mise en place peut exiger des machines spécifiques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produit doit être géré en fin de vie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Facilement souillé à l’utilisation</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7" name="Image 6" descr="Resultado de imagen para cómo se inició la industria del cultivo de flores en Ecuador">
            <a:extLst>
              <a:ext uri="{FF2B5EF4-FFF2-40B4-BE49-F238E27FC236}">
                <a16:creationId xmlns:a16="http://schemas.microsoft.com/office/drawing/2014/main" id="{BBCA7C86-0C05-4685-B46C-B5DA06AA085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5076" y="3710995"/>
            <a:ext cx="2857500" cy="1905000"/>
          </a:xfrm>
          <a:prstGeom prst="rect">
            <a:avLst/>
          </a:prstGeom>
          <a:noFill/>
          <a:ln>
            <a:noFill/>
          </a:ln>
        </p:spPr>
      </p:pic>
      <p:pic>
        <p:nvPicPr>
          <p:cNvPr id="9" name="Image 8" descr="Nueva imagen (6)">
            <a:extLst>
              <a:ext uri="{FF2B5EF4-FFF2-40B4-BE49-F238E27FC236}">
                <a16:creationId xmlns:a16="http://schemas.microsoft.com/office/drawing/2014/main" id="{BC51E5CF-C7C0-4021-A3F7-8038B40BB35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310990" y="861084"/>
            <a:ext cx="4151736" cy="2597121"/>
          </a:xfrm>
          <a:prstGeom prst="rect">
            <a:avLst/>
          </a:prstGeom>
          <a:noFill/>
          <a:ln>
            <a:noFill/>
          </a:ln>
        </p:spPr>
      </p:pic>
    </p:spTree>
    <p:extLst>
      <p:ext uri="{BB962C8B-B14F-4D97-AF65-F5344CB8AC3E}">
        <p14:creationId xmlns:p14="http://schemas.microsoft.com/office/powerpoint/2010/main" val="3972458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164D5553-EBC9-4F67-BF79-723475534EBD}"/>
              </a:ext>
            </a:extLst>
          </p:cNvPr>
          <p:cNvPicPr>
            <a:picLocks noGrp="1" noChangeAspect="1"/>
          </p:cNvPicPr>
          <p:nvPr>
            <p:ph sz="quarter" idx="13"/>
          </p:nvPr>
        </p:nvPicPr>
        <p:blipFill>
          <a:blip r:embed="rId3"/>
          <a:stretch>
            <a:fillRect/>
          </a:stretch>
        </p:blipFill>
        <p:spPr>
          <a:xfrm>
            <a:off x="2515077" y="1384929"/>
            <a:ext cx="7161845" cy="4088141"/>
          </a:xfrm>
          <a:prstGeom prst="rect">
            <a:avLst/>
          </a:prstGeom>
        </p:spPr>
      </p:pic>
      <p:sp>
        <p:nvSpPr>
          <p:cNvPr id="4" name="Rectangle 3">
            <a:extLst>
              <a:ext uri="{FF2B5EF4-FFF2-40B4-BE49-F238E27FC236}">
                <a16:creationId xmlns:a16="http://schemas.microsoft.com/office/drawing/2014/main" id="{9701EAFB-6D44-4CEE-9420-B0D71D68B57E}"/>
              </a:ext>
            </a:extLst>
          </p:cNvPr>
          <p:cNvSpPr/>
          <p:nvPr/>
        </p:nvSpPr>
        <p:spPr>
          <a:xfrm>
            <a:off x="1882635" y="0"/>
            <a:ext cx="5736057" cy="584775"/>
          </a:xfrm>
          <a:prstGeom prst="rect">
            <a:avLst/>
          </a:prstGeom>
        </p:spPr>
        <p:txBody>
          <a:bodyPr wrap="none">
            <a:spAutoFit/>
          </a:bodyPr>
          <a:lstStyle/>
          <a:p>
            <a:r>
              <a:rPr lang="fr-FR" sz="3200" dirty="0">
                <a:solidFill>
                  <a:srgbClr val="00957E"/>
                </a:solidFill>
                <a:latin typeface="Bebas Neue" panose="020B0000000000000000" pitchFamily="34" charset="0"/>
              </a:rPr>
              <a:t>SITE INTERNET – www.adivalor.fr </a:t>
            </a:r>
          </a:p>
        </p:txBody>
      </p:sp>
    </p:spTree>
    <p:extLst>
      <p:ext uri="{BB962C8B-B14F-4D97-AF65-F5344CB8AC3E}">
        <p14:creationId xmlns:p14="http://schemas.microsoft.com/office/powerpoint/2010/main" val="2621217465"/>
      </p:ext>
    </p:extLst>
  </p:cSld>
  <p:clrMapOvr>
    <a:masterClrMapping/>
  </p:clrMapOvr>
  <p:transition spd="slow" advClick="0"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vertical 1"/>
          <p:cNvSpPr>
            <a:spLocks noGrp="1"/>
          </p:cNvSpPr>
          <p:nvPr>
            <p:ph sz="quarter" idx="13"/>
          </p:nvPr>
        </p:nvSpPr>
        <p:spPr>
          <a:xfrm>
            <a:off x="381001" y="1574800"/>
            <a:ext cx="4927269" cy="4946662"/>
          </a:xfrm>
        </p:spPr>
        <p:txBody>
          <a:bodyPr/>
          <a:lstStyle/>
          <a:p>
            <a:pPr>
              <a:lnSpc>
                <a:spcPct val="100000"/>
              </a:lnSpc>
            </a:pPr>
            <a:r>
              <a:rPr lang="fr-FR" sz="2700" dirty="0"/>
              <a:t>Une lettre électronique mensuelle d’information (plus de 14,000 abonnés)</a:t>
            </a:r>
          </a:p>
          <a:p>
            <a:pPr>
              <a:lnSpc>
                <a:spcPct val="100000"/>
              </a:lnSpc>
            </a:pPr>
            <a:endParaRPr lang="fr-FR" sz="2700" dirty="0"/>
          </a:p>
          <a:p>
            <a:pPr>
              <a:lnSpc>
                <a:spcPct val="100000"/>
              </a:lnSpc>
            </a:pPr>
            <a:endParaRPr lang="fr-FR" sz="2700" dirty="0"/>
          </a:p>
          <a:p>
            <a:pPr>
              <a:lnSpc>
                <a:spcPct val="100000"/>
              </a:lnSpc>
            </a:pPr>
            <a:endParaRPr lang="fr-FR" sz="2700" dirty="0"/>
          </a:p>
          <a:p>
            <a:pPr>
              <a:lnSpc>
                <a:spcPct val="100000"/>
              </a:lnSpc>
            </a:pPr>
            <a:endParaRPr lang="fr-FR" sz="2700" dirty="0"/>
          </a:p>
          <a:p>
            <a:pPr marL="0" indent="0">
              <a:buNone/>
            </a:pPr>
            <a:endParaRPr lang="fr-FR" dirty="0"/>
          </a:p>
          <a:p>
            <a:pPr marL="0" indent="0">
              <a:buNone/>
            </a:pPr>
            <a:endParaRPr lang="fr-F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1" y="3351797"/>
            <a:ext cx="4870304" cy="282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0809" y="3351797"/>
            <a:ext cx="4841179" cy="282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texte vertical 1"/>
          <p:cNvSpPr txBox="1">
            <a:spLocks/>
          </p:cNvSpPr>
          <p:nvPr/>
        </p:nvSpPr>
        <p:spPr>
          <a:xfrm>
            <a:off x="6017821" y="1612404"/>
            <a:ext cx="5604168" cy="4946662"/>
          </a:xfrm>
          <a:prstGeom prst="rect">
            <a:avLst/>
          </a:prstGeom>
        </p:spPr>
        <p:txBody>
          <a:bodyPr vert="horz" lIns="91440" tIns="45720" rIns="91440" bIns="45720" rtlCol="0">
            <a:normAutofit/>
          </a:bodyPr>
          <a:lstStyle>
            <a:lvl1pPr marL="342896" indent="-342896" algn="l" defTabSz="914389" rtl="0" eaLnBrk="1" latinLnBrk="0" hangingPunct="1">
              <a:lnSpc>
                <a:spcPct val="150000"/>
              </a:lnSpc>
              <a:spcBef>
                <a:spcPct val="20000"/>
              </a:spcBef>
              <a:buClr>
                <a:schemeClr val="accent2"/>
              </a:buClr>
              <a:buFont typeface="Wingdings" panose="05000000000000000000" pitchFamily="2" charset="2"/>
              <a:buChar char=""/>
              <a:defRPr sz="3200" kern="1200">
                <a:solidFill>
                  <a:schemeClr val="tx1"/>
                </a:solidFill>
                <a:latin typeface="+mn-lt"/>
                <a:ea typeface="+mn-ea"/>
                <a:cs typeface="+mn-cs"/>
              </a:defRPr>
            </a:lvl1pPr>
            <a:lvl2pPr marL="742940" indent="-285746" algn="l" defTabSz="914389" rtl="0" eaLnBrk="1" latinLnBrk="0" hangingPunct="1">
              <a:lnSpc>
                <a:spcPct val="150000"/>
              </a:lnSpc>
              <a:spcBef>
                <a:spcPts val="0"/>
              </a:spcBef>
              <a:buFont typeface="Arial" pitchFamily="34" charset="0"/>
              <a:buChar char="–"/>
              <a:defRPr sz="2800" kern="1200">
                <a:solidFill>
                  <a:schemeClr val="tx1"/>
                </a:solidFill>
                <a:latin typeface="+mn-lt"/>
                <a:ea typeface="+mn-ea"/>
                <a:cs typeface="+mn-cs"/>
              </a:defRPr>
            </a:lvl2pPr>
            <a:lvl3pPr marL="1142986" indent="-228597" algn="l" defTabSz="914389" rtl="0" eaLnBrk="1" latinLnBrk="0" hangingPunct="1">
              <a:lnSpc>
                <a:spcPct val="150000"/>
              </a:lnSpc>
              <a:spcBef>
                <a:spcPts val="0"/>
              </a:spcBef>
              <a:buClr>
                <a:schemeClr val="accent2"/>
              </a:buClr>
              <a:buFont typeface="Arial" pitchFamily="34" charset="0"/>
              <a:buChar char="•"/>
              <a:defRPr sz="2400" kern="1200">
                <a:solidFill>
                  <a:schemeClr val="tx1"/>
                </a:solidFill>
                <a:latin typeface="+mn-lt"/>
                <a:ea typeface="+mn-ea"/>
                <a:cs typeface="+mn-cs"/>
              </a:defRPr>
            </a:lvl3pPr>
            <a:lvl4pPr marL="1600180" indent="-228597" algn="l" defTabSz="914389" rtl="0" eaLnBrk="1" latinLnBrk="0" hangingPunct="1">
              <a:lnSpc>
                <a:spcPct val="150000"/>
              </a:lnSpc>
              <a:spcBef>
                <a:spcPts val="0"/>
              </a:spcBef>
              <a:buFont typeface="Arial" pitchFamily="34" charset="0"/>
              <a:buChar char="–"/>
              <a:defRPr sz="2000" kern="1200">
                <a:solidFill>
                  <a:schemeClr val="tx1"/>
                </a:solidFill>
                <a:latin typeface="+mn-lt"/>
                <a:ea typeface="+mn-ea"/>
                <a:cs typeface="+mn-cs"/>
              </a:defRPr>
            </a:lvl4pPr>
            <a:lvl5pPr marL="2057374" indent="-228597" algn="l" defTabSz="914389" rtl="0" eaLnBrk="1" latinLnBrk="0" hangingPunct="1">
              <a:lnSpc>
                <a:spcPct val="150000"/>
              </a:lnSpc>
              <a:spcBef>
                <a:spcPts val="0"/>
              </a:spcBef>
              <a:buClr>
                <a:schemeClr val="accent2"/>
              </a:buClr>
              <a:buFont typeface="Wingdings" panose="05000000000000000000" pitchFamily="2" charset="2"/>
              <a:buChar char="§"/>
              <a:defRPr sz="2000" kern="1200">
                <a:solidFill>
                  <a:schemeClr val="tx1"/>
                </a:solidFill>
                <a:latin typeface="+mn-lt"/>
                <a:ea typeface="+mn-ea"/>
                <a:cs typeface="+mn-cs"/>
              </a:defRPr>
            </a:lvl5pPr>
            <a:lvl6pPr marL="2514569"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7" algn="l" defTabSz="91438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6" marR="0" lvl="0" indent="-342896" algn="l" defTabSz="914389" rtl="0" eaLnBrk="1" fontAlgn="auto" latinLnBrk="0" hangingPunct="1">
              <a:lnSpc>
                <a:spcPct val="100000"/>
              </a:lnSpc>
              <a:spcBef>
                <a:spcPct val="20000"/>
              </a:spcBef>
              <a:spcAft>
                <a:spcPts val="0"/>
              </a:spcAft>
              <a:buClr>
                <a:srgbClr val="EE7F00"/>
              </a:buClr>
              <a:buSzTx/>
              <a:buFont typeface="Wingdings" panose="05000000000000000000" pitchFamily="2" charset="2"/>
              <a:buChar char=""/>
              <a:tabLst/>
              <a:defRPr/>
            </a:pPr>
            <a:r>
              <a:rPr kumimoji="0" lang="fr-FR" sz="2700" b="0" i="0" u="none" strike="noStrike" kern="1200" cap="none" spc="0" normalizeH="0" baseline="0" noProof="0" dirty="0">
                <a:ln>
                  <a:noFill/>
                </a:ln>
                <a:solidFill>
                  <a:srgbClr val="8A8C8E"/>
                </a:solidFill>
                <a:effectLst/>
                <a:uLnTx/>
                <a:uFillTx/>
                <a:latin typeface="Arial"/>
                <a:ea typeface="+mn-ea"/>
                <a:cs typeface="+mn-cs"/>
              </a:rPr>
              <a:t>Des « flash techniques » réguliers sur les collectes</a:t>
            </a:r>
          </a:p>
          <a:p>
            <a:pPr marL="0" marR="0" lvl="0" indent="0" algn="l" defTabSz="914389" rtl="0" eaLnBrk="1" fontAlgn="auto" latinLnBrk="0" hangingPunct="1">
              <a:lnSpc>
                <a:spcPct val="150000"/>
              </a:lnSpc>
              <a:spcBef>
                <a:spcPct val="20000"/>
              </a:spcBef>
              <a:spcAft>
                <a:spcPts val="0"/>
              </a:spcAft>
              <a:buClr>
                <a:srgbClr val="EE7F00"/>
              </a:buClr>
              <a:buSzTx/>
              <a:buFont typeface="Wingdings" panose="05000000000000000000" pitchFamily="2" charset="2"/>
              <a:buNone/>
              <a:tabLst/>
              <a:defRPr/>
            </a:pPr>
            <a:endParaRPr kumimoji="0" lang="fr-FR" sz="3200" b="0" i="0" u="none" strike="noStrike" kern="1200" cap="none" spc="0" normalizeH="0" baseline="0" noProof="0" dirty="0">
              <a:ln>
                <a:noFill/>
              </a:ln>
              <a:solidFill>
                <a:srgbClr val="8A8C8E"/>
              </a:solidFill>
              <a:effectLst/>
              <a:uLnTx/>
              <a:uFillTx/>
              <a:latin typeface="Arial"/>
              <a:ea typeface="+mn-ea"/>
              <a:cs typeface="+mn-cs"/>
            </a:endParaRPr>
          </a:p>
          <a:p>
            <a:pPr marL="0" marR="0" lvl="0" indent="0" algn="l" defTabSz="914389" rtl="0" eaLnBrk="1" fontAlgn="auto" latinLnBrk="0" hangingPunct="1">
              <a:lnSpc>
                <a:spcPct val="150000"/>
              </a:lnSpc>
              <a:spcBef>
                <a:spcPct val="20000"/>
              </a:spcBef>
              <a:spcAft>
                <a:spcPts val="0"/>
              </a:spcAft>
              <a:buClr>
                <a:srgbClr val="EE7F00"/>
              </a:buClr>
              <a:buSzTx/>
              <a:buFont typeface="Wingdings" panose="05000000000000000000" pitchFamily="2" charset="2"/>
              <a:buNone/>
              <a:tabLst/>
              <a:defRPr/>
            </a:pPr>
            <a:endParaRPr kumimoji="0" lang="fr-FR" sz="3200" b="0" i="0" u="none" strike="noStrike" kern="1200" cap="none" spc="0" normalizeH="0" baseline="0" noProof="0" dirty="0">
              <a:ln>
                <a:noFill/>
              </a:ln>
              <a:solidFill>
                <a:srgbClr val="8A8C8E"/>
              </a:solidFill>
              <a:effectLst/>
              <a:uLnTx/>
              <a:uFillTx/>
              <a:latin typeface="Arial"/>
              <a:ea typeface="+mn-ea"/>
              <a:cs typeface="+mn-cs"/>
            </a:endParaRPr>
          </a:p>
        </p:txBody>
      </p:sp>
      <p:sp>
        <p:nvSpPr>
          <p:cNvPr id="10" name="ZoneTexte 9">
            <a:extLst>
              <a:ext uri="{FF2B5EF4-FFF2-40B4-BE49-F238E27FC236}">
                <a16:creationId xmlns:a16="http://schemas.microsoft.com/office/drawing/2014/main" id="{5F6E3772-2F45-4EEA-990A-1A9C1687DA57}"/>
              </a:ext>
            </a:extLst>
          </p:cNvPr>
          <p:cNvSpPr txBox="1"/>
          <p:nvPr/>
        </p:nvSpPr>
        <p:spPr>
          <a:xfrm>
            <a:off x="1897145" y="71116"/>
            <a:ext cx="6094428" cy="584775"/>
          </a:xfrm>
          <a:prstGeom prst="rect">
            <a:avLst/>
          </a:prstGeom>
          <a:noFill/>
        </p:spPr>
        <p:txBody>
          <a:bodyPr wrap="square">
            <a:spAutoFit/>
          </a:bodyPr>
          <a:lstStyle/>
          <a:p>
            <a:r>
              <a:rPr lang="fr-FR" sz="3200" dirty="0">
                <a:solidFill>
                  <a:srgbClr val="00957E"/>
                </a:solidFill>
                <a:latin typeface="Bebas Neue" panose="020B0000000000000000" pitchFamily="34" charset="0"/>
              </a:rPr>
              <a:t>COMMUNICATION ELECTRONIQUE</a:t>
            </a:r>
          </a:p>
        </p:txBody>
      </p:sp>
    </p:spTree>
    <p:extLst>
      <p:ext uri="{BB962C8B-B14F-4D97-AF65-F5344CB8AC3E}">
        <p14:creationId xmlns:p14="http://schemas.microsoft.com/office/powerpoint/2010/main" val="141605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10;&#10;Description générée avec un niveau de confiance élevé">
            <a:extLst>
              <a:ext uri="{FF2B5EF4-FFF2-40B4-BE49-F238E27FC236}">
                <a16:creationId xmlns:a16="http://schemas.microsoft.com/office/drawing/2014/main" id="{F02405F0-770B-4C32-884A-C4F0DBD62A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7431" y="3486720"/>
            <a:ext cx="2916915" cy="2247888"/>
          </a:xfrm>
          <a:prstGeom prst="rect">
            <a:avLst/>
          </a:prstGeom>
          <a:effectLst>
            <a:outerShdw blurRad="63500" sx="102000" sy="102000" algn="ctr" rotWithShape="0">
              <a:prstClr val="black">
                <a:alpha val="40000"/>
              </a:prstClr>
            </a:outerShdw>
          </a:effectLst>
        </p:spPr>
      </p:pic>
      <p:pic>
        <p:nvPicPr>
          <p:cNvPr id="8" name="Image 7">
            <a:extLst>
              <a:ext uri="{FF2B5EF4-FFF2-40B4-BE49-F238E27FC236}">
                <a16:creationId xmlns:a16="http://schemas.microsoft.com/office/drawing/2014/main" id="{3A8684BB-F827-4814-B23F-C9EC62954F4C}"/>
              </a:ext>
            </a:extLst>
          </p:cNvPr>
          <p:cNvPicPr>
            <a:picLocks noChangeAspect="1"/>
          </p:cNvPicPr>
          <p:nvPr/>
        </p:nvPicPr>
        <p:blipFill>
          <a:blip r:embed="rId3"/>
          <a:stretch>
            <a:fillRect/>
          </a:stretch>
        </p:blipFill>
        <p:spPr>
          <a:xfrm>
            <a:off x="7193241" y="1731641"/>
            <a:ext cx="3519785" cy="1428825"/>
          </a:xfrm>
          <a:prstGeom prst="rect">
            <a:avLst/>
          </a:prstGeom>
        </p:spPr>
      </p:pic>
      <p:pic>
        <p:nvPicPr>
          <p:cNvPr id="12" name="Image 11">
            <a:extLst>
              <a:ext uri="{FF2B5EF4-FFF2-40B4-BE49-F238E27FC236}">
                <a16:creationId xmlns:a16="http://schemas.microsoft.com/office/drawing/2014/main" id="{1492222F-59FA-406B-8B74-0FF7B09FCDBD}"/>
              </a:ext>
            </a:extLst>
          </p:cNvPr>
          <p:cNvPicPr>
            <a:picLocks noChangeAspect="1"/>
          </p:cNvPicPr>
          <p:nvPr/>
        </p:nvPicPr>
        <p:blipFill>
          <a:blip r:embed="rId4"/>
          <a:stretch>
            <a:fillRect/>
          </a:stretch>
        </p:blipFill>
        <p:spPr>
          <a:xfrm>
            <a:off x="7193241" y="3429000"/>
            <a:ext cx="4091504" cy="2445867"/>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AF740D5A-42DC-4F36-894B-E9D8D3DF5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706" y="1123392"/>
            <a:ext cx="2941640" cy="2441562"/>
          </a:xfrm>
          <a:prstGeom prst="rect">
            <a:avLst/>
          </a:prstGeom>
        </p:spPr>
      </p:pic>
      <p:sp>
        <p:nvSpPr>
          <p:cNvPr id="7" name="Rectangle 6">
            <a:extLst>
              <a:ext uri="{FF2B5EF4-FFF2-40B4-BE49-F238E27FC236}">
                <a16:creationId xmlns:a16="http://schemas.microsoft.com/office/drawing/2014/main" id="{0722DCF0-D88F-48CC-B20E-68763D6B0F7B}"/>
              </a:ext>
            </a:extLst>
          </p:cNvPr>
          <p:cNvSpPr/>
          <p:nvPr/>
        </p:nvSpPr>
        <p:spPr>
          <a:xfrm>
            <a:off x="1915796" y="163422"/>
            <a:ext cx="674165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957E"/>
                </a:solidFill>
                <a:effectLst/>
                <a:uLnTx/>
                <a:uFillTx/>
                <a:latin typeface="Bebas Neue" panose="020B0000000000000000" pitchFamily="34" charset="0"/>
                <a:ea typeface="+mn-ea"/>
                <a:cs typeface="+mn-cs"/>
              </a:rPr>
              <a:t>PARTENAIRE D’ACTIONS COLLECTIVES </a:t>
            </a:r>
          </a:p>
        </p:txBody>
      </p:sp>
      <p:sp>
        <p:nvSpPr>
          <p:cNvPr id="9" name="Espace réservé du numéro de diapositive 3">
            <a:extLst>
              <a:ext uri="{FF2B5EF4-FFF2-40B4-BE49-F238E27FC236}">
                <a16:creationId xmlns:a16="http://schemas.microsoft.com/office/drawing/2014/main" id="{A3C42CC7-8375-497A-A92B-C8830F5620AC}"/>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957E"/>
                </a:solidFill>
                <a:effectLst/>
                <a:uLnTx/>
                <a:uFillTx/>
                <a:latin typeface="Arial"/>
                <a:ea typeface="+mn-ea"/>
                <a:cs typeface="+mn-cs"/>
              </a:rPr>
              <a:t>		</a:t>
            </a:r>
            <a:fld id="{E6E8D451-C997-4390-B81A-3456307A7F7D}" type="slidenum">
              <a:rPr kumimoji="0" lang="fr-FR" sz="2400" b="0" i="0" u="none" strike="noStrike" kern="1200" cap="none" spc="0" normalizeH="0" baseline="0" noProof="0" smtClean="0">
                <a:ln>
                  <a:noFill/>
                </a:ln>
                <a:solidFill>
                  <a:srgbClr val="00957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fr-FR" sz="2400" b="0" i="0" u="none" strike="noStrike" kern="1200" cap="none" spc="0" normalizeH="0" baseline="0" noProof="0" dirty="0">
              <a:ln>
                <a:noFill/>
              </a:ln>
              <a:solidFill>
                <a:srgbClr val="00957E"/>
              </a:solidFill>
              <a:effectLst/>
              <a:uLnTx/>
              <a:uFillTx/>
              <a:latin typeface="Arial"/>
              <a:ea typeface="+mn-ea"/>
              <a:cs typeface="+mn-cs"/>
            </a:endParaRPr>
          </a:p>
        </p:txBody>
      </p:sp>
    </p:spTree>
    <p:extLst>
      <p:ext uri="{BB962C8B-B14F-4D97-AF65-F5344CB8AC3E}">
        <p14:creationId xmlns:p14="http://schemas.microsoft.com/office/powerpoint/2010/main" val="407214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AE5D3EF-1453-47C9-896F-2A921BDF11A8}"/>
              </a:ext>
            </a:extLst>
          </p:cNvPr>
          <p:cNvSpPr>
            <a:spLocks noGrp="1"/>
          </p:cNvSpPr>
          <p:nvPr>
            <p:ph type="title"/>
          </p:nvPr>
        </p:nvSpPr>
        <p:spPr/>
        <p:txBody>
          <a:bodyPr/>
          <a:lstStyle/>
          <a:p>
            <a:r>
              <a:rPr lang="fr-FR" dirty="0"/>
              <a:t> </a:t>
            </a:r>
          </a:p>
        </p:txBody>
      </p:sp>
      <p:pic>
        <p:nvPicPr>
          <p:cNvPr id="4" name="Image 3">
            <a:extLst>
              <a:ext uri="{FF2B5EF4-FFF2-40B4-BE49-F238E27FC236}">
                <a16:creationId xmlns:a16="http://schemas.microsoft.com/office/drawing/2014/main" id="{338D4FCF-57DC-4AC5-A207-274B67633C81}"/>
              </a:ext>
            </a:extLst>
          </p:cNvPr>
          <p:cNvPicPr>
            <a:picLocks noChangeAspect="1"/>
          </p:cNvPicPr>
          <p:nvPr/>
        </p:nvPicPr>
        <p:blipFill>
          <a:blip r:embed="rId2"/>
          <a:stretch>
            <a:fillRect/>
          </a:stretch>
        </p:blipFill>
        <p:spPr>
          <a:xfrm>
            <a:off x="208158" y="1356688"/>
            <a:ext cx="7410950" cy="4309047"/>
          </a:xfrm>
          <a:prstGeom prst="rect">
            <a:avLst/>
          </a:prstGeom>
        </p:spPr>
      </p:pic>
      <p:pic>
        <p:nvPicPr>
          <p:cNvPr id="5" name="Image 4">
            <a:extLst>
              <a:ext uri="{FF2B5EF4-FFF2-40B4-BE49-F238E27FC236}">
                <a16:creationId xmlns:a16="http://schemas.microsoft.com/office/drawing/2014/main" id="{21F296E7-C265-4B33-AA9B-3C7050DFA9F4}"/>
              </a:ext>
            </a:extLst>
          </p:cNvPr>
          <p:cNvPicPr>
            <a:picLocks noChangeAspect="1"/>
          </p:cNvPicPr>
          <p:nvPr/>
        </p:nvPicPr>
        <p:blipFill>
          <a:blip r:embed="rId3"/>
          <a:stretch>
            <a:fillRect/>
          </a:stretch>
        </p:blipFill>
        <p:spPr>
          <a:xfrm>
            <a:off x="9142055" y="1772190"/>
            <a:ext cx="2257425" cy="1809750"/>
          </a:xfrm>
          <a:prstGeom prst="rect">
            <a:avLst/>
          </a:prstGeom>
        </p:spPr>
      </p:pic>
      <p:pic>
        <p:nvPicPr>
          <p:cNvPr id="6" name="Image 5">
            <a:extLst>
              <a:ext uri="{FF2B5EF4-FFF2-40B4-BE49-F238E27FC236}">
                <a16:creationId xmlns:a16="http://schemas.microsoft.com/office/drawing/2014/main" id="{B2366BDB-651D-4251-BA16-53B8C01D0DFA}"/>
              </a:ext>
            </a:extLst>
          </p:cNvPr>
          <p:cNvPicPr>
            <a:picLocks noChangeAspect="1"/>
          </p:cNvPicPr>
          <p:nvPr/>
        </p:nvPicPr>
        <p:blipFill>
          <a:blip r:embed="rId4"/>
          <a:stretch>
            <a:fillRect/>
          </a:stretch>
        </p:blipFill>
        <p:spPr>
          <a:xfrm>
            <a:off x="9108717" y="3962558"/>
            <a:ext cx="2324100" cy="1800225"/>
          </a:xfrm>
          <a:prstGeom prst="rect">
            <a:avLst/>
          </a:prstGeom>
        </p:spPr>
      </p:pic>
      <p:sp>
        <p:nvSpPr>
          <p:cNvPr id="7" name="Rectangle 6">
            <a:extLst>
              <a:ext uri="{FF2B5EF4-FFF2-40B4-BE49-F238E27FC236}">
                <a16:creationId xmlns:a16="http://schemas.microsoft.com/office/drawing/2014/main" id="{63C40A9E-B655-4E1F-A45E-7D88F12D67BC}"/>
              </a:ext>
            </a:extLst>
          </p:cNvPr>
          <p:cNvSpPr/>
          <p:nvPr/>
        </p:nvSpPr>
        <p:spPr>
          <a:xfrm>
            <a:off x="1969726" y="66807"/>
            <a:ext cx="407637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957E"/>
                </a:solidFill>
                <a:effectLst/>
                <a:uLnTx/>
                <a:uFillTx/>
                <a:latin typeface="Bebas Neue" panose="020B0000000000000000" pitchFamily="34" charset="0"/>
                <a:ea typeface="+mn-ea"/>
                <a:cs typeface="+mn-cs"/>
              </a:rPr>
              <a:t>LA MINUTE RECYCLAGE</a:t>
            </a:r>
          </a:p>
        </p:txBody>
      </p:sp>
      <p:sp>
        <p:nvSpPr>
          <p:cNvPr id="8" name="Espace réservé du numéro de diapositive 3">
            <a:extLst>
              <a:ext uri="{FF2B5EF4-FFF2-40B4-BE49-F238E27FC236}">
                <a16:creationId xmlns:a16="http://schemas.microsoft.com/office/drawing/2014/main" id="{DC76A613-A1F1-433B-8B79-1A33F3ED2697}"/>
              </a:ext>
            </a:extLst>
          </p:cNvPr>
          <p:cNvSpPr txBox="1">
            <a:spLocks/>
          </p:cNvSpPr>
          <p:nvPr/>
        </p:nvSpPr>
        <p:spPr>
          <a:xfrm>
            <a:off x="9607101" y="614340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957E"/>
                </a:solidFill>
                <a:effectLst/>
                <a:uLnTx/>
                <a:uFillTx/>
                <a:latin typeface="Arial"/>
                <a:ea typeface="+mn-ea"/>
                <a:cs typeface="+mn-cs"/>
              </a:rPr>
              <a:t>		</a:t>
            </a:r>
            <a:fld id="{E6E8D451-C997-4390-B81A-3456307A7F7D}" type="slidenum">
              <a:rPr kumimoji="0" lang="fr-FR" sz="2400" b="0" i="0" u="none" strike="noStrike" kern="1200" cap="none" spc="0" normalizeH="0" baseline="0" noProof="0" smtClean="0">
                <a:ln>
                  <a:noFill/>
                </a:ln>
                <a:solidFill>
                  <a:srgbClr val="00957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fr-FR" sz="2400" b="0" i="0" u="none" strike="noStrike" kern="1200" cap="none" spc="0" normalizeH="0" baseline="0" noProof="0" dirty="0">
              <a:ln>
                <a:noFill/>
              </a:ln>
              <a:solidFill>
                <a:srgbClr val="00957E"/>
              </a:solidFill>
              <a:effectLst/>
              <a:uLnTx/>
              <a:uFillTx/>
              <a:latin typeface="Arial"/>
              <a:ea typeface="+mn-ea"/>
              <a:cs typeface="+mn-cs"/>
            </a:endParaRPr>
          </a:p>
        </p:txBody>
      </p:sp>
    </p:spTree>
    <p:extLst>
      <p:ext uri="{BB962C8B-B14F-4D97-AF65-F5344CB8AC3E}">
        <p14:creationId xmlns:p14="http://schemas.microsoft.com/office/powerpoint/2010/main" val="408244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933E74-8AC6-4056-8ED7-781FBA2770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005" y="1291473"/>
            <a:ext cx="10839758" cy="5432872"/>
          </a:xfrm>
          <a:prstGeom prst="rect">
            <a:avLst/>
          </a:prstGeom>
        </p:spPr>
      </p:pic>
    </p:spTree>
    <p:extLst>
      <p:ext uri="{BB962C8B-B14F-4D97-AF65-F5344CB8AC3E}">
        <p14:creationId xmlns:p14="http://schemas.microsoft.com/office/powerpoint/2010/main" val="67444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Applications agricoles : un aperçu</a:t>
            </a:r>
          </a:p>
        </p:txBody>
      </p:sp>
      <p:sp>
        <p:nvSpPr>
          <p:cNvPr id="18" name="Rectangle 17">
            <a:extLst>
              <a:ext uri="{FF2B5EF4-FFF2-40B4-BE49-F238E27FC236}">
                <a16:creationId xmlns:a16="http://schemas.microsoft.com/office/drawing/2014/main" id="{715B8DA7-D95D-488C-9475-0CA0CB5E116B}"/>
              </a:ext>
            </a:extLst>
          </p:cNvPr>
          <p:cNvSpPr/>
          <p:nvPr/>
        </p:nvSpPr>
        <p:spPr>
          <a:xfrm>
            <a:off x="471248" y="997238"/>
            <a:ext cx="4100752" cy="4462760"/>
          </a:xfrm>
          <a:prstGeom prst="rect">
            <a:avLst/>
          </a:prstGeom>
        </p:spPr>
        <p:txBody>
          <a:bodyPr wrap="square" numCol="1" anchor="t">
            <a:noAutofit/>
          </a:bodyPr>
          <a:lstStyle/>
          <a:p>
            <a:pPr marL="342900" indent="-342900">
              <a:buFont typeface="Wingdings" panose="05000000000000000000" pitchFamily="2" charset="2"/>
              <a:buChar char="Ø"/>
            </a:pPr>
            <a:r>
              <a:rPr lang="fr-FR" sz="2000" dirty="0"/>
              <a:t>Elevage</a:t>
            </a:r>
          </a:p>
          <a:p>
            <a:pPr marL="800100" lvl="1" indent="-342900">
              <a:buFont typeface="Arial" panose="020B0604020202020204" pitchFamily="34" charset="0"/>
              <a:buChar char="•"/>
            </a:pPr>
            <a:r>
              <a:rPr lang="fr-FR" sz="2000" dirty="0"/>
              <a:t>Ensilage</a:t>
            </a:r>
            <a:endParaRPr lang="fr-FR" sz="2000" dirty="0">
              <a:cs typeface="Calibri"/>
            </a:endParaRPr>
          </a:p>
          <a:p>
            <a:pPr marL="800100" lvl="1" indent="-342900">
              <a:buFont typeface="Arial" panose="020B0604020202020204" pitchFamily="34" charset="0"/>
              <a:buChar char="•"/>
            </a:pPr>
            <a:r>
              <a:rPr lang="fr-FR" sz="2000" dirty="0"/>
              <a:t>Enrubannage</a:t>
            </a:r>
          </a:p>
          <a:p>
            <a:pPr marL="800100" lvl="1" indent="-342900">
              <a:buFont typeface="Arial" panose="020B0604020202020204" pitchFamily="34" charset="0"/>
              <a:buChar char="•"/>
            </a:pPr>
            <a:r>
              <a:rPr lang="fr-FR" sz="2000" dirty="0"/>
              <a:t>Gaines de stockage</a:t>
            </a:r>
          </a:p>
          <a:p>
            <a:pPr marL="800100" lvl="1" indent="-342900">
              <a:buFont typeface="Arial" panose="020B0604020202020204" pitchFamily="34" charset="0"/>
              <a:buChar char="•"/>
            </a:pPr>
            <a:r>
              <a:rPr lang="fr-FR" sz="2000" dirty="0">
                <a:cs typeface="Calibri"/>
              </a:rPr>
              <a:t>Liens de récolte</a:t>
            </a:r>
          </a:p>
          <a:p>
            <a:pPr marL="800100" lvl="1" indent="-342900">
              <a:buFont typeface="Arial" panose="020B0604020202020204" pitchFamily="34" charset="0"/>
              <a:buChar char="•"/>
            </a:pPr>
            <a:r>
              <a:rPr lang="fr-FR" sz="2000" dirty="0">
                <a:cs typeface="Calibri"/>
              </a:rPr>
              <a:t>Bâches en non-tissé</a:t>
            </a: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4" name="Image 3">
            <a:extLst>
              <a:ext uri="{FF2B5EF4-FFF2-40B4-BE49-F238E27FC236}">
                <a16:creationId xmlns:a16="http://schemas.microsoft.com/office/drawing/2014/main" id="{48525304-62D4-40B6-B2B3-46E07F29F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54" y="3017784"/>
            <a:ext cx="4143063" cy="2744308"/>
          </a:xfrm>
          <a:prstGeom prst="rect">
            <a:avLst/>
          </a:prstGeom>
        </p:spPr>
      </p:pic>
      <p:pic>
        <p:nvPicPr>
          <p:cNvPr id="8" name="Image 7">
            <a:extLst>
              <a:ext uri="{FF2B5EF4-FFF2-40B4-BE49-F238E27FC236}">
                <a16:creationId xmlns:a16="http://schemas.microsoft.com/office/drawing/2014/main" id="{A778B6EE-9208-4B46-8635-C2F3B801B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0567" y="2664323"/>
            <a:ext cx="4572000" cy="3044190"/>
          </a:xfrm>
          <a:prstGeom prst="rect">
            <a:avLst/>
          </a:prstGeom>
        </p:spPr>
      </p:pic>
      <p:pic>
        <p:nvPicPr>
          <p:cNvPr id="10" name="Image 9">
            <a:extLst>
              <a:ext uri="{FF2B5EF4-FFF2-40B4-BE49-F238E27FC236}">
                <a16:creationId xmlns:a16="http://schemas.microsoft.com/office/drawing/2014/main" id="{A2F07ACA-0869-4B01-B442-6F45EB018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9465" y="911723"/>
            <a:ext cx="5219700" cy="3505200"/>
          </a:xfrm>
          <a:prstGeom prst="rect">
            <a:avLst/>
          </a:prstGeom>
        </p:spPr>
      </p:pic>
    </p:spTree>
    <p:extLst>
      <p:ext uri="{BB962C8B-B14F-4D97-AF65-F5344CB8AC3E}">
        <p14:creationId xmlns:p14="http://schemas.microsoft.com/office/powerpoint/2010/main" val="10829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Applications agricoles : un aperçu</a:t>
            </a:r>
          </a:p>
        </p:txBody>
      </p:sp>
      <p:sp>
        <p:nvSpPr>
          <p:cNvPr id="18" name="Rectangle 17">
            <a:extLst>
              <a:ext uri="{FF2B5EF4-FFF2-40B4-BE49-F238E27FC236}">
                <a16:creationId xmlns:a16="http://schemas.microsoft.com/office/drawing/2014/main" id="{715B8DA7-D95D-488C-9475-0CA0CB5E116B}"/>
              </a:ext>
            </a:extLst>
          </p:cNvPr>
          <p:cNvSpPr/>
          <p:nvPr/>
        </p:nvSpPr>
        <p:spPr>
          <a:xfrm>
            <a:off x="471248" y="997238"/>
            <a:ext cx="10749908" cy="4462760"/>
          </a:xfrm>
          <a:prstGeom prst="rect">
            <a:avLst/>
          </a:prstGeom>
        </p:spPr>
        <p:txBody>
          <a:bodyPr wrap="square" numCol="1" anchor="t">
            <a:noAutofit/>
          </a:bodyPr>
          <a:lstStyle/>
          <a:p>
            <a:pPr marL="342900" indent="-342900">
              <a:buFont typeface="Wingdings" panose="05000000000000000000" pitchFamily="2" charset="2"/>
              <a:buChar char="Ø"/>
            </a:pPr>
            <a:r>
              <a:rPr lang="fr-FR" sz="2000" dirty="0"/>
              <a:t>Horticulture et grandes cultures</a:t>
            </a:r>
          </a:p>
          <a:p>
            <a:pPr marL="800100" lvl="1" indent="-342900">
              <a:buFont typeface="Arial" panose="020B0604020202020204" pitchFamily="34" charset="0"/>
              <a:buChar char="•"/>
            </a:pPr>
            <a:r>
              <a:rPr lang="fr-FR" sz="2000" dirty="0"/>
              <a:t>Serres et grands tunnels</a:t>
            </a:r>
            <a:endParaRPr lang="fr-FR" sz="2000" dirty="0">
              <a:cs typeface="Calibri"/>
            </a:endParaRPr>
          </a:p>
          <a:p>
            <a:pPr marL="800100" lvl="1" indent="-342900">
              <a:buFont typeface="Arial" panose="020B0604020202020204" pitchFamily="34" charset="0"/>
              <a:buChar char="•"/>
            </a:pPr>
            <a:r>
              <a:rPr lang="fr-FR" sz="2000" dirty="0"/>
              <a:t>Petits tunnels et semi-forçage</a:t>
            </a:r>
          </a:p>
          <a:p>
            <a:pPr marL="800100" lvl="1" indent="-342900">
              <a:buFont typeface="Arial" panose="020B0604020202020204" pitchFamily="34" charset="0"/>
              <a:buChar char="•"/>
            </a:pPr>
            <a:r>
              <a:rPr lang="fr-FR" sz="2000" dirty="0"/>
              <a:t>Paillage et hors-sol</a:t>
            </a:r>
          </a:p>
          <a:p>
            <a:pPr marL="800100" lvl="1" indent="-342900">
              <a:buFont typeface="Arial" panose="020B0604020202020204" pitchFamily="34" charset="0"/>
              <a:buChar char="•"/>
            </a:pPr>
            <a:r>
              <a:rPr lang="fr-FR" sz="2000" dirty="0">
                <a:cs typeface="Calibri"/>
              </a:rPr>
              <a:t>Irrigation (goutte à goutte, tubes, canons…)</a:t>
            </a:r>
          </a:p>
          <a:p>
            <a:pPr marL="800100" lvl="1" indent="-342900">
              <a:buFont typeface="Arial" panose="020B0604020202020204" pitchFamily="34" charset="0"/>
              <a:buChar char="•"/>
            </a:pPr>
            <a:r>
              <a:rPr lang="fr-FR" sz="2000" dirty="0">
                <a:cs typeface="Calibri"/>
              </a:rPr>
              <a:t>Bâches asperge (noir, blanc, transparent)</a:t>
            </a:r>
          </a:p>
          <a:p>
            <a:pPr marL="800100" lvl="1" indent="-342900">
              <a:buFont typeface="Arial" panose="020B0604020202020204" pitchFamily="34" charset="0"/>
              <a:buChar char="•"/>
            </a:pPr>
            <a:r>
              <a:rPr lang="fr-FR" sz="2000" dirty="0">
                <a:cs typeface="Calibri"/>
              </a:rPr>
              <a:t>Bâches en non-tissé</a:t>
            </a:r>
          </a:p>
          <a:p>
            <a:pPr marL="800100" lvl="1" indent="-342900">
              <a:buFont typeface="Arial" panose="020B0604020202020204" pitchFamily="34" charset="0"/>
              <a:buChar char="•"/>
            </a:pPr>
            <a:r>
              <a:rPr lang="fr-FR" sz="2000" dirty="0">
                <a:cs typeface="Calibri"/>
              </a:rPr>
              <a:t>Toiles de sol, géotextiles et membranes</a:t>
            </a:r>
          </a:p>
          <a:p>
            <a:pPr marL="800100" lvl="1" indent="-342900">
              <a:buFont typeface="Arial" panose="020B0604020202020204" pitchFamily="34" charset="0"/>
              <a:buChar char="•"/>
            </a:pPr>
            <a:r>
              <a:rPr lang="fr-FR" sz="2000" dirty="0">
                <a:cs typeface="Calibri"/>
              </a:rPr>
              <a:t>Films en non-tissé</a:t>
            </a:r>
          </a:p>
          <a:p>
            <a:pPr marL="800100" lvl="1" indent="-342900">
              <a:buFont typeface="Arial" panose="020B0604020202020204" pitchFamily="34" charset="0"/>
              <a:buChar char="•"/>
            </a:pPr>
            <a:r>
              <a:rPr lang="fr-FR" sz="2000" dirty="0">
                <a:cs typeface="Calibri"/>
              </a:rPr>
              <a:t>Films réfléchissants</a:t>
            </a:r>
          </a:p>
          <a:p>
            <a:pPr marL="800100" lvl="1" indent="-342900">
              <a:buFont typeface="Arial" panose="020B0604020202020204" pitchFamily="34" charset="0"/>
              <a:buChar char="•"/>
            </a:pPr>
            <a:r>
              <a:rPr lang="fr-FR" sz="2000" dirty="0">
                <a:cs typeface="Calibri"/>
              </a:rPr>
              <a:t>Fumigation et solarisation…</a:t>
            </a:r>
          </a:p>
          <a:p>
            <a:pPr lvl="1"/>
            <a:endParaRPr lang="fr-FR" sz="1200" b="1" i="1" dirty="0"/>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7" name="Image 6">
            <a:extLst>
              <a:ext uri="{FF2B5EF4-FFF2-40B4-BE49-F238E27FC236}">
                <a16:creationId xmlns:a16="http://schemas.microsoft.com/office/drawing/2014/main" id="{5BE9D253-FF34-4549-B526-1CC9FEEE4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2771" y="790216"/>
            <a:ext cx="4569229" cy="3427615"/>
          </a:xfrm>
          <a:prstGeom prst="rect">
            <a:avLst/>
          </a:prstGeom>
        </p:spPr>
      </p:pic>
      <p:pic>
        <p:nvPicPr>
          <p:cNvPr id="4" name="Image 3">
            <a:extLst>
              <a:ext uri="{FF2B5EF4-FFF2-40B4-BE49-F238E27FC236}">
                <a16:creationId xmlns:a16="http://schemas.microsoft.com/office/drawing/2014/main" id="{3BFF6A9A-E3B1-4D0F-91C0-ED95036CD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970" y="2914047"/>
            <a:ext cx="3747911" cy="2810933"/>
          </a:xfrm>
          <a:prstGeom prst="rect">
            <a:avLst/>
          </a:prstGeom>
        </p:spPr>
      </p:pic>
      <p:pic>
        <p:nvPicPr>
          <p:cNvPr id="9" name="Image 8">
            <a:extLst>
              <a:ext uri="{FF2B5EF4-FFF2-40B4-BE49-F238E27FC236}">
                <a16:creationId xmlns:a16="http://schemas.microsoft.com/office/drawing/2014/main" id="{DE9421F8-1864-483F-B290-59DD17AB9414}"/>
              </a:ext>
            </a:extLst>
          </p:cNvPr>
          <p:cNvPicPr>
            <a:picLocks noChangeAspect="1"/>
          </p:cNvPicPr>
          <p:nvPr/>
        </p:nvPicPr>
        <p:blipFill rotWithShape="1">
          <a:blip r:embed="rId6">
            <a:extLst>
              <a:ext uri="{28A0092B-C50C-407E-A947-70E740481C1C}">
                <a14:useLocalDpi xmlns:a14="http://schemas.microsoft.com/office/drawing/2010/main" val="0"/>
              </a:ext>
            </a:extLst>
          </a:blip>
          <a:srcRect r="14555"/>
          <a:stretch/>
        </p:blipFill>
        <p:spPr>
          <a:xfrm>
            <a:off x="9579504" y="3523330"/>
            <a:ext cx="2612496" cy="2038350"/>
          </a:xfrm>
          <a:prstGeom prst="rect">
            <a:avLst/>
          </a:prstGeom>
        </p:spPr>
      </p:pic>
    </p:spTree>
    <p:extLst>
      <p:ext uri="{BB962C8B-B14F-4D97-AF65-F5344CB8AC3E}">
        <p14:creationId xmlns:p14="http://schemas.microsoft.com/office/powerpoint/2010/main" val="1162520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Applications agricoles : un aperçu</a:t>
            </a:r>
          </a:p>
        </p:txBody>
      </p:sp>
      <p:sp>
        <p:nvSpPr>
          <p:cNvPr id="18" name="Rectangle 17">
            <a:extLst>
              <a:ext uri="{FF2B5EF4-FFF2-40B4-BE49-F238E27FC236}">
                <a16:creationId xmlns:a16="http://schemas.microsoft.com/office/drawing/2014/main" id="{715B8DA7-D95D-488C-9475-0CA0CB5E116B}"/>
              </a:ext>
            </a:extLst>
          </p:cNvPr>
          <p:cNvSpPr/>
          <p:nvPr/>
        </p:nvSpPr>
        <p:spPr>
          <a:xfrm>
            <a:off x="471248" y="997238"/>
            <a:ext cx="10749908" cy="4462760"/>
          </a:xfrm>
          <a:prstGeom prst="rect">
            <a:avLst/>
          </a:prstGeom>
        </p:spPr>
        <p:txBody>
          <a:bodyPr wrap="square" numCol="1" anchor="t">
            <a:noAutofit/>
          </a:bodyPr>
          <a:lstStyle/>
          <a:p>
            <a:pPr marL="342900" indent="-342900">
              <a:buFont typeface="Wingdings" panose="05000000000000000000" pitchFamily="2" charset="2"/>
              <a:buChar char="Ø"/>
            </a:pPr>
            <a:r>
              <a:rPr lang="fr-FR" sz="2000" dirty="0"/>
              <a:t>Arboriculture </a:t>
            </a:r>
          </a:p>
          <a:p>
            <a:pPr marL="800100" lvl="1" indent="-342900">
              <a:buFont typeface="Arial" panose="020B0604020202020204" pitchFamily="34" charset="0"/>
              <a:buChar char="•"/>
            </a:pPr>
            <a:r>
              <a:rPr lang="fr-FR" sz="2000" dirty="0"/>
              <a:t>Paragrêle</a:t>
            </a:r>
            <a:endParaRPr lang="fr-FR" sz="2000" dirty="0">
              <a:cs typeface="Calibri"/>
            </a:endParaRPr>
          </a:p>
          <a:p>
            <a:pPr marL="800100" lvl="1" indent="-342900">
              <a:buFont typeface="Arial" panose="020B0604020202020204" pitchFamily="34" charset="0"/>
              <a:buChar char="•"/>
            </a:pPr>
            <a:r>
              <a:rPr lang="fr-FR" sz="2000" dirty="0"/>
              <a:t>Anti-pluie</a:t>
            </a:r>
          </a:p>
          <a:p>
            <a:pPr marL="800100" lvl="1" indent="-342900">
              <a:buFont typeface="Arial" panose="020B0604020202020204" pitchFamily="34" charset="0"/>
              <a:buChar char="•"/>
            </a:pPr>
            <a:r>
              <a:rPr lang="fr-FR" sz="2000" dirty="0"/>
              <a:t>Brise-vent</a:t>
            </a:r>
          </a:p>
          <a:p>
            <a:pPr marL="800100" lvl="1" indent="-342900">
              <a:buFont typeface="Arial" panose="020B0604020202020204" pitchFamily="34" charset="0"/>
              <a:buChar char="•"/>
            </a:pPr>
            <a:r>
              <a:rPr lang="fr-FR" sz="2000" dirty="0"/>
              <a:t>Anti-insectes</a:t>
            </a:r>
          </a:p>
          <a:p>
            <a:pPr marL="800100" lvl="1" indent="-342900">
              <a:buFont typeface="Arial" panose="020B0604020202020204" pitchFamily="34" charset="0"/>
              <a:buChar char="•"/>
            </a:pPr>
            <a:r>
              <a:rPr lang="fr-FR" sz="2000" dirty="0"/>
              <a:t>Housses</a:t>
            </a:r>
          </a:p>
          <a:p>
            <a:pPr marL="800100" lvl="1" indent="-342900">
              <a:buFont typeface="Arial" panose="020B0604020202020204" pitchFamily="34" charset="0"/>
              <a:buChar char="•"/>
            </a:pPr>
            <a:r>
              <a:rPr lang="fr-FR" sz="2000" dirty="0"/>
              <a:t>Irrigation</a:t>
            </a:r>
          </a:p>
          <a:p>
            <a:pPr marL="800100" lvl="1" indent="-342900">
              <a:buFont typeface="Arial" panose="020B0604020202020204" pitchFamily="34" charset="0"/>
              <a:buChar char="•"/>
            </a:pPr>
            <a:r>
              <a:rPr lang="fr-FR" sz="2000" dirty="0"/>
              <a:t>Paillage…</a:t>
            </a:r>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4" name="Image 3">
            <a:extLst>
              <a:ext uri="{FF2B5EF4-FFF2-40B4-BE49-F238E27FC236}">
                <a16:creationId xmlns:a16="http://schemas.microsoft.com/office/drawing/2014/main" id="{F8FE44A5-6018-4CD6-B4A4-1ED7311CD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0" y="793874"/>
            <a:ext cx="5201920" cy="3901440"/>
          </a:xfrm>
          <a:prstGeom prst="rect">
            <a:avLst/>
          </a:prstGeom>
        </p:spPr>
      </p:pic>
      <p:pic>
        <p:nvPicPr>
          <p:cNvPr id="7" name="Image 6">
            <a:extLst>
              <a:ext uri="{FF2B5EF4-FFF2-40B4-BE49-F238E27FC236}">
                <a16:creationId xmlns:a16="http://schemas.microsoft.com/office/drawing/2014/main" id="{DB999601-908D-4E3F-8D9D-7C1421493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4800" y="2920162"/>
            <a:ext cx="4876800" cy="2743200"/>
          </a:xfrm>
          <a:prstGeom prst="rect">
            <a:avLst/>
          </a:prstGeom>
        </p:spPr>
      </p:pic>
    </p:spTree>
    <p:extLst>
      <p:ext uri="{BB962C8B-B14F-4D97-AF65-F5344CB8AC3E}">
        <p14:creationId xmlns:p14="http://schemas.microsoft.com/office/powerpoint/2010/main" val="88860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A815-6DD8-4FD0-B057-C17C806E593E}"/>
              </a:ext>
            </a:extLst>
          </p:cNvPr>
          <p:cNvSpPr>
            <a:spLocks noGrp="1"/>
          </p:cNvSpPr>
          <p:nvPr>
            <p:ph type="ctrTitle"/>
          </p:nvPr>
        </p:nvSpPr>
        <p:spPr>
          <a:xfrm>
            <a:off x="938554" y="0"/>
            <a:ext cx="9144000" cy="955819"/>
          </a:xfrm>
        </p:spPr>
        <p:txBody>
          <a:bodyPr anchor="ctr">
            <a:normAutofit/>
          </a:bodyPr>
          <a:lstStyle/>
          <a:p>
            <a:r>
              <a:rPr lang="fr-FR" sz="4000" b="1" dirty="0">
                <a:solidFill>
                  <a:schemeClr val="accent6"/>
                </a:solidFill>
              </a:rPr>
              <a:t>Le plastique en agriculture : la fin de vie</a:t>
            </a:r>
          </a:p>
        </p:txBody>
      </p:sp>
      <p:sp>
        <p:nvSpPr>
          <p:cNvPr id="18" name="Rectangle 17">
            <a:extLst>
              <a:ext uri="{FF2B5EF4-FFF2-40B4-BE49-F238E27FC236}">
                <a16:creationId xmlns:a16="http://schemas.microsoft.com/office/drawing/2014/main" id="{715B8DA7-D95D-488C-9475-0CA0CB5E116B}"/>
              </a:ext>
            </a:extLst>
          </p:cNvPr>
          <p:cNvSpPr/>
          <p:nvPr/>
        </p:nvSpPr>
        <p:spPr>
          <a:xfrm>
            <a:off x="295985" y="955819"/>
            <a:ext cx="9999482" cy="5078313"/>
          </a:xfrm>
          <a:prstGeom prst="rect">
            <a:avLst/>
          </a:prstGeom>
        </p:spPr>
        <p:txBody>
          <a:bodyPr wrap="square" anchor="t">
            <a:spAutoFit/>
          </a:bodyPr>
          <a:lstStyle/>
          <a:p>
            <a:r>
              <a:rPr lang="fr-FR" sz="2000" b="1" dirty="0">
                <a:solidFill>
                  <a:srgbClr val="008000"/>
                </a:solidFill>
              </a:rPr>
              <a:t>FIN DE VIE  : Une obligation légale et morale, compliquée à assurer au niveau individuel</a:t>
            </a:r>
          </a:p>
          <a:p>
            <a:endParaRPr lang="fr-FR" sz="2000" dirty="0"/>
          </a:p>
          <a:p>
            <a:pPr marL="342900" indent="-342900">
              <a:buFont typeface="Wingdings" panose="05000000000000000000" pitchFamily="2" charset="2"/>
              <a:buChar char="Ø"/>
            </a:pPr>
            <a:r>
              <a:rPr lang="fr-FR" sz="2000" dirty="0"/>
              <a:t>Forces :</a:t>
            </a:r>
          </a:p>
          <a:p>
            <a:pPr marL="800100" lvl="1" indent="-342900">
              <a:buFont typeface="Arial" panose="020B0604020202020204" pitchFamily="34" charset="0"/>
              <a:buChar char="•"/>
            </a:pPr>
            <a:r>
              <a:rPr lang="fr-FR" sz="2000" dirty="0"/>
              <a:t>Polymères homogènes, épais et de bonne qualité</a:t>
            </a:r>
            <a:endParaRPr lang="fr-FR" sz="2000" dirty="0">
              <a:cs typeface="Calibri"/>
            </a:endParaRPr>
          </a:p>
          <a:p>
            <a:pPr marL="800100" lvl="1" indent="-342900">
              <a:buFont typeface="Arial" panose="020B0604020202020204" pitchFamily="34" charset="0"/>
              <a:buChar char="•"/>
            </a:pPr>
            <a:r>
              <a:rPr lang="fr-FR" sz="2000" dirty="0"/>
              <a:t>Gisement important et identifié</a:t>
            </a:r>
          </a:p>
          <a:p>
            <a:endParaRPr lang="fr-FR" sz="1200" b="1" i="1" dirty="0"/>
          </a:p>
          <a:p>
            <a:pPr marL="342900" indent="-342900">
              <a:buFont typeface="Wingdings" panose="05000000000000000000" pitchFamily="2" charset="2"/>
              <a:buChar char="Ø"/>
            </a:pPr>
            <a:r>
              <a:rPr lang="fr-FR" sz="2000" dirty="0"/>
              <a:t>Faiblesses :</a:t>
            </a:r>
          </a:p>
          <a:p>
            <a:pPr marL="800100" lvl="1" indent="-342900">
              <a:buFont typeface="Arial" panose="020B0604020202020204" pitchFamily="34" charset="0"/>
              <a:buChar char="•"/>
            </a:pPr>
            <a:r>
              <a:rPr lang="fr-FR" sz="2000" dirty="0">
                <a:cs typeface="Calibri"/>
              </a:rPr>
              <a:t>Gisement diffus (300.000 agriculteurs en France)</a:t>
            </a:r>
          </a:p>
          <a:p>
            <a:pPr marL="800100" lvl="1" indent="-342900">
              <a:buFont typeface="Arial" panose="020B0604020202020204" pitchFamily="34" charset="0"/>
              <a:buChar char="•"/>
            </a:pPr>
            <a:r>
              <a:rPr lang="fr-FR" sz="2000" dirty="0"/>
              <a:t>Taux de souillure plus important qu’en post-consumer</a:t>
            </a:r>
          </a:p>
          <a:p>
            <a:pPr marL="800100" lvl="1" indent="-342900">
              <a:buFont typeface="Arial" panose="020B0604020202020204" pitchFamily="34" charset="0"/>
              <a:buChar char="•"/>
            </a:pPr>
            <a:endParaRPr lang="fr-FR" sz="1200" b="1" i="1" dirty="0"/>
          </a:p>
          <a:p>
            <a:pPr marL="342900" indent="-342900">
              <a:buFont typeface="Wingdings" panose="05000000000000000000" pitchFamily="2" charset="2"/>
              <a:buChar char="Ø"/>
            </a:pPr>
            <a:r>
              <a:rPr lang="fr-FR" sz="2000" dirty="0"/>
              <a:t>Réponse : les filières de collecte APE-ADIVALOR</a:t>
            </a:r>
          </a:p>
          <a:p>
            <a:pPr marL="800100" lvl="1" indent="-342900">
              <a:buFont typeface="Arial" panose="020B0604020202020204" pitchFamily="34" charset="0"/>
              <a:buChar char="•"/>
            </a:pPr>
            <a:r>
              <a:rPr lang="fr-FR" sz="2000" dirty="0"/>
              <a:t>Initiative volontaire, à gouvernance partagée</a:t>
            </a:r>
          </a:p>
          <a:p>
            <a:pPr marL="800100" lvl="1" indent="-342900">
              <a:buFont typeface="Arial" panose="020B0604020202020204" pitchFamily="34" charset="0"/>
              <a:buChar char="•"/>
            </a:pPr>
            <a:r>
              <a:rPr lang="fr-FR" sz="2000" dirty="0"/>
              <a:t>Internalisation des coûts</a:t>
            </a:r>
          </a:p>
          <a:p>
            <a:pPr marL="800100" lvl="1" indent="-342900">
              <a:buFont typeface="Arial" panose="020B0604020202020204" pitchFamily="34" charset="0"/>
              <a:buChar char="•"/>
            </a:pPr>
            <a:r>
              <a:rPr lang="fr-FR" sz="2000" dirty="0"/>
              <a:t>Transparence sur les objectifs et les résultats</a:t>
            </a:r>
          </a:p>
          <a:p>
            <a:pPr marL="800100" lvl="1" indent="-342900">
              <a:buFont typeface="Arial" panose="020B0604020202020204" pitchFamily="34" charset="0"/>
              <a:buChar char="•"/>
            </a:pPr>
            <a:r>
              <a:rPr lang="fr-FR" sz="2000" dirty="0"/>
              <a:t>Confidentialités des données individuelles</a:t>
            </a:r>
          </a:p>
          <a:p>
            <a:pPr marL="800100" lvl="1" indent="-342900">
              <a:buFont typeface="Arial" panose="020B0604020202020204" pitchFamily="34" charset="0"/>
              <a:buChar char="•"/>
            </a:pPr>
            <a:r>
              <a:rPr lang="fr-FR" sz="2000" dirty="0">
                <a:cs typeface="Calibri"/>
              </a:rPr>
              <a:t>Progression continue (produits collectés, qualité, recyclage…)</a:t>
            </a:r>
          </a:p>
          <a:p>
            <a:pPr marL="800100" lvl="1" indent="-342900">
              <a:buFont typeface="Arial" panose="020B0604020202020204" pitchFamily="34" charset="0"/>
              <a:buChar char="•"/>
            </a:pPr>
            <a:endParaRPr lang="fr-FR" sz="2000" dirty="0"/>
          </a:p>
        </p:txBody>
      </p:sp>
      <p:pic>
        <p:nvPicPr>
          <p:cNvPr id="5" name="Image 4">
            <a:extLst>
              <a:ext uri="{FF2B5EF4-FFF2-40B4-BE49-F238E27FC236}">
                <a16:creationId xmlns:a16="http://schemas.microsoft.com/office/drawing/2014/main" id="{65DE8742-5BE5-44EC-A1BF-B78F11A8C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866"/>
          <a:stretch/>
        </p:blipFill>
        <p:spPr>
          <a:xfrm>
            <a:off x="0" y="5663362"/>
            <a:ext cx="12192000" cy="1200429"/>
          </a:xfrm>
          <a:prstGeom prst="rect">
            <a:avLst/>
          </a:prstGeom>
        </p:spPr>
      </p:pic>
      <p:pic>
        <p:nvPicPr>
          <p:cNvPr id="6" name="Image 5">
            <a:extLst>
              <a:ext uri="{FF2B5EF4-FFF2-40B4-BE49-F238E27FC236}">
                <a16:creationId xmlns:a16="http://schemas.microsoft.com/office/drawing/2014/main" id="{C818B863-4F48-49F3-BEBA-7BC7A04A85FB}"/>
              </a:ext>
            </a:extLst>
          </p:cNvPr>
          <p:cNvPicPr>
            <a:picLocks noChangeAspect="1"/>
          </p:cNvPicPr>
          <p:nvPr/>
        </p:nvPicPr>
        <p:blipFill rotWithShape="1">
          <a:blip r:embed="rId4"/>
          <a:srcRect l="52141" t="17042" b="-17042"/>
          <a:stretch/>
        </p:blipFill>
        <p:spPr>
          <a:xfrm>
            <a:off x="6769550" y="1945946"/>
            <a:ext cx="5126465" cy="3737172"/>
          </a:xfrm>
          <a:prstGeom prst="rect">
            <a:avLst/>
          </a:prstGeom>
        </p:spPr>
      </p:pic>
    </p:spTree>
    <p:extLst>
      <p:ext uri="{BB962C8B-B14F-4D97-AF65-F5344CB8AC3E}">
        <p14:creationId xmlns:p14="http://schemas.microsoft.com/office/powerpoint/2010/main" val="3574582636"/>
      </p:ext>
    </p:extLst>
  </p:cSld>
  <p:clrMapOvr>
    <a:masterClrMapping/>
  </p:clrMapOvr>
</p:sld>
</file>

<file path=ppt/theme/theme1.xml><?xml version="1.0" encoding="utf-8"?>
<a:theme xmlns:a="http://schemas.openxmlformats.org/drawingml/2006/main" name="1_ADIVALOR">
  <a:themeElements>
    <a:clrScheme name="ADIVALOR">
      <a:dk1>
        <a:srgbClr val="8A8C8E"/>
      </a:dk1>
      <a:lt1>
        <a:sysClr val="window" lastClr="FFFFFF"/>
      </a:lt1>
      <a:dk2>
        <a:srgbClr val="003A6E"/>
      </a:dk2>
      <a:lt2>
        <a:srgbClr val="FFFFFF"/>
      </a:lt2>
      <a:accent1>
        <a:srgbClr val="FFD500"/>
      </a:accent1>
      <a:accent2>
        <a:srgbClr val="EE7F00"/>
      </a:accent2>
      <a:accent3>
        <a:srgbClr val="00957E"/>
      </a:accent3>
      <a:accent4>
        <a:srgbClr val="98BF0C"/>
      </a:accent4>
      <a:accent5>
        <a:srgbClr val="00A1D9"/>
      </a:accent5>
      <a:accent6>
        <a:srgbClr val="C70802"/>
      </a:accent6>
      <a:hlink>
        <a:srgbClr val="0563C1"/>
      </a:hlink>
      <a:folHlink>
        <a:srgbClr val="954F72"/>
      </a:folHlink>
    </a:clrScheme>
    <a:fontScheme name="ADIVALO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DIVALOR" id="{0DA0EA06-4BED-464D-9129-A0E15B2B4B90}" vid="{3BF36369-D177-434B-923F-389370287120}"/>
    </a:ext>
  </a:extLst>
</a:theme>
</file>

<file path=ppt/theme/theme2.xml><?xml version="1.0" encoding="utf-8"?>
<a:theme xmlns:a="http://schemas.openxmlformats.org/drawingml/2006/main" name="Modèle présentation ADIVALOR 2018">
  <a:themeElements>
    <a:clrScheme name="ADIVALOR">
      <a:dk1>
        <a:srgbClr val="8A8C8E"/>
      </a:dk1>
      <a:lt1>
        <a:sysClr val="window" lastClr="FFFFFF"/>
      </a:lt1>
      <a:dk2>
        <a:srgbClr val="003A6E"/>
      </a:dk2>
      <a:lt2>
        <a:srgbClr val="FFFFFF"/>
      </a:lt2>
      <a:accent1>
        <a:srgbClr val="FFD500"/>
      </a:accent1>
      <a:accent2>
        <a:srgbClr val="EE7F00"/>
      </a:accent2>
      <a:accent3>
        <a:srgbClr val="00957E"/>
      </a:accent3>
      <a:accent4>
        <a:srgbClr val="98BF0C"/>
      </a:accent4>
      <a:accent5>
        <a:srgbClr val="00A1D9"/>
      </a:accent5>
      <a:accent6>
        <a:srgbClr val="C70802"/>
      </a:accent6>
      <a:hlink>
        <a:srgbClr val="0563C1"/>
      </a:hlink>
      <a:folHlink>
        <a:srgbClr val="954F72"/>
      </a:folHlink>
    </a:clrScheme>
    <a:fontScheme name="ADIVALO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D52696CB-623E-49E0-BA65-CD6884434A88}" vid="{B7F107FA-D9BF-419D-B221-9617CC9B7D27}"/>
    </a:ext>
  </a:extLst>
</a:theme>
</file>

<file path=ppt/theme/theme3.xml><?xml version="1.0" encoding="utf-8"?>
<a:theme xmlns:a="http://schemas.openxmlformats.org/drawingml/2006/main" name="1_Modèle présentation ADIVALOR 2018">
  <a:themeElements>
    <a:clrScheme name="ADIVALOR">
      <a:dk1>
        <a:srgbClr val="8A8C8E"/>
      </a:dk1>
      <a:lt1>
        <a:sysClr val="window" lastClr="FFFFFF"/>
      </a:lt1>
      <a:dk2>
        <a:srgbClr val="003A6E"/>
      </a:dk2>
      <a:lt2>
        <a:srgbClr val="FFFFFF"/>
      </a:lt2>
      <a:accent1>
        <a:srgbClr val="FFD500"/>
      </a:accent1>
      <a:accent2>
        <a:srgbClr val="EE7F00"/>
      </a:accent2>
      <a:accent3>
        <a:srgbClr val="00957E"/>
      </a:accent3>
      <a:accent4>
        <a:srgbClr val="98BF0C"/>
      </a:accent4>
      <a:accent5>
        <a:srgbClr val="00A1D9"/>
      </a:accent5>
      <a:accent6>
        <a:srgbClr val="C70802"/>
      </a:accent6>
      <a:hlink>
        <a:srgbClr val="0563C1"/>
      </a:hlink>
      <a:folHlink>
        <a:srgbClr val="954F72"/>
      </a:folHlink>
    </a:clrScheme>
    <a:fontScheme name="ADIVALO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D52696CB-623E-49E0-BA65-CD6884434A88}" vid="{B7F107FA-D9BF-419D-B221-9617CC9B7D27}"/>
    </a:ext>
  </a:extLst>
</a:theme>
</file>

<file path=ppt/theme/theme4.xml><?xml version="1.0" encoding="utf-8"?>
<a:theme xmlns:a="http://schemas.openxmlformats.org/drawingml/2006/main" name="masqu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D47B115AA44D349A28A51EFA47EB3CF" ma:contentTypeVersion="15" ma:contentTypeDescription="Crée un document." ma:contentTypeScope="" ma:versionID="3e3af55aba92827fb7801762ea64d49e">
  <xsd:schema xmlns:xsd="http://www.w3.org/2001/XMLSchema" xmlns:xs="http://www.w3.org/2001/XMLSchema" xmlns:p="http://schemas.microsoft.com/office/2006/metadata/properties" xmlns:ns2="fa9008a6-eec1-480c-ae3d-7f429aab2506" xmlns:ns3="4bbedd48-8206-4848-897d-58d11c9a900b" targetNamespace="http://schemas.microsoft.com/office/2006/metadata/properties" ma:root="true" ma:fieldsID="a44f6bc00859780817516cafb66ffc9d" ns2:_="" ns3:_="">
    <xsd:import namespace="fa9008a6-eec1-480c-ae3d-7f429aab2506"/>
    <xsd:import namespace="4bbedd48-8206-4848-897d-58d11c9a900b"/>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008a6-eec1-480c-ae3d-7f429aab2506"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LastSharedByUser" ma:index="13" nillable="true" ma:displayName="Dernier partage par heure par utilisateur" ma:description="" ma:internalName="LastSharedByUser" ma:readOnly="true">
      <xsd:simpleType>
        <xsd:restriction base="dms:Note">
          <xsd:maxLength value="255"/>
        </xsd:restriction>
      </xsd:simpleType>
    </xsd:element>
    <xsd:element name="LastSharedByTime" ma:index="14" nillable="true" ma:displayName="Dernier partage par heur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bbedd48-8206-4848-897d-58d11c9a900b"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a9008a6-eec1-480c-ae3d-7f429aab2506">KX6NZKEJ2MVZ-998068899-35546</_dlc_DocId>
    <_dlc_DocIdUrl xmlns="fa9008a6-eec1-480c-ae3d-7f429aab2506">
      <Url>https://plastiquesagriculture.sharepoint.com/sites/cpa/_layouts/15/DocIdRedir.aspx?ID=KX6NZKEJ2MVZ-998068899-35546</Url>
      <Description>KX6NZKEJ2MVZ-998068899-35546</Description>
    </_dlc_DocIdUrl>
  </documentManagement>
</p:properties>
</file>

<file path=customXml/itemProps1.xml><?xml version="1.0" encoding="utf-8"?>
<ds:datastoreItem xmlns:ds="http://schemas.openxmlformats.org/officeDocument/2006/customXml" ds:itemID="{F5D63EF3-4E47-462B-BD39-835F198E1342}">
  <ds:schemaRefs>
    <ds:schemaRef ds:uri="http://schemas.microsoft.com/sharepoint/v3/contenttype/forms"/>
  </ds:schemaRefs>
</ds:datastoreItem>
</file>

<file path=customXml/itemProps2.xml><?xml version="1.0" encoding="utf-8"?>
<ds:datastoreItem xmlns:ds="http://schemas.openxmlformats.org/officeDocument/2006/customXml" ds:itemID="{518730FA-B58B-4EE3-B3E3-8BFDECCA5581}">
  <ds:schemaRefs>
    <ds:schemaRef ds:uri="http://schemas.microsoft.com/sharepoint/events"/>
  </ds:schemaRefs>
</ds:datastoreItem>
</file>

<file path=customXml/itemProps3.xml><?xml version="1.0" encoding="utf-8"?>
<ds:datastoreItem xmlns:ds="http://schemas.openxmlformats.org/officeDocument/2006/customXml" ds:itemID="{8E5EF6E1-D104-4A74-BFD2-32654764E4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008a6-eec1-480c-ae3d-7f429aab2506"/>
    <ds:schemaRef ds:uri="4bbedd48-8206-4848-897d-58d11c9a90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FDA5035-B2AD-4BDD-938A-1297C0A8C91B}">
  <ds:schemaRefs>
    <ds:schemaRef ds:uri="http://schemas.microsoft.com/office/2006/metadata/properties"/>
    <ds:schemaRef ds:uri="http://schemas.microsoft.com/office/infopath/2007/PartnerControls"/>
    <ds:schemaRef ds:uri="32519328-16ba-438f-9882-2e9dab015eef"/>
    <ds:schemaRef ds:uri="fa9008a6-eec1-480c-ae3d-7f429aab2506"/>
  </ds:schemaRefs>
</ds:datastoreItem>
</file>

<file path=docProps/app.xml><?xml version="1.0" encoding="utf-8"?>
<Properties xmlns="http://schemas.openxmlformats.org/officeDocument/2006/extended-properties" xmlns:vt="http://schemas.openxmlformats.org/officeDocument/2006/docPropsVTypes">
  <Template>ADIVALOR - Theme</Template>
  <TotalTime>2692</TotalTime>
  <Words>4161</Words>
  <Application>Microsoft Office PowerPoint</Application>
  <PresentationFormat>Grand écran</PresentationFormat>
  <Paragraphs>651</Paragraphs>
  <Slides>54</Slides>
  <Notes>28</Notes>
  <HiddenSlides>0</HiddenSlides>
  <MMClips>0</MMClips>
  <ScaleCrop>false</ScaleCrop>
  <HeadingPairs>
    <vt:vector size="6" baseType="variant">
      <vt:variant>
        <vt:lpstr>Polices utilisées</vt:lpstr>
      </vt:variant>
      <vt:variant>
        <vt:i4>7</vt:i4>
      </vt:variant>
      <vt:variant>
        <vt:lpstr>Thème</vt:lpstr>
      </vt:variant>
      <vt:variant>
        <vt:i4>5</vt:i4>
      </vt:variant>
      <vt:variant>
        <vt:lpstr>Titres des diapositives</vt:lpstr>
      </vt:variant>
      <vt:variant>
        <vt:i4>54</vt:i4>
      </vt:variant>
    </vt:vector>
  </HeadingPairs>
  <TitlesOfParts>
    <vt:vector size="66" baseType="lpstr">
      <vt:lpstr>Arial</vt:lpstr>
      <vt:lpstr>Bebas Neue</vt:lpstr>
      <vt:lpstr>Calibri</vt:lpstr>
      <vt:lpstr>Calibri Light</vt:lpstr>
      <vt:lpstr>Courier New</vt:lpstr>
      <vt:lpstr>Symbol</vt:lpstr>
      <vt:lpstr>Wingdings</vt:lpstr>
      <vt:lpstr>1_ADIVALOR</vt:lpstr>
      <vt:lpstr>Modèle présentation ADIVALOR 2018</vt:lpstr>
      <vt:lpstr>1_Modèle présentation ADIVALOR 2018</vt:lpstr>
      <vt:lpstr>masque 2020</vt:lpstr>
      <vt:lpstr>Thème Office</vt:lpstr>
      <vt:lpstr>Présentation PowerPoint</vt:lpstr>
      <vt:lpstr>Le plastique en agriculture : des volumes limités</vt:lpstr>
      <vt:lpstr>Le plastique en agriculture :  pourquoi ?</vt:lpstr>
      <vt:lpstr>Le plastique en agriculture : comment ?</vt:lpstr>
      <vt:lpstr>Applications du plastique en agriculture</vt:lpstr>
      <vt:lpstr>Applications agricoles : un aperçu</vt:lpstr>
      <vt:lpstr>Applications agricoles : un aperçu</vt:lpstr>
      <vt:lpstr>Applications agricoles : un aperçu</vt:lpstr>
      <vt:lpstr>Le plastique en agriculture : la fin de vie</vt:lpstr>
      <vt:lpstr>Présentation PowerPoint</vt:lpstr>
      <vt:lpstr>Plastique en agriculture : garantir une utilisation durable</vt:lpstr>
      <vt:lpstr>Les projets RAFU</vt:lpstr>
      <vt:lpstr>Présentation PowerPoint</vt:lpstr>
      <vt:lpstr>Présentation PowerPoint</vt:lpstr>
      <vt:lpstr>Présentation PowerPoint</vt:lpstr>
      <vt:lpstr>FiPACOM  Comparateur de coûts des plastiques pour l’agriculture</vt:lpstr>
      <vt:lpstr>Les projets Films biodégradables</vt:lpstr>
      <vt:lpstr>COLLECTE ET VALORISATION DES DÉCHETS DE L’AGROFOURNITURE</vt:lpstr>
      <vt:lpstr>Présentation PowerPoint</vt:lpstr>
      <vt:lpstr>LE SOUTIEN DES POUVOIRS PUBLICS</vt:lpstr>
      <vt:lpstr>LE SOUTIEN DES POUVOIRS PUBLICS</vt:lpstr>
      <vt:lpstr>LE SOUTIEN DES POUVOIRS PUBLICS</vt:lpstr>
      <vt:lpstr>accord-cadre ministère de l’agriculture</vt:lpstr>
      <vt:lpstr>accord-cadre ministère de l’agriculture</vt:lpstr>
      <vt:lpstr>Présentation PowerPoint</vt:lpstr>
      <vt:lpstr>Présentation PowerPoint</vt:lpstr>
      <vt:lpstr>Présentation PowerPoint</vt:lpstr>
      <vt:lpstr>8 000 POINTS D’APPORT</vt:lpstr>
      <vt:lpstr>Présentation PowerPoint</vt:lpstr>
      <vt:lpstr>Présentation PowerPoint</vt:lpstr>
      <vt:lpstr>Chiffres clés 2020</vt:lpstr>
      <vt:lpstr>Présentation PowerPoint</vt:lpstr>
      <vt:lpstr>Présentation PowerPoint</vt:lpstr>
      <vt:lpstr>Recyclés à près de 90 %*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missions d’A.D.I.VALOR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Sébastien SOUCHON</dc:creator>
  <cp:lastModifiedBy>Patricia ADEBIOTECH</cp:lastModifiedBy>
  <cp:revision>237</cp:revision>
  <cp:lastPrinted>2016-10-19T12:54:51Z</cp:lastPrinted>
  <dcterms:created xsi:type="dcterms:W3CDTF">2015-11-18T18:55:38Z</dcterms:created>
  <dcterms:modified xsi:type="dcterms:W3CDTF">2021-11-16T07:08:47Z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0x0101009D47B115AA44D349A28A51EFA47EB3CF</vt:lpwstr>
  </property>
  <property fmtid="{D5CDD505-2E9C-101B-9397-08002B2CF9AE}" pid="3" name="_dlc_DocIdItemGuid">
    <vt:lpwstr>6c9cbae3-119c-4cce-b98e-00c73cbe9883</vt:lpwstr>
  </property>
</Properties>
</file>