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59" r:id="rId3"/>
    <p:sldId id="270" r:id="rId4"/>
    <p:sldId id="264" r:id="rId5"/>
    <p:sldId id="274" r:id="rId6"/>
    <p:sldId id="277" r:id="rId7"/>
    <p:sldId id="272" r:id="rId8"/>
    <p:sldId id="278" r:id="rId9"/>
    <p:sldId id="275" r:id="rId10"/>
    <p:sldId id="268" r:id="rId11"/>
    <p:sldId id="280" r:id="rId12"/>
    <p:sldId id="273" r:id="rId13"/>
    <p:sldId id="279" r:id="rId14"/>
    <p:sldId id="276" r:id="rId15"/>
    <p:sldId id="269" r:id="rId16"/>
  </p:sldIdLst>
  <p:sldSz cx="12192000" cy="6858000"/>
  <p:notesSz cx="7099300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4EDCA58-E7B7-4102-8BC0-99A4B6724A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830524-E165-41BA-8421-CFE330BA47E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1862CCA-2C84-4C05-A374-C9D9B815393F}" type="datetimeFigureOut">
              <a:rPr lang="fr-FR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706BAB09-C964-4E84-A803-3706E86A3B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777D9951-1CB8-4EAE-B8C2-FE4A1AA5E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5F0FFE-DECF-4EB1-9A10-C58169E6E7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C2A905-AFCD-459C-9D65-91331E285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fld id="{C8514885-8A28-45D6-BE4C-C535B550DAE8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e l'image des diapositives 1">
            <a:extLst>
              <a:ext uri="{FF2B5EF4-FFF2-40B4-BE49-F238E27FC236}">
                <a16:creationId xmlns:a16="http://schemas.microsoft.com/office/drawing/2014/main" id="{467F5343-8E08-4B2D-B920-0A0054EFF6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Espace réservé des commentaires 2">
            <a:extLst>
              <a:ext uri="{FF2B5EF4-FFF2-40B4-BE49-F238E27FC236}">
                <a16:creationId xmlns:a16="http://schemas.microsoft.com/office/drawing/2014/main" id="{6BEAF956-DF47-4DBF-BE61-5ED4EC5503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1268" name="Espace réservé du numéro de diapositive 3">
            <a:extLst>
              <a:ext uri="{FF2B5EF4-FFF2-40B4-BE49-F238E27FC236}">
                <a16:creationId xmlns:a16="http://schemas.microsoft.com/office/drawing/2014/main" id="{A9C887A8-6C9D-4867-9D13-25D1DCC41A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31CC1F-1A70-4E19-B059-B922E54A9656}" type="slidenum">
              <a:rPr lang="fr-FR" altLang="fr-FR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fr-FR" altLang="fr-FR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39CFC1-6243-451A-BA9D-1599938A531D}"/>
              </a:ext>
            </a:extLst>
          </p:cNvPr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7F4F3-9FC6-4B83-AAFD-9412A336F5DF}"/>
              </a:ext>
            </a:extLst>
          </p:cNvPr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544A69-F753-47B6-99CF-91434D9D976D}"/>
              </a:ext>
            </a:extLst>
          </p:cNvPr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27">
            <a:extLst>
              <a:ext uri="{FF2B5EF4-FFF2-40B4-BE49-F238E27FC236}">
                <a16:creationId xmlns:a16="http://schemas.microsoft.com/office/drawing/2014/main" id="{DD7AAA00-2510-4669-A60E-CB2E0CEC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E7058A9-9063-43D3-9504-18AC50ED3199}" type="datetimeFigureOut">
              <a:rPr lang="fr-FR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10" name="Espace réservé du pied de page 16">
            <a:extLst>
              <a:ext uri="{FF2B5EF4-FFF2-40B4-BE49-F238E27FC236}">
                <a16:creationId xmlns:a16="http://schemas.microsoft.com/office/drawing/2014/main" id="{CB35CAC0-42CB-4C10-9DC0-D1BA1101B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28">
            <a:extLst>
              <a:ext uri="{FF2B5EF4-FFF2-40B4-BE49-F238E27FC236}">
                <a16:creationId xmlns:a16="http://schemas.microsoft.com/office/drawing/2014/main" id="{94E1ABA3-C2AA-4362-9728-D1E821B36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fld id="{965A71E0-7AFD-4D09-9815-F39F955DAF4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1380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F6E2FE5B-BEC0-42C1-8A6D-928C74D9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F6731-1300-4CC1-A302-76FD2BE3E492}" type="datetimeFigureOut">
              <a:rPr lang="fr-FR"/>
              <a:pPr>
                <a:defRPr/>
              </a:pPr>
              <a:t>16/11/2021</a:t>
            </a:fld>
            <a:endParaRPr lang="fr-FR" dirty="0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1A19681E-F819-4AA9-AC27-1E5E0CE2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4DF69256-EA9A-4D55-889D-F936AAF4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EDE42-6842-4F17-9C81-36334B304AD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2111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FAA26A-A63E-4310-95A9-AF67C5F5BC31}"/>
              </a:ext>
            </a:extLst>
          </p:cNvPr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FDCE3D-B33A-4D01-AC09-CB5452103B81}"/>
              </a:ext>
            </a:extLst>
          </p:cNvPr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CC0C27-B9B4-4F5E-85EA-80F0931BC04D}"/>
              </a:ext>
            </a:extLst>
          </p:cNvPr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F84B8129-F7C2-4AA2-A970-DF2A4BB2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C3517-36C9-42EA-B69E-0B115E294AE6}" type="datetimeFigureOut">
              <a:rPr lang="fr-FR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9468E656-37A6-4874-A808-CBD5E085F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752EF87-EC1A-4C4A-A9C5-C90E014C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fld id="{751537F4-75CF-4F87-A14C-CC04FC83180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4361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>
            <a:extLst>
              <a:ext uri="{FF2B5EF4-FFF2-40B4-BE49-F238E27FC236}">
                <a16:creationId xmlns:a16="http://schemas.microsoft.com/office/drawing/2014/main" id="{7B889FC9-3950-4D55-9984-00B9728B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BC711-A100-40DA-99DF-BB139D6266BE}" type="datetimeFigureOut">
              <a:rPr lang="fr-FR"/>
              <a:pPr>
                <a:defRPr/>
              </a:pPr>
              <a:t>16/11/2021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22B509-DD57-4E72-B711-144329EE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22">
            <a:extLst>
              <a:ext uri="{FF2B5EF4-FFF2-40B4-BE49-F238E27FC236}">
                <a16:creationId xmlns:a16="http://schemas.microsoft.com/office/drawing/2014/main" id="{358B47F6-93F0-42E8-A576-F957FFB5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AD035-4DF8-4130-BEEE-E6C8BDF1E6E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6907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3499" y="332656"/>
            <a:ext cx="7967435" cy="598512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780578C8-9CC1-4E3F-96F8-E8934AE5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8E6B2-10C1-4FB1-9BFE-FEB62D34D4C2}" type="datetimeFigureOut">
              <a:rPr lang="fr-FR"/>
              <a:pPr>
                <a:defRPr/>
              </a:pPr>
              <a:t>16/11/2021</a:t>
            </a:fld>
            <a:endParaRPr lang="fr-FR" dirty="0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A1FA7F0A-095B-4B8C-9E63-508009943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36815544-A905-45D0-BD09-6EF4BA35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8F5CC-E253-4021-9194-5EF38249625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038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1F6EFD-78D2-4F3D-8994-04315F2B3F14}"/>
              </a:ext>
            </a:extLst>
          </p:cNvPr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862207-C923-48DE-BA6D-F5B1CF3DD00F}"/>
              </a:ext>
            </a:extLst>
          </p:cNvPr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6093C5-1757-4E80-9FFF-B13D77E58831}"/>
              </a:ext>
            </a:extLst>
          </p:cNvPr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7" name="Espace réservé de la date 11">
            <a:extLst>
              <a:ext uri="{FF2B5EF4-FFF2-40B4-BE49-F238E27FC236}">
                <a16:creationId xmlns:a16="http://schemas.microsoft.com/office/drawing/2014/main" id="{45D8031A-43E2-4C8D-BAFD-EF923E7A7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C01CD-5E24-476E-95F1-A0215C8667F8}" type="datetimeFigureOut">
              <a:rPr lang="fr-FR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8" name="Espace réservé du numéro de diapositive 12">
            <a:extLst>
              <a:ext uri="{FF2B5EF4-FFF2-40B4-BE49-F238E27FC236}">
                <a16:creationId xmlns:a16="http://schemas.microsoft.com/office/drawing/2014/main" id="{9995B87D-9A13-47AB-A18C-357E4ECB1D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95FE78A8-4E27-4776-A56A-2D27CBB6F6BA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9" name="Espace réservé du pied de page 13">
            <a:extLst>
              <a:ext uri="{FF2B5EF4-FFF2-40B4-BE49-F238E27FC236}">
                <a16:creationId xmlns:a16="http://schemas.microsoft.com/office/drawing/2014/main" id="{E94D933E-C9E7-4F74-AD8F-220A0C4FB9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735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istrateur\Mes documents\Mes images\Site ClubB\Nouvelle image.JPG">
            <a:extLst>
              <a:ext uri="{FF2B5EF4-FFF2-40B4-BE49-F238E27FC236}">
                <a16:creationId xmlns:a16="http://schemas.microsoft.com/office/drawing/2014/main" id="{99C80F6D-5503-433E-98D1-32F19B0D95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1" y="260350"/>
            <a:ext cx="12319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1BC083-84DB-4EA2-A0F2-FB682B2E33D5}"/>
              </a:ext>
            </a:extLst>
          </p:cNvPr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4973F3-8FD4-4E7D-A71B-2A60518AD56F}"/>
              </a:ext>
            </a:extLst>
          </p:cNvPr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4D60A7-5D96-4840-8A2B-0C64136BF9FC}"/>
              </a:ext>
            </a:extLst>
          </p:cNvPr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17" descr="C:\Documents and Settings\Administrateur\Mes documents\Mes images\SPhere 2011\sac de caisse.wmf">
            <a:extLst>
              <a:ext uri="{FF2B5EF4-FFF2-40B4-BE49-F238E27FC236}">
                <a16:creationId xmlns:a16="http://schemas.microsoft.com/office/drawing/2014/main" id="{F20814CE-F4B2-4C18-B325-E5F0CB0B11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0151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C:\Documents and Settings\Administrateur\Mes documents\Mes images\SPhere 2011\sac de caisse.wmf">
            <a:extLst>
              <a:ext uri="{FF2B5EF4-FFF2-40B4-BE49-F238E27FC236}">
                <a16:creationId xmlns:a16="http://schemas.microsoft.com/office/drawing/2014/main" id="{05893618-BD4E-4707-AB19-917DBA18A6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4" y="0"/>
            <a:ext cx="1200151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Espace réservé de la date 7">
            <a:extLst>
              <a:ext uri="{FF2B5EF4-FFF2-40B4-BE49-F238E27FC236}">
                <a16:creationId xmlns:a16="http://schemas.microsoft.com/office/drawing/2014/main" id="{0DBD928B-661A-4F18-AC89-67FEB530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93CE1F-C4E0-4D9D-9FED-4CB438B18364}" type="datetimeFigureOut">
              <a:rPr lang="fr-FR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14" name="Espace réservé du numéro de diapositive 9">
            <a:extLst>
              <a:ext uri="{FF2B5EF4-FFF2-40B4-BE49-F238E27FC236}">
                <a16:creationId xmlns:a16="http://schemas.microsoft.com/office/drawing/2014/main" id="{BD229CCD-6D66-4A24-8D01-282D3398B9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731CB5-AE4D-4095-BD12-E9737AB04A23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5" name="Espace réservé du pied de page 11">
            <a:extLst>
              <a:ext uri="{FF2B5EF4-FFF2-40B4-BE49-F238E27FC236}">
                <a16:creationId xmlns:a16="http://schemas.microsoft.com/office/drawing/2014/main" id="{E8F6A169-4FD6-4D91-B213-48CF63CD11E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13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072CAD-D682-41CF-B783-3E66ED630906}"/>
              </a:ext>
            </a:extLst>
          </p:cNvPr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EB64C6-6473-4E54-A330-61199E11C78D}"/>
              </a:ext>
            </a:extLst>
          </p:cNvPr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F1F93-7393-42CF-ACD0-4CFF6020229D}"/>
              </a:ext>
            </a:extLst>
          </p:cNvPr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21FA0F59-E7DF-45EF-B8D0-6F5246ED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C9B5928-C9B5-41E1-A94C-B32888DE4036}" type="datetimeFigureOut">
              <a:rPr lang="fr-FR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DD49D249-A0ED-4F0B-B130-9114B1A989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964D36-7F75-436B-876D-5D07C76F9D32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A1E2C192-3FA9-4AF3-B92F-F3C18D82E2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763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13">
            <a:extLst>
              <a:ext uri="{FF2B5EF4-FFF2-40B4-BE49-F238E27FC236}">
                <a16:creationId xmlns:a16="http://schemas.microsoft.com/office/drawing/2014/main" id="{518740C6-9506-470E-8955-079F1A10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98CED-FD07-491F-9347-AAEA52D46925}" type="datetimeFigureOut">
              <a:rPr lang="fr-FR"/>
              <a:pPr>
                <a:defRPr/>
              </a:pPr>
              <a:t>16/11/2021</a:t>
            </a:fld>
            <a:endParaRPr lang="fr-FR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A84C913C-7C1E-4BD7-9396-31B49BC59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2">
            <a:extLst>
              <a:ext uri="{FF2B5EF4-FFF2-40B4-BE49-F238E27FC236}">
                <a16:creationId xmlns:a16="http://schemas.microsoft.com/office/drawing/2014/main" id="{834E00F6-24D9-4F5D-8D3E-A95773EA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4584A-C243-4FBA-A04D-F494C1C06FA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6564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3AC613-E827-4CFC-B6F3-7FD89765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13A8A-C4A4-46CC-BB12-2C1548D91B8F}" type="datetimeFigureOut">
              <a:rPr lang="fr-FR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EA77E8-E8C7-466F-8137-CECF53E5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0E4CA0-0F08-46E6-9115-7CFB01263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rgbClr val="67B129"/>
                </a:solidFill>
              </a:defRPr>
            </a:lvl1pPr>
          </a:lstStyle>
          <a:p>
            <a:fld id="{EC320C49-01B1-4A7B-8526-4652D6F667D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621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>
            <a:extLst>
              <a:ext uri="{FF2B5EF4-FFF2-40B4-BE49-F238E27FC236}">
                <a16:creationId xmlns:a16="http://schemas.microsoft.com/office/drawing/2014/main" id="{3B96C874-AABC-46ED-96C6-EF73B445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C73BE-1B5D-4A7C-911C-CCB1247CC9C9}" type="datetimeFigureOut">
              <a:rPr lang="fr-FR"/>
              <a:pPr>
                <a:defRPr/>
              </a:pPr>
              <a:t>16/11/2021</a:t>
            </a:fld>
            <a:endParaRPr lang="fr-FR" dirty="0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66CFC407-8ED7-4CF8-AB4C-39DE90587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1F4942D0-F006-4313-9C14-DF7ABA93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074DD-84B0-48B3-8D23-F3F35CCBFF9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36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287331-5ADA-4181-9A44-EE4F137281CF}"/>
              </a:ext>
            </a:extLst>
          </p:cNvPr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822E3-5540-4903-8304-255AA7FF6E63}"/>
              </a:ext>
            </a:extLst>
          </p:cNvPr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737E9D-D254-4A3E-A1E5-672F6E739581}"/>
              </a:ext>
            </a:extLst>
          </p:cNvPr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237675-17A4-41BF-AF3F-0766667FA9F6}"/>
              </a:ext>
            </a:extLst>
          </p:cNvPr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11">
            <a:extLst>
              <a:ext uri="{FF2B5EF4-FFF2-40B4-BE49-F238E27FC236}">
                <a16:creationId xmlns:a16="http://schemas.microsoft.com/office/drawing/2014/main" id="{26347549-FF6C-41B9-9AFF-AD1AE522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F11B717-605E-48EB-8DF7-40DBFFFD1FFA}" type="datetimeFigureOut">
              <a:rPr lang="fr-FR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10" name="Espace réservé du numéro de diapositive 12">
            <a:extLst>
              <a:ext uri="{FF2B5EF4-FFF2-40B4-BE49-F238E27FC236}">
                <a16:creationId xmlns:a16="http://schemas.microsoft.com/office/drawing/2014/main" id="{D1B47E0D-2B64-483B-92E4-D8E6D824B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/>
          <a:lstStyle>
            <a:lvl1pPr>
              <a:defRPr sz="2800"/>
            </a:lvl1pPr>
          </a:lstStyle>
          <a:p>
            <a:fld id="{DF958420-9928-4CCD-B9E3-E5E018332536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1" name="Espace réservé du pied de page 13">
            <a:extLst>
              <a:ext uri="{FF2B5EF4-FFF2-40B4-BE49-F238E27FC236}">
                <a16:creationId xmlns:a16="http://schemas.microsoft.com/office/drawing/2014/main" id="{88389EED-D64D-4968-965D-E102D12936D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22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eur\Mes documents\Mes images\Site ClubB\Nouvelle image.JPG">
            <a:extLst>
              <a:ext uri="{FF2B5EF4-FFF2-40B4-BE49-F238E27FC236}">
                <a16:creationId xmlns:a16="http://schemas.microsoft.com/office/drawing/2014/main" id="{AFFFB824-5DA6-459D-8278-36145958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1" y="260350"/>
            <a:ext cx="12319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Espace réservé du titre 21">
            <a:extLst>
              <a:ext uri="{FF2B5EF4-FFF2-40B4-BE49-F238E27FC236}">
                <a16:creationId xmlns:a16="http://schemas.microsoft.com/office/drawing/2014/main" id="{882AC880-CA30-4FAC-90C4-9F0F4987A5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en-US" altLang="fr-FR"/>
          </a:p>
        </p:txBody>
      </p:sp>
      <p:sp>
        <p:nvSpPr>
          <p:cNvPr id="1028" name="Espace réservé du texte 12">
            <a:extLst>
              <a:ext uri="{FF2B5EF4-FFF2-40B4-BE49-F238E27FC236}">
                <a16:creationId xmlns:a16="http://schemas.microsoft.com/office/drawing/2014/main" id="{5DC4B2EF-6F96-4ACA-8C3B-0D0FB55183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119485EF-76C5-4757-A81C-47CA3AF991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67B12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F99E0A-4CA3-4B8A-B6C9-4F62AF9F11FF}" type="datetimeFigureOut">
              <a:rPr lang="fr-FR"/>
              <a:pPr>
                <a:defRPr/>
              </a:pPr>
              <a:t>16/11/2021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0CB8D62-135B-49EB-A6E8-3E8AA6828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67B12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E37CF6-E7CD-4003-AEE6-6A49104D7B8B}"/>
              </a:ext>
            </a:extLst>
          </p:cNvPr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C67F02-EA14-441E-A564-EB6C41ECAEAF}"/>
              </a:ext>
            </a:extLst>
          </p:cNvPr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151EF-011D-42AC-A231-36A4712BFB47}"/>
              </a:ext>
            </a:extLst>
          </p:cNvPr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E22503FF-B50B-4CD6-AE7B-D5C6BE93D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fld id="{E03B3436-9BEF-4935-BAE8-47A95E34204F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28" r:id="rId2"/>
    <p:sldLayoutId id="2147484134" r:id="rId3"/>
    <p:sldLayoutId id="2147484135" r:id="rId4"/>
    <p:sldLayoutId id="2147484136" r:id="rId5"/>
    <p:sldLayoutId id="2147484129" r:id="rId6"/>
    <p:sldLayoutId id="2147484137" r:id="rId7"/>
    <p:sldLayoutId id="2147484130" r:id="rId8"/>
    <p:sldLayoutId id="2147484138" r:id="rId9"/>
    <p:sldLayoutId id="2147484131" r:id="rId10"/>
    <p:sldLayoutId id="2147484139" r:id="rId11"/>
    <p:sldLayoutId id="214748413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FEB80A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ADD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gifrance.gouv.fr/jorf/id/JORFTEXT000044183805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9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5">
            <a:extLst>
              <a:ext uri="{FF2B5EF4-FFF2-40B4-BE49-F238E27FC236}">
                <a16:creationId xmlns:a16="http://schemas.microsoft.com/office/drawing/2014/main" id="{BCFC3091-699A-4382-9AA7-F51BA346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3" y="4652963"/>
            <a:ext cx="7315200" cy="685800"/>
          </a:xfrm>
        </p:spPr>
        <p:txBody>
          <a:bodyPr/>
          <a:lstStyle/>
          <a:p>
            <a:pPr algn="ctr"/>
            <a:r>
              <a:rPr lang="fr-FR" altLang="fr-FR" sz="2400" dirty="0">
                <a:solidFill>
                  <a:schemeClr val="tx1"/>
                </a:solidFill>
              </a:rPr>
              <a:t>Evolutions réglementaires</a:t>
            </a:r>
          </a:p>
        </p:txBody>
      </p:sp>
      <p:pic>
        <p:nvPicPr>
          <p:cNvPr id="10243" name="Picture 3" descr="C:\Users\CB\Pictures\Vegeplast\VEGEPLAST _ VEGEPLAST_fichiers\bandeau_inter_04.jpg">
            <a:extLst>
              <a:ext uri="{FF2B5EF4-FFF2-40B4-BE49-F238E27FC236}">
                <a16:creationId xmlns:a16="http://schemas.microsoft.com/office/drawing/2014/main" id="{839DA23E-529E-432F-826B-F4516387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0153"/>
            <a:ext cx="12192000" cy="125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ZoneTexte 5">
            <a:extLst>
              <a:ext uri="{FF2B5EF4-FFF2-40B4-BE49-F238E27FC236}">
                <a16:creationId xmlns:a16="http://schemas.microsoft.com/office/drawing/2014/main" id="{981A6D11-255D-43C9-9FC7-8EFE69819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758825"/>
            <a:ext cx="79216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FEB80A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 b="1">
                <a:latin typeface="Arial" panose="020B0604020202020204" pitchFamily="34" charset="0"/>
              </a:rPr>
              <a:t>Biodégradabilité, recyclage et valorisation organique des plastiques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latin typeface="Arial" panose="020B0604020202020204" pitchFamily="34" charset="0"/>
              </a:rPr>
              <a:t>Adebiotech 16 novembre 2021</a:t>
            </a:r>
          </a:p>
        </p:txBody>
      </p:sp>
      <p:pic>
        <p:nvPicPr>
          <p:cNvPr id="10245" name="Image 5">
            <a:extLst>
              <a:ext uri="{FF2B5EF4-FFF2-40B4-BE49-F238E27FC236}">
                <a16:creationId xmlns:a16="http://schemas.microsoft.com/office/drawing/2014/main" id="{43328E78-B71F-45AE-9D91-03375F806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4" t="32877" r="16151" b="29305"/>
          <a:stretch>
            <a:fillRect/>
          </a:stretch>
        </p:blipFill>
        <p:spPr bwMode="auto">
          <a:xfrm>
            <a:off x="3562350" y="2443164"/>
            <a:ext cx="506730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>
            <a:extLst>
              <a:ext uri="{FF2B5EF4-FFF2-40B4-BE49-F238E27FC236}">
                <a16:creationId xmlns:a16="http://schemas.microsoft.com/office/drawing/2014/main" id="{691C83F0-A235-4E98-9503-44B7D7DF6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9" y="333375"/>
            <a:ext cx="8929687" cy="598488"/>
          </a:xfrm>
        </p:spPr>
        <p:txBody>
          <a:bodyPr/>
          <a:lstStyle/>
          <a:p>
            <a:r>
              <a:rPr lang="fr-FR" altLang="fr-FR" sz="3200"/>
              <a:t>Loi AGEC relative à la lutte contre le gaspillage alimentaire et à l’économie circulaire</a:t>
            </a:r>
          </a:p>
        </p:txBody>
      </p:sp>
      <p:sp>
        <p:nvSpPr>
          <p:cNvPr id="20483" name="Espace réservé du contenu 1">
            <a:extLst>
              <a:ext uri="{FF2B5EF4-FFF2-40B4-BE49-F238E27FC236}">
                <a16:creationId xmlns:a16="http://schemas.microsoft.com/office/drawing/2014/main" id="{2ED8BBDD-7D3F-4CD0-B853-86EF42DB36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83433" y="1631950"/>
            <a:ext cx="9865544" cy="417331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fr-FR" sz="2400" dirty="0"/>
              <a:t>Loi AGEC du 10/02/2020 : Transposition de la SUP</a:t>
            </a:r>
          </a:p>
          <a:p>
            <a:pPr marL="0" indent="0" algn="ctr">
              <a:buNone/>
              <a:defRPr/>
            </a:pPr>
            <a:endParaRPr lang="fr-FR" sz="800" dirty="0"/>
          </a:p>
          <a:p>
            <a:pPr marL="0" indent="0" algn="ctr">
              <a:buNone/>
              <a:defRPr/>
            </a:pPr>
            <a:endParaRPr lang="fr-FR" sz="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Objectif phare : Zéro plastique jetable en 2040 (mesures progressives)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srgbClr val="FF0000"/>
                </a:solidFill>
              </a:rPr>
              <a:t>Reprise de la définition européenne </a:t>
            </a:r>
            <a:r>
              <a:rPr lang="fr-FR" sz="2000" dirty="0"/>
              <a:t>du terme « plastique »</a:t>
            </a:r>
          </a:p>
          <a:p>
            <a:pPr marL="0" indent="0">
              <a:buNone/>
              <a:defRPr/>
            </a:pPr>
            <a:endParaRPr lang="fr-FR" sz="20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Dispositions existantes dans </a:t>
            </a:r>
            <a:r>
              <a:rPr lang="fr-FR" sz="2000" dirty="0" err="1"/>
              <a:t>Egalim</a:t>
            </a:r>
            <a:r>
              <a:rPr lang="fr-FR" sz="2000" dirty="0"/>
              <a:t> mais </a:t>
            </a:r>
            <a:r>
              <a:rPr lang="fr-FR" sz="2000" dirty="0">
                <a:solidFill>
                  <a:srgbClr val="FF0000"/>
                </a:solidFill>
              </a:rPr>
              <a:t>concernent désormais les plastiques biosourcés compostables</a:t>
            </a:r>
            <a:r>
              <a:rPr lang="fr-FR" sz="2000" dirty="0"/>
              <a:t> : Interdiction au 01/01/2021: confettis, pailles (sauf usage médical), piques à steak, couvercles à verre jetables, assiettes, </a:t>
            </a:r>
            <a:r>
              <a:rPr lang="fr-FR" sz="2000" dirty="0">
                <a:solidFill>
                  <a:srgbClr val="FF0000"/>
                </a:solidFill>
              </a:rPr>
              <a:t>couverts (sans exception</a:t>
            </a:r>
            <a:r>
              <a:rPr lang="fr-FR" sz="2000" dirty="0"/>
              <a:t>) , bâtonnets mélangeurs, tiges de support pour ballons, contenants et bouteilles en polystyrène expansé. </a:t>
            </a:r>
          </a:p>
          <a:p>
            <a:pPr marL="0" indent="0">
              <a:buNone/>
              <a:defRPr/>
            </a:pPr>
            <a:endParaRPr lang="fr-FR" sz="20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Emballages ou sacs en plastique </a:t>
            </a:r>
            <a:r>
              <a:rPr lang="fr-FR" sz="2000" dirty="0" err="1"/>
              <a:t>oxo-dégradables</a:t>
            </a:r>
            <a:r>
              <a:rPr lang="fr-FR" sz="2000" dirty="0"/>
              <a:t> (01/01/22) : disposition existante dès 2015 dans la Loi française</a:t>
            </a:r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alt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69F5003-A630-4AEA-99D2-02C6E04B3173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5C6CD38C-B239-4A67-9498-63438A724C2B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94A4665C-40D3-49A3-89AA-31E3A60716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10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>
            <a:extLst>
              <a:ext uri="{FF2B5EF4-FFF2-40B4-BE49-F238E27FC236}">
                <a16:creationId xmlns:a16="http://schemas.microsoft.com/office/drawing/2014/main" id="{691C83F0-A235-4E98-9503-44B7D7DF6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9" y="333375"/>
            <a:ext cx="8929687" cy="598488"/>
          </a:xfrm>
        </p:spPr>
        <p:txBody>
          <a:bodyPr/>
          <a:lstStyle/>
          <a:p>
            <a:r>
              <a:rPr lang="fr-FR" altLang="fr-FR" sz="3200"/>
              <a:t>Loi AGEC relative à la lutte contre le gaspillage alimentaire et à l’économie circulaire</a:t>
            </a:r>
          </a:p>
        </p:txBody>
      </p:sp>
      <p:sp>
        <p:nvSpPr>
          <p:cNvPr id="20483" name="Espace réservé du contenu 1">
            <a:extLst>
              <a:ext uri="{FF2B5EF4-FFF2-40B4-BE49-F238E27FC236}">
                <a16:creationId xmlns:a16="http://schemas.microsoft.com/office/drawing/2014/main" id="{2ED8BBDD-7D3F-4CD0-B853-86EF42DB36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15480" y="1447291"/>
            <a:ext cx="10153128" cy="52578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fr-FR" sz="2400" b="1" dirty="0" err="1"/>
              <a:t>Sur-transposition</a:t>
            </a:r>
            <a:endParaRPr lang="fr-FR" sz="2400" b="1" dirty="0"/>
          </a:p>
          <a:p>
            <a:pPr marL="0" indent="0" algn="just">
              <a:buNone/>
              <a:defRPr/>
            </a:pPr>
            <a:endParaRPr lang="fr-FR" sz="800" b="1" dirty="0"/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Interdiction </a:t>
            </a:r>
            <a:r>
              <a:rPr lang="fr-FR" sz="2000" b="1" dirty="0"/>
              <a:t>: </a:t>
            </a:r>
            <a:r>
              <a:rPr lang="fr-FR" sz="2000" b="1" dirty="0">
                <a:solidFill>
                  <a:srgbClr val="FF0000"/>
                </a:solidFill>
              </a:rPr>
              <a:t>gobelets</a:t>
            </a:r>
            <a:r>
              <a:rPr lang="fr-FR" sz="2000" b="1" dirty="0"/>
              <a:t> </a:t>
            </a:r>
            <a:r>
              <a:rPr lang="fr-FR" sz="2000" dirty="0"/>
              <a:t>(à l’exception des laminés dont la teneur en plastique sera fixée par arrêté), </a:t>
            </a:r>
            <a:r>
              <a:rPr lang="fr-FR" sz="2000" b="1" dirty="0"/>
              <a:t>distribution gratuite de bouteilles en plastique </a:t>
            </a:r>
            <a:r>
              <a:rPr lang="fr-FR" sz="2000" dirty="0"/>
              <a:t>dans les établissements recevant du public et locaux professionnel (eau plate uniquement), sachets de thé dès le 01/01/22</a:t>
            </a:r>
          </a:p>
          <a:p>
            <a:pPr marL="0" indent="0" algn="just">
              <a:buNone/>
              <a:defRPr/>
            </a:pPr>
            <a:endParaRPr lang="fr-FR" sz="800" dirty="0"/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Interdiction de la mise à disposition, à titre gratuit, </a:t>
            </a:r>
            <a:r>
              <a:rPr lang="fr-FR" sz="2000" b="1" dirty="0"/>
              <a:t>de jouets en plastique </a:t>
            </a:r>
            <a:r>
              <a:rPr lang="fr-FR" sz="2000" dirty="0"/>
              <a:t>dans le cadre de menus destinés aux enfants (01/01/22)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endParaRPr lang="fr-FR" sz="800" dirty="0"/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Interdiction des récipients, gobelets (y compris couvercles) et couverts à </a:t>
            </a:r>
            <a:r>
              <a:rPr lang="fr-FR" sz="2000" dirty="0">
                <a:solidFill>
                  <a:srgbClr val="FF0000"/>
                </a:solidFill>
              </a:rPr>
              <a:t>usage unique</a:t>
            </a:r>
            <a:r>
              <a:rPr lang="fr-FR" sz="2000" dirty="0"/>
              <a:t>, </a:t>
            </a:r>
            <a:r>
              <a:rPr lang="fr-FR" sz="2000" dirty="0">
                <a:solidFill>
                  <a:srgbClr val="FF0000"/>
                </a:solidFill>
              </a:rPr>
              <a:t>tous matériaux confondus</a:t>
            </a:r>
            <a:r>
              <a:rPr lang="fr-FR" sz="2000" dirty="0"/>
              <a:t>, pour les repas sont servis sur place dans les établissements de restauration (janvier 2023)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endParaRPr lang="fr-FR" sz="800" dirty="0"/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Interdiction des récipients alimentaires de cuisson, de service en matière plastique dans les services de restauration des établissements scolaires et universitaires, crèches, les services de pédiatrie, </a:t>
            </a:r>
            <a:r>
              <a:rPr lang="fr-FR" sz="2000" dirty="0" err="1"/>
              <a:t>ect</a:t>
            </a:r>
            <a:r>
              <a:rPr lang="fr-FR" sz="2000" dirty="0"/>
              <a:t>. (2025) : Risque d’exposition aux </a:t>
            </a:r>
            <a:r>
              <a:rPr lang="fr-FR" sz="2000" dirty="0">
                <a:solidFill>
                  <a:srgbClr val="FF0000"/>
                </a:solidFill>
              </a:rPr>
              <a:t>perturbateurs endocriniens</a:t>
            </a:r>
          </a:p>
          <a:p>
            <a:pPr marL="0" indent="0" algn="just">
              <a:buNone/>
              <a:defRPr/>
            </a:pPr>
            <a:endParaRPr lang="fr-FR" sz="2000" dirty="0"/>
          </a:p>
          <a:p>
            <a:pPr algn="just">
              <a:buFont typeface="Arial" panose="020B0604020202020204" pitchFamily="34" charset="0"/>
              <a:buChar char="•"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altLang="fr-FR" dirty="0"/>
          </a:p>
        </p:txBody>
      </p:sp>
      <p:pic>
        <p:nvPicPr>
          <p:cNvPr id="20484" name="Image 2">
            <a:extLst>
              <a:ext uri="{FF2B5EF4-FFF2-40B4-BE49-F238E27FC236}">
                <a16:creationId xmlns:a16="http://schemas.microsoft.com/office/drawing/2014/main" id="{2B7A9FBF-0226-4108-977F-CF766E0A8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5" y="1772816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 4">
            <a:extLst>
              <a:ext uri="{FF2B5EF4-FFF2-40B4-BE49-F238E27FC236}">
                <a16:creationId xmlns:a16="http://schemas.microsoft.com/office/drawing/2014/main" id="{798F091C-3905-4D80-ACDE-04540FC3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9" t="12988" r="29842" b="13387"/>
          <a:stretch>
            <a:fillRect/>
          </a:stretch>
        </p:blipFill>
        <p:spPr bwMode="auto">
          <a:xfrm>
            <a:off x="437828" y="3284984"/>
            <a:ext cx="6159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69F5003-A630-4AEA-99D2-02C6E04B3173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5C6CD38C-B239-4A67-9498-63438A724C2B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94A4665C-40D3-49A3-89AA-31E3A60716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11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716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>
            <a:extLst>
              <a:ext uri="{FF2B5EF4-FFF2-40B4-BE49-F238E27FC236}">
                <a16:creationId xmlns:a16="http://schemas.microsoft.com/office/drawing/2014/main" id="{630A6565-284A-4D81-8140-03C984927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450" y="333375"/>
            <a:ext cx="6769100" cy="598488"/>
          </a:xfrm>
        </p:spPr>
        <p:txBody>
          <a:bodyPr/>
          <a:lstStyle/>
          <a:p>
            <a:r>
              <a:rPr lang="fr-FR" altLang="fr-FR" sz="3200" dirty="0"/>
              <a:t>Quelles solutions et conséquences?</a:t>
            </a:r>
          </a:p>
        </p:txBody>
      </p:sp>
      <p:sp>
        <p:nvSpPr>
          <p:cNvPr id="21507" name="Espace réservé du contenu 1">
            <a:extLst>
              <a:ext uri="{FF2B5EF4-FFF2-40B4-BE49-F238E27FC236}">
                <a16:creationId xmlns:a16="http://schemas.microsoft.com/office/drawing/2014/main" id="{60CC710A-3505-42CA-8D86-C8BB64B326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7368" y="1600200"/>
            <a:ext cx="11311638" cy="44958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fr-FR" sz="2000" b="1" dirty="0">
                <a:solidFill>
                  <a:srgbClr val="FF0000"/>
                </a:solidFill>
              </a:rPr>
              <a:t>Interdiction des films de routage en plastique sans exception pour les films compostables</a:t>
            </a:r>
          </a:p>
          <a:p>
            <a:pPr marL="0" indent="0" algn="ctr">
              <a:buNone/>
              <a:defRPr/>
            </a:pPr>
            <a:endParaRPr lang="fr-FR" sz="800" i="1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Annule les dispositions de la LTECV de 2015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Réponse au cahier des charges technique : papier?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On observe un retour vers le film PE conventionnel pourtant interdit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sz="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sz="1000" dirty="0"/>
          </a:p>
          <a:p>
            <a:pPr marL="0" indent="0" algn="ctr">
              <a:buNone/>
              <a:defRPr/>
            </a:pPr>
            <a:r>
              <a:rPr lang="fr-FR" sz="2000" b="1" dirty="0">
                <a:solidFill>
                  <a:srgbClr val="FF0000"/>
                </a:solidFill>
              </a:rPr>
              <a:t>la vente au détail de fruits et légumes frais sous conditionnement plastique en-dessous de 1,5 kilogramme, sauf pour certains produits </a:t>
            </a:r>
            <a:r>
              <a:rPr lang="fr-FR" sz="2000" dirty="0">
                <a:solidFill>
                  <a:srgbClr val="FF0000"/>
                </a:solidFill>
              </a:rPr>
              <a:t>( risque de détérioration) </a:t>
            </a:r>
          </a:p>
          <a:p>
            <a:pPr marL="0" indent="0" algn="ctr">
              <a:buNone/>
              <a:defRPr/>
            </a:pPr>
            <a:r>
              <a:rPr lang="fr-FR" sz="1600" dirty="0">
                <a:solidFill>
                  <a:srgbClr val="FF0000"/>
                </a:solidFill>
              </a:rPr>
              <a:t>listés par le </a:t>
            </a:r>
            <a:r>
              <a:rPr lang="fr-FR" sz="1600" dirty="0">
                <a:solidFill>
                  <a:srgbClr val="FF0000"/>
                </a:solidFill>
                <a:hlinkClick r:id="rId2" tooltip="« legifrance.gouv.fr » dans une nouvelle fenêtre"/>
              </a:rPr>
              <a:t>décret n° 2021-1318 du 8 octobre 2021</a:t>
            </a:r>
            <a:endParaRPr lang="fr-FR" sz="1600" dirty="0">
              <a:solidFill>
                <a:srgbClr val="FF0000"/>
              </a:solidFill>
            </a:endParaRPr>
          </a:p>
          <a:p>
            <a:pPr marL="0" indent="0" algn="ctr">
              <a:buNone/>
              <a:defRPr/>
            </a:pPr>
            <a:endParaRPr lang="fr-FR" sz="8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l'application de l'interdiction sera progressive pour quelques produits : : pêches et abricots, les fruits mûrs à point, les graines germées, les fruits rouges, ou encore les légumes « primeurs »… bénéficieront d'un calendrier d’ici au 30 juin 2026.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Levée de boucliers des commerçants, question écrite au gouvernement (E. Woerth), recours déposé contre la publication du décret (</a:t>
            </a:r>
            <a:r>
              <a:rPr lang="fr-FR" sz="2000" dirty="0" err="1"/>
              <a:t>Plastalliance</a:t>
            </a:r>
            <a:r>
              <a:rPr lang="fr-FR" sz="2000" dirty="0"/>
              <a:t>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altLang="fr-FR" sz="20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8403F27-4720-417C-A2F1-B4F0718C297D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5" name="Oval 13">
              <a:extLst>
                <a:ext uri="{FF2B5EF4-FFF2-40B4-BE49-F238E27FC236}">
                  <a16:creationId xmlns:a16="http://schemas.microsoft.com/office/drawing/2014/main" id="{8AFA9F8D-F97D-4B05-81ED-6D21E64A6906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C460A4E5-9DB3-4C1A-BDDF-433E10FF66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12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>
            <a:extLst>
              <a:ext uri="{FF2B5EF4-FFF2-40B4-BE49-F238E27FC236}">
                <a16:creationId xmlns:a16="http://schemas.microsoft.com/office/drawing/2014/main" id="{E5990E1F-0BFA-4B64-8589-2D88DDA3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333375"/>
            <a:ext cx="9504412" cy="598488"/>
          </a:xfrm>
        </p:spPr>
        <p:txBody>
          <a:bodyPr/>
          <a:lstStyle/>
          <a:p>
            <a:r>
              <a:rPr lang="fr-FR" altLang="fr-FR" sz="3200" dirty="0"/>
              <a:t>Information du consommateur : les nouvelles dispositions d’AGEC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C9FDB5-03B9-4A60-BC85-493D23D88B4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83432" y="1600201"/>
            <a:ext cx="10735573" cy="197281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Il est interdit de faire figurer sur un produit ou un emballage les mentions “ biodégradable ”, “ respectueux de l'environnement ” ou toute autre mention équivalente.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sz="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Les produits et emballages en matière plastique compostables en compostage domestique ou industriel portent la mention “ Ne pas jeter dans la nature » </a:t>
            </a:r>
          </a:p>
        </p:txBody>
      </p:sp>
      <p:sp>
        <p:nvSpPr>
          <p:cNvPr id="22532" name="Espace réservé du contenu 1">
            <a:extLst>
              <a:ext uri="{FF2B5EF4-FFF2-40B4-BE49-F238E27FC236}">
                <a16:creationId xmlns:a16="http://schemas.microsoft.com/office/drawing/2014/main" id="{013C6D3D-CE7A-4AAB-BD3D-B29D3839D6EC}"/>
              </a:ext>
            </a:extLst>
          </p:cNvPr>
          <p:cNvSpPr txBox="1">
            <a:spLocks/>
          </p:cNvSpPr>
          <p:nvPr/>
        </p:nvSpPr>
        <p:spPr bwMode="auto">
          <a:xfrm>
            <a:off x="1991544" y="3584383"/>
            <a:ext cx="8496300" cy="936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39763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indent="-228600">
              <a:spcBef>
                <a:spcPts val="400"/>
              </a:spcBef>
              <a:buClr>
                <a:srgbClr val="FEB80A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indent="-228600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fr-FR" altLang="fr-FR" sz="2000"/>
              <a:t>Les produits et emballages en matière plastique dont la compostabilité ne peut être obtenue qu'en unité industrielle ne peuvent porter la mention “ compostable </a:t>
            </a:r>
          </a:p>
        </p:txBody>
      </p:sp>
      <p:sp>
        <p:nvSpPr>
          <p:cNvPr id="22533" name="Espace réservé du contenu 3">
            <a:extLst>
              <a:ext uri="{FF2B5EF4-FFF2-40B4-BE49-F238E27FC236}">
                <a16:creationId xmlns:a16="http://schemas.microsoft.com/office/drawing/2014/main" id="{634630F3-3A0E-42F2-9B01-CA7F8FBC3C15}"/>
              </a:ext>
            </a:extLst>
          </p:cNvPr>
          <p:cNvSpPr txBox="1">
            <a:spLocks/>
          </p:cNvSpPr>
          <p:nvPr/>
        </p:nvSpPr>
        <p:spPr bwMode="auto">
          <a:xfrm>
            <a:off x="983432" y="4653136"/>
            <a:ext cx="1015312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39763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indent="-228600">
              <a:spcBef>
                <a:spcPts val="400"/>
              </a:spcBef>
              <a:buClr>
                <a:srgbClr val="FEB80A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indent="-228600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altLang="fr-FR" sz="2000" dirty="0"/>
              <a:t>Emballages conformes à la Norme Européenne EN 13 432 ont vocation à être collectés et valorisés organiquement conjointement avec les biodéchets et permettent </a:t>
            </a:r>
            <a:r>
              <a:rPr lang="fr-FR" altLang="fr-FR" sz="2000" dirty="0">
                <a:solidFill>
                  <a:srgbClr val="FF0000"/>
                </a:solidFill>
              </a:rPr>
              <a:t>d’éviter la contamination des composts par des plastiques conventionnels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altLang="fr-FR" sz="8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000" dirty="0"/>
              <a:t>Distorsion de concurrence entre emballages compostables UE et FR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AB3D457-0632-495E-B99D-4F1B3165686D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8B732D3D-C1AD-4412-BC82-64AFAE5E391E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71376BAD-A586-4250-88CD-62DBDBF83E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13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>
            <a:extLst>
              <a:ext uri="{FF2B5EF4-FFF2-40B4-BE49-F238E27FC236}">
                <a16:creationId xmlns:a16="http://schemas.microsoft.com/office/drawing/2014/main" id="{CDF396E7-CB0B-4659-BEB9-99F28862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333375"/>
            <a:ext cx="8137078" cy="598488"/>
          </a:xfrm>
        </p:spPr>
        <p:txBody>
          <a:bodyPr/>
          <a:lstStyle/>
          <a:p>
            <a:r>
              <a:rPr lang="fr-FR" altLang="fr-FR" sz="3200" dirty="0"/>
              <a:t>Réglementation : La question des biodéchets</a:t>
            </a:r>
          </a:p>
        </p:txBody>
      </p:sp>
      <p:sp>
        <p:nvSpPr>
          <p:cNvPr id="23555" name="Espace réservé du contenu 1">
            <a:extLst>
              <a:ext uri="{FF2B5EF4-FFF2-40B4-BE49-F238E27FC236}">
                <a16:creationId xmlns:a16="http://schemas.microsoft.com/office/drawing/2014/main" id="{06E31326-484A-4490-85A4-AF8B1372167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67408" y="1628774"/>
            <a:ext cx="11017224" cy="4799335"/>
          </a:xfrm>
        </p:spPr>
        <p:txBody>
          <a:bodyPr/>
          <a:lstStyle/>
          <a:p>
            <a:pPr marL="0" indent="0" algn="ctr">
              <a:spcAft>
                <a:spcPts val="1200"/>
              </a:spcAft>
              <a:buNone/>
              <a:defRPr/>
            </a:pPr>
            <a:r>
              <a:rPr lang="fr-FR" altLang="fr-FR" sz="2000" dirty="0">
                <a:solidFill>
                  <a:srgbClr val="FF0000"/>
                </a:solidFill>
              </a:rPr>
              <a:t>Obligation de tri à la source et de valorisation des biodéchets au  31/12/2023 (Directive européenne, LTECV puis AGEC)</a:t>
            </a:r>
          </a:p>
          <a:p>
            <a:pPr marL="0" indent="0" algn="ctr">
              <a:spcAft>
                <a:spcPts val="1200"/>
              </a:spcAft>
              <a:buNone/>
              <a:defRPr/>
            </a:pPr>
            <a:endParaRPr lang="fr-FR" altLang="fr-FR" sz="2000" dirty="0"/>
          </a:p>
          <a:p>
            <a:pPr marL="0" indent="0" algn="ctr">
              <a:spcAft>
                <a:spcPts val="1200"/>
              </a:spcAft>
              <a:buNone/>
              <a:defRPr/>
            </a:pPr>
            <a:endParaRPr lang="fr-FR" altLang="fr-FR" sz="1000" dirty="0"/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Ainsi, les sacs NF EN 13 432 largement utilisés par nombre de collectivités ne seront pas autorisés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Interdire la valorisation conjointe des emballages compostables avec les biodéchets revient à envoyer l’ensemble de ces emballages vers les filières de recyclage mécanique et d’incinération où ils poseront problème puisqu’ils seront </a:t>
            </a:r>
            <a:r>
              <a:rPr lang="fr-FR" sz="2000" dirty="0">
                <a:solidFill>
                  <a:srgbClr val="FF0000"/>
                </a:solidFill>
              </a:rPr>
              <a:t>souillés par de la matière organique</a:t>
            </a:r>
            <a:endParaRPr lang="fr-FR" altLang="fr-FR" sz="2000" dirty="0">
              <a:solidFill>
                <a:srgbClr val="FF0000"/>
              </a:solidFill>
            </a:endParaRP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solidFill>
                  <a:srgbClr val="FF0000"/>
                </a:solidFill>
              </a:rPr>
              <a:t>Implique l’utilisation d’un </a:t>
            </a:r>
            <a:r>
              <a:rPr lang="fr-FR" altLang="fr-FR" sz="2000" dirty="0" err="1">
                <a:solidFill>
                  <a:srgbClr val="FF0000"/>
                </a:solidFill>
              </a:rPr>
              <a:t>déconditionneur</a:t>
            </a:r>
            <a:r>
              <a:rPr lang="fr-FR" altLang="fr-FR" sz="2000" dirty="0">
                <a:solidFill>
                  <a:srgbClr val="FF0000"/>
                </a:solidFill>
              </a:rPr>
              <a:t> </a:t>
            </a:r>
            <a:r>
              <a:rPr lang="fr-FR" altLang="fr-FR" sz="2000" dirty="0"/>
              <a:t>pour séparer les sacs de collecte de leur contenu : risque de contamination par des plastiques conventionnels important lié au manque d’efficacité de ces machines</a:t>
            </a:r>
            <a:endParaRPr lang="fr-FR" altLang="fr-FR" sz="800" dirty="0"/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Arrêté qui interroge quant à </a:t>
            </a:r>
            <a:r>
              <a:rPr lang="fr-FR" altLang="fr-FR" sz="2000" dirty="0">
                <a:solidFill>
                  <a:srgbClr val="FF0000"/>
                </a:solidFill>
              </a:rPr>
              <a:t>la compétence </a:t>
            </a:r>
            <a:r>
              <a:rPr lang="fr-FR" altLang="fr-FR" sz="2000" dirty="0"/>
              <a:t>de l’Etat à se substituer à celle </a:t>
            </a:r>
            <a:r>
              <a:rPr lang="fr-FR" altLang="fr-FR" sz="2000" dirty="0">
                <a:solidFill>
                  <a:srgbClr val="FF0000"/>
                </a:solidFill>
              </a:rPr>
              <a:t>de la collectivité locale </a:t>
            </a:r>
            <a:r>
              <a:rPr lang="fr-FR" altLang="fr-FR" sz="2000" dirty="0"/>
              <a:t>en matière de gestion des déchets…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05EAF8F-FE2F-4D09-BC60-BFF0E509CB4B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5" name="Oval 13">
              <a:extLst>
                <a:ext uri="{FF2B5EF4-FFF2-40B4-BE49-F238E27FC236}">
                  <a16:creationId xmlns:a16="http://schemas.microsoft.com/office/drawing/2014/main" id="{A6145F18-4D1B-459A-B126-5CF71911A9CE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0851A162-4FD0-453D-92C3-BC39E453C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14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5728B880-6C71-4A7F-BD72-0612920CF3EC}"/>
              </a:ext>
            </a:extLst>
          </p:cNvPr>
          <p:cNvSpPr txBox="1"/>
          <p:nvPr/>
        </p:nvSpPr>
        <p:spPr>
          <a:xfrm>
            <a:off x="2027548" y="2405097"/>
            <a:ext cx="8496944" cy="10156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defRPr/>
            </a:pPr>
            <a:r>
              <a:rPr lang="fr-FR" altLang="fr-FR" sz="2000" b="1" dirty="0">
                <a:latin typeface="+mn-lt"/>
                <a:cs typeface="+mn-cs"/>
              </a:rPr>
              <a:t>Arrêté</a:t>
            </a:r>
            <a:r>
              <a:rPr lang="fr-FR" altLang="fr-FR" sz="2000" dirty="0">
                <a:latin typeface="+mn-lt"/>
                <a:cs typeface="+mn-cs"/>
              </a:rPr>
              <a:t> (soumis à consultation cet été) problématique car </a:t>
            </a:r>
            <a:r>
              <a:rPr lang="fr-FR" altLang="fr-FR" sz="2000" b="1" dirty="0">
                <a:latin typeface="+mn-lt"/>
                <a:cs typeface="+mn-cs"/>
              </a:rPr>
              <a:t>interdit toute collecte conjointe des biodéchets avec des emballages compostables </a:t>
            </a:r>
            <a:r>
              <a:rPr lang="fr-FR" altLang="fr-FR" sz="2000" dirty="0">
                <a:latin typeface="+mn-lt"/>
                <a:cs typeface="+mn-cs"/>
              </a:rPr>
              <a:t>(autres que les sacs de collecte et de pré-collecte NFT 51-800)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>
            <a:extLst>
              <a:ext uri="{FF2B5EF4-FFF2-40B4-BE49-F238E27FC236}">
                <a16:creationId xmlns:a16="http://schemas.microsoft.com/office/drawing/2014/main" id="{A44EED0C-184E-4B4C-B9BC-9F4FD724D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450" y="333375"/>
            <a:ext cx="6769100" cy="598488"/>
          </a:xfrm>
        </p:spPr>
        <p:txBody>
          <a:bodyPr/>
          <a:lstStyle/>
          <a:p>
            <a:r>
              <a:rPr lang="fr-FR" altLang="fr-FR" sz="3200" dirty="0"/>
              <a:t>Vers un nouveau cadre européen</a:t>
            </a:r>
          </a:p>
        </p:txBody>
      </p:sp>
      <p:sp>
        <p:nvSpPr>
          <p:cNvPr id="24579" name="Espace réservé du contenu 1">
            <a:extLst>
              <a:ext uri="{FF2B5EF4-FFF2-40B4-BE49-F238E27FC236}">
                <a16:creationId xmlns:a16="http://schemas.microsoft.com/office/drawing/2014/main" id="{2CFDDD8F-B6EA-441C-8B27-A5002D6A3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61982" y="1600200"/>
            <a:ext cx="11712624" cy="5104891"/>
          </a:xfrm>
        </p:spPr>
        <p:txBody>
          <a:bodyPr/>
          <a:lstStyle/>
          <a:p>
            <a:pPr marL="0" indent="0" algn="ctr">
              <a:spcAft>
                <a:spcPts val="1800"/>
              </a:spcAft>
              <a:buNone/>
              <a:defRPr/>
            </a:pPr>
            <a:r>
              <a:rPr lang="fr-FR" altLang="fr-FR" sz="2000" b="1" dirty="0">
                <a:solidFill>
                  <a:srgbClr val="FF0000"/>
                </a:solidFill>
              </a:rPr>
              <a:t>Plan d'action pour une économie circulaire présenté en mars 2021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la Commission prévoit d'élaborer en 2022 un cadre stratégique sur l'utilisation des plastiques biodégradables ou compostables, sur la base d'une </a:t>
            </a:r>
            <a:r>
              <a:rPr lang="fr-FR" altLang="fr-FR" sz="2000" dirty="0">
                <a:solidFill>
                  <a:srgbClr val="FF0000"/>
                </a:solidFill>
              </a:rPr>
              <a:t>évaluation des applications </a:t>
            </a:r>
            <a:r>
              <a:rPr lang="fr-FR" altLang="fr-FR" sz="2000" dirty="0"/>
              <a:t>dans lesquelles cette utilisation peut être bénéfique pour l'environnement et des critères applicables à ces applications.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 </a:t>
            </a:r>
            <a:r>
              <a:rPr lang="fr-FR" altLang="fr-FR" sz="2000" dirty="0">
                <a:solidFill>
                  <a:srgbClr val="FF0000"/>
                </a:solidFill>
              </a:rPr>
              <a:t>Révision de la Directive Déchets et Déchets d’Emballages (PPWD</a:t>
            </a:r>
            <a:r>
              <a:rPr lang="fr-FR" altLang="fr-FR" sz="2000" dirty="0"/>
              <a:t>) : Proposition de la Commission à venir fin 2021 suite à la consultation publique cet automne. Les axes de la Révision de la Directive en ligne avec les précédentes orientations : réduction des emballages/prévention des déchets/réutilisation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  <a:defRPr/>
            </a:pPr>
            <a:endParaRPr lang="fr-FR" altLang="fr-FR" sz="800" dirty="0"/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srgbClr val="FF0000"/>
                </a:solidFill>
              </a:rPr>
              <a:t>Evaluation des applications</a:t>
            </a:r>
            <a:r>
              <a:rPr lang="fr-FR" sz="2000" dirty="0"/>
              <a:t>: Il est discriminatoire de proposer des applications ou des listes exhaustives d'utilisations pour les matériaux. </a:t>
            </a:r>
            <a:r>
              <a:rPr lang="fr-FR" sz="2000" dirty="0">
                <a:solidFill>
                  <a:srgbClr val="FF0000"/>
                </a:solidFill>
              </a:rPr>
              <a:t>Risque d’entraver et de limiter la recherche et l'innovation</a:t>
            </a:r>
            <a:r>
              <a:rPr lang="fr-FR" sz="2000" dirty="0"/>
              <a:t>, y compris dans les projets financés par l'UE, pour des matières qui favorisent la collecte des biodéchets et participent à la production d’un compost sans microplastiques.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9218B79-7E0F-4C92-9F5A-466F64ACA236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5" name="Oval 13">
              <a:extLst>
                <a:ext uri="{FF2B5EF4-FFF2-40B4-BE49-F238E27FC236}">
                  <a16:creationId xmlns:a16="http://schemas.microsoft.com/office/drawing/2014/main" id="{EFA4E63D-11A0-400B-9F23-ACC4CEC0FC87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DA0A84E1-CAF3-4D18-83D3-6694EE778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15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>
            <a:extLst>
              <a:ext uri="{FF2B5EF4-FFF2-40B4-BE49-F238E27FC236}">
                <a16:creationId xmlns:a16="http://schemas.microsoft.com/office/drawing/2014/main" id="{58B4AABC-8126-4580-BCDD-0E47F25E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14" y="265114"/>
            <a:ext cx="3184525" cy="598487"/>
          </a:xfrm>
        </p:spPr>
        <p:txBody>
          <a:bodyPr/>
          <a:lstStyle/>
          <a:p>
            <a:r>
              <a:rPr lang="fr-FR" altLang="fr-FR" sz="3200"/>
              <a:t>Notre association : </a:t>
            </a:r>
          </a:p>
        </p:txBody>
      </p:sp>
      <p:sp>
        <p:nvSpPr>
          <p:cNvPr id="10243" name="Espace réservé du contenu 3">
            <a:extLst>
              <a:ext uri="{FF2B5EF4-FFF2-40B4-BE49-F238E27FC236}">
                <a16:creationId xmlns:a16="http://schemas.microsoft.com/office/drawing/2014/main" id="{AA9990F8-B4D5-4F95-A357-F08E0FFC8D8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19288" y="1700213"/>
            <a:ext cx="8748712" cy="2736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fr-FR" altLang="fr-FR" sz="2400" dirty="0"/>
              <a:t>Représente la filière des plastiques biosourcés et compostables biodégradables : </a:t>
            </a:r>
            <a:r>
              <a:rPr lang="fr-FR" altLang="fr-FR" sz="2400" b="1" dirty="0"/>
              <a:t>de l’amont agricole à la production finale</a:t>
            </a:r>
            <a:r>
              <a:rPr lang="fr-FR" altLang="fr-FR" sz="2400" dirty="0"/>
              <a:t> en passant par la transformation &amp; la certification</a:t>
            </a:r>
          </a:p>
          <a:p>
            <a:pPr marL="0" indent="0">
              <a:buNone/>
              <a:defRPr/>
            </a:pPr>
            <a:endParaRPr lang="fr-FR" altLang="fr-FR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altLang="fr-FR" sz="2400" dirty="0"/>
              <a:t>17 membres : Associations professionnelles agricoles, Groupes, PME, TPE, organisme de certification et société de conseil : </a:t>
            </a:r>
            <a:r>
              <a:rPr lang="fr-FR" altLang="fr-FR" sz="2400" dirty="0">
                <a:solidFill>
                  <a:srgbClr val="FF0000"/>
                </a:solidFill>
              </a:rPr>
              <a:t>2000 emplois </a:t>
            </a:r>
            <a:r>
              <a:rPr lang="fr-FR" altLang="fr-FR" sz="2400" dirty="0"/>
              <a:t>sur le territoire</a:t>
            </a:r>
          </a:p>
          <a:p>
            <a:pPr marL="0" indent="0">
              <a:buNone/>
              <a:defRPr/>
            </a:pPr>
            <a:endParaRPr lang="fr-FR" altLang="fr-FR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altLang="fr-FR" sz="2400" dirty="0"/>
              <a:t>L’essentiel du marché en France en 2021: les sacs biosourcés et compostables pour « fruits et légumes » : 20 000 tonnes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altLang="fr-FR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altLang="fr-FR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altLang="fr-FR" sz="2400" b="1" dirty="0"/>
          </a:p>
          <a:p>
            <a:pPr>
              <a:buFont typeface="Wingdings" panose="05000000000000000000" pitchFamily="2" charset="2"/>
              <a:buNone/>
              <a:defRPr/>
            </a:pPr>
            <a:endParaRPr lang="fr-FR" altLang="fr-FR" sz="2400" dirty="0"/>
          </a:p>
          <a:p>
            <a:pPr>
              <a:defRPr/>
            </a:pPr>
            <a:endParaRPr lang="fr-FR" altLang="fr-FR" sz="800" dirty="0"/>
          </a:p>
        </p:txBody>
      </p:sp>
      <p:pic>
        <p:nvPicPr>
          <p:cNvPr id="12292" name="Image 4">
            <a:extLst>
              <a:ext uri="{FF2B5EF4-FFF2-40B4-BE49-F238E27FC236}">
                <a16:creationId xmlns:a16="http://schemas.microsoft.com/office/drawing/2014/main" id="{A2E845F7-05FC-458A-8695-88FC0F7F9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4" t="32877" r="16151" b="29305"/>
          <a:stretch>
            <a:fillRect/>
          </a:stretch>
        </p:blipFill>
        <p:spPr bwMode="auto">
          <a:xfrm>
            <a:off x="5448300" y="144464"/>
            <a:ext cx="2808288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51F2F87-E1EA-452D-9FE5-0300F529A617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6" name="Oval 13">
              <a:extLst>
                <a:ext uri="{FF2B5EF4-FFF2-40B4-BE49-F238E27FC236}">
                  <a16:creationId xmlns:a16="http://schemas.microsoft.com/office/drawing/2014/main" id="{16A92F60-A990-4251-9C83-A3D87693020C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25DB68D8-E027-4970-9770-5C4CB185A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2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>
            <a:extLst>
              <a:ext uri="{FF2B5EF4-FFF2-40B4-BE49-F238E27FC236}">
                <a16:creationId xmlns:a16="http://schemas.microsoft.com/office/drawing/2014/main" id="{E079BED1-0EDD-457E-9A1B-F3BA3FF4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14" y="315914"/>
            <a:ext cx="6840537" cy="598487"/>
          </a:xfrm>
        </p:spPr>
        <p:txBody>
          <a:bodyPr/>
          <a:lstStyle/>
          <a:p>
            <a:r>
              <a:rPr lang="fr-FR" altLang="fr-FR" sz="3200"/>
              <a:t>Notre association : </a:t>
            </a:r>
          </a:p>
        </p:txBody>
      </p:sp>
      <p:pic>
        <p:nvPicPr>
          <p:cNvPr id="13315" name="Image 3">
            <a:extLst>
              <a:ext uri="{FF2B5EF4-FFF2-40B4-BE49-F238E27FC236}">
                <a16:creationId xmlns:a16="http://schemas.microsoft.com/office/drawing/2014/main" id="{6F48120A-7D0F-4653-BFEB-D98FB9EF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546226"/>
            <a:ext cx="6223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Image 5">
            <a:extLst>
              <a:ext uri="{FF2B5EF4-FFF2-40B4-BE49-F238E27FC236}">
                <a16:creationId xmlns:a16="http://schemas.microsoft.com/office/drawing/2014/main" id="{C60B1F8D-5303-4BA1-BE9F-114A71AEC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4932363"/>
            <a:ext cx="1138238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 7">
            <a:extLst>
              <a:ext uri="{FF2B5EF4-FFF2-40B4-BE49-F238E27FC236}">
                <a16:creationId xmlns:a16="http://schemas.microsoft.com/office/drawing/2014/main" id="{8A08FFD0-9EF5-4DEB-A177-E598F3FC6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849563"/>
            <a:ext cx="175895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 9">
            <a:extLst>
              <a:ext uri="{FF2B5EF4-FFF2-40B4-BE49-F238E27FC236}">
                <a16:creationId xmlns:a16="http://schemas.microsoft.com/office/drawing/2014/main" id="{30614D00-9F75-4614-985A-603AF6017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1592263"/>
            <a:ext cx="155733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 13">
            <a:extLst>
              <a:ext uri="{FF2B5EF4-FFF2-40B4-BE49-F238E27FC236}">
                <a16:creationId xmlns:a16="http://schemas.microsoft.com/office/drawing/2014/main" id="{80BA9A63-C588-4B0B-9F82-5975F664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6065838"/>
            <a:ext cx="1574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Image 16">
            <a:extLst>
              <a:ext uri="{FF2B5EF4-FFF2-40B4-BE49-F238E27FC236}">
                <a16:creationId xmlns:a16="http://schemas.microsoft.com/office/drawing/2014/main" id="{8AADC5C8-E077-4615-829B-934DABC5B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4" y="1568451"/>
            <a:ext cx="10382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Image 18">
            <a:extLst>
              <a:ext uri="{FF2B5EF4-FFF2-40B4-BE49-F238E27FC236}">
                <a16:creationId xmlns:a16="http://schemas.microsoft.com/office/drawing/2014/main" id="{747C10EF-3C9A-430C-BA7E-EEE4D4251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691063"/>
            <a:ext cx="22415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Image 20">
            <a:extLst>
              <a:ext uri="{FF2B5EF4-FFF2-40B4-BE49-F238E27FC236}">
                <a16:creationId xmlns:a16="http://schemas.microsoft.com/office/drawing/2014/main" id="{69D7D295-650F-4B30-BF0E-CC1ED04EC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24471" r="31740" b="20222"/>
          <a:stretch>
            <a:fillRect/>
          </a:stretch>
        </p:blipFill>
        <p:spPr bwMode="auto">
          <a:xfrm>
            <a:off x="3814763" y="2824163"/>
            <a:ext cx="831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Image 24">
            <a:extLst>
              <a:ext uri="{FF2B5EF4-FFF2-40B4-BE49-F238E27FC236}">
                <a16:creationId xmlns:a16="http://schemas.microsoft.com/office/drawing/2014/main" id="{05E8DFE5-6A03-4F7D-BDE9-81D830EEA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4" y="3752851"/>
            <a:ext cx="11890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Image 26">
            <a:extLst>
              <a:ext uri="{FF2B5EF4-FFF2-40B4-BE49-F238E27FC236}">
                <a16:creationId xmlns:a16="http://schemas.microsoft.com/office/drawing/2014/main" id="{EE8F6E41-2113-4100-B8B3-735CBF321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633663"/>
            <a:ext cx="160655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Image 28">
            <a:extLst>
              <a:ext uri="{FF2B5EF4-FFF2-40B4-BE49-F238E27FC236}">
                <a16:creationId xmlns:a16="http://schemas.microsoft.com/office/drawing/2014/main" id="{A05DB129-938A-4C84-8E16-FC2C7D50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r="19987"/>
          <a:stretch>
            <a:fillRect/>
          </a:stretch>
        </p:blipFill>
        <p:spPr bwMode="auto">
          <a:xfrm>
            <a:off x="7989889" y="3613150"/>
            <a:ext cx="12223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Image 10240">
            <a:extLst>
              <a:ext uri="{FF2B5EF4-FFF2-40B4-BE49-F238E27FC236}">
                <a16:creationId xmlns:a16="http://schemas.microsoft.com/office/drawing/2014/main" id="{8C6E4EE8-E7E8-42F1-AEEB-8438B7232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1" y="4540251"/>
            <a:ext cx="137477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Image 10246">
            <a:extLst>
              <a:ext uri="{FF2B5EF4-FFF2-40B4-BE49-F238E27FC236}">
                <a16:creationId xmlns:a16="http://schemas.microsoft.com/office/drawing/2014/main" id="{D411D102-A726-41B7-BFBF-30009AFB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6" y="4768851"/>
            <a:ext cx="112871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Image 10248">
            <a:extLst>
              <a:ext uri="{FF2B5EF4-FFF2-40B4-BE49-F238E27FC236}">
                <a16:creationId xmlns:a16="http://schemas.microsoft.com/office/drawing/2014/main" id="{78D9A699-841D-4F19-BAB2-E8DDF23D4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7" t="27670" r="15079" b="26013"/>
          <a:stretch>
            <a:fillRect/>
          </a:stretch>
        </p:blipFill>
        <p:spPr bwMode="auto">
          <a:xfrm>
            <a:off x="7339014" y="5891214"/>
            <a:ext cx="12922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9" name="ZoneTexte 10249">
            <a:extLst>
              <a:ext uri="{FF2B5EF4-FFF2-40B4-BE49-F238E27FC236}">
                <a16:creationId xmlns:a16="http://schemas.microsoft.com/office/drawing/2014/main" id="{F56D651E-3267-49FB-935D-C9790C3A5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2264" y="4864100"/>
            <a:ext cx="12922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/>
              <a:t>ECS Baguerra</a:t>
            </a:r>
          </a:p>
          <a:p>
            <a:pPr algn="ctr" eaLnBrk="1" hangingPunct="1"/>
            <a:endParaRPr lang="fr-FR" altLang="fr-FR" b="1"/>
          </a:p>
          <a:p>
            <a:pPr algn="ctr" eaLnBrk="1" hangingPunct="1"/>
            <a:endParaRPr lang="fr-FR" altLang="fr-FR" b="1"/>
          </a:p>
        </p:txBody>
      </p:sp>
      <p:pic>
        <p:nvPicPr>
          <p:cNvPr id="13330" name="Image 10251">
            <a:extLst>
              <a:ext uri="{FF2B5EF4-FFF2-40B4-BE49-F238E27FC236}">
                <a16:creationId xmlns:a16="http://schemas.microsoft.com/office/drawing/2014/main" id="{DA89F33E-2173-447E-AFF8-BB7F0DDD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9" r="9050"/>
          <a:stretch>
            <a:fillRect/>
          </a:stretch>
        </p:blipFill>
        <p:spPr bwMode="auto">
          <a:xfrm>
            <a:off x="6321426" y="3348039"/>
            <a:ext cx="13747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ZoneTexte 10252">
            <a:extLst>
              <a:ext uri="{FF2B5EF4-FFF2-40B4-BE49-F238E27FC236}">
                <a16:creationId xmlns:a16="http://schemas.microsoft.com/office/drawing/2014/main" id="{84D34389-5D3E-49DF-8796-64B48EEF0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3" y="1784351"/>
            <a:ext cx="283845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/>
              <a:t>Associations professionnelles agricoles</a:t>
            </a:r>
          </a:p>
        </p:txBody>
      </p:sp>
      <p:sp>
        <p:nvSpPr>
          <p:cNvPr id="10254" name="Flèche : droite 10253">
            <a:extLst>
              <a:ext uri="{FF2B5EF4-FFF2-40B4-BE49-F238E27FC236}">
                <a16:creationId xmlns:a16="http://schemas.microsoft.com/office/drawing/2014/main" id="{9CC25BB1-3678-444D-98FB-F06B383D0003}"/>
              </a:ext>
            </a:extLst>
          </p:cNvPr>
          <p:cNvSpPr/>
          <p:nvPr/>
        </p:nvSpPr>
        <p:spPr>
          <a:xfrm>
            <a:off x="2928939" y="3579814"/>
            <a:ext cx="744537" cy="111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3333" name="ZoneTexte 46">
            <a:extLst>
              <a:ext uri="{FF2B5EF4-FFF2-40B4-BE49-F238E27FC236}">
                <a16:creationId xmlns:a16="http://schemas.microsoft.com/office/drawing/2014/main" id="{5DB1539A-0B13-4E7B-B70B-91D999DCE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3451225"/>
            <a:ext cx="28384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/>
              <a:t>Producteurs</a:t>
            </a:r>
          </a:p>
        </p:txBody>
      </p:sp>
      <p:sp>
        <p:nvSpPr>
          <p:cNvPr id="10255" name="Flèche : droite 10254">
            <a:extLst>
              <a:ext uri="{FF2B5EF4-FFF2-40B4-BE49-F238E27FC236}">
                <a16:creationId xmlns:a16="http://schemas.microsoft.com/office/drawing/2014/main" id="{AE71ED1F-6F00-4BD8-8BC7-7D8E98D5FDFA}"/>
              </a:ext>
            </a:extLst>
          </p:cNvPr>
          <p:cNvSpPr/>
          <p:nvPr/>
        </p:nvSpPr>
        <p:spPr>
          <a:xfrm>
            <a:off x="4518025" y="2160588"/>
            <a:ext cx="831850" cy="57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3335" name="ZoneTexte 48">
            <a:extLst>
              <a:ext uri="{FF2B5EF4-FFF2-40B4-BE49-F238E27FC236}">
                <a16:creationId xmlns:a16="http://schemas.microsoft.com/office/drawing/2014/main" id="{4262A7B0-6A8D-4750-8F59-3771F89F4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4859339"/>
            <a:ext cx="28384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/>
              <a:t>Transformateurs</a:t>
            </a:r>
          </a:p>
        </p:txBody>
      </p:sp>
      <p:sp>
        <p:nvSpPr>
          <p:cNvPr id="13336" name="ZoneTexte 49">
            <a:extLst>
              <a:ext uri="{FF2B5EF4-FFF2-40B4-BE49-F238E27FC236}">
                <a16:creationId xmlns:a16="http://schemas.microsoft.com/office/drawing/2014/main" id="{0359FC88-374F-4B23-BD1E-C08230C0A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6035675"/>
            <a:ext cx="283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/>
              <a:t>Conseil et certification</a:t>
            </a:r>
          </a:p>
        </p:txBody>
      </p:sp>
      <p:sp>
        <p:nvSpPr>
          <p:cNvPr id="10256" name="Flèche : droite 10255">
            <a:extLst>
              <a:ext uri="{FF2B5EF4-FFF2-40B4-BE49-F238E27FC236}">
                <a16:creationId xmlns:a16="http://schemas.microsoft.com/office/drawing/2014/main" id="{FE21DD68-5CD0-4223-A948-5E31BB82F93F}"/>
              </a:ext>
            </a:extLst>
          </p:cNvPr>
          <p:cNvSpPr/>
          <p:nvPr/>
        </p:nvSpPr>
        <p:spPr>
          <a:xfrm>
            <a:off x="4143376" y="6219825"/>
            <a:ext cx="709613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13338" name="Image 2">
            <a:extLst>
              <a:ext uri="{FF2B5EF4-FFF2-40B4-BE49-F238E27FC236}">
                <a16:creationId xmlns:a16="http://schemas.microsoft.com/office/drawing/2014/main" id="{E02DCE4C-B214-4A44-8C9A-9999A9456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2992439"/>
            <a:ext cx="23415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Image 29">
            <a:extLst>
              <a:ext uri="{FF2B5EF4-FFF2-40B4-BE49-F238E27FC236}">
                <a16:creationId xmlns:a16="http://schemas.microsoft.com/office/drawing/2014/main" id="{B8B629E2-FD82-4E7A-ACDE-FBF7CD66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4" t="32877" r="16151" b="29305"/>
          <a:stretch>
            <a:fillRect/>
          </a:stretch>
        </p:blipFill>
        <p:spPr bwMode="auto">
          <a:xfrm>
            <a:off x="5448300" y="144464"/>
            <a:ext cx="2808288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7F87CFBD-03B8-4FAA-996B-9C939383F8ED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ED60D191-3B31-43C4-A13C-16EFDAECFA7A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30" name="TextBox 11">
              <a:extLst>
                <a:ext uri="{FF2B5EF4-FFF2-40B4-BE49-F238E27FC236}">
                  <a16:creationId xmlns:a16="http://schemas.microsoft.com/office/drawing/2014/main" id="{EE3DA3FF-63DC-4539-B399-67656A8505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3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3E6773FD-DE5B-484F-980F-6BAD36F1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404814"/>
            <a:ext cx="7200900" cy="598487"/>
          </a:xfrm>
        </p:spPr>
        <p:txBody>
          <a:bodyPr/>
          <a:lstStyle/>
          <a:p>
            <a:r>
              <a:rPr lang="fr-FR" altLang="fr-FR" sz="3200"/>
              <a:t>Une réglementation initialement favorable</a:t>
            </a:r>
          </a:p>
        </p:txBody>
      </p:sp>
      <p:sp>
        <p:nvSpPr>
          <p:cNvPr id="11268" name="ZoneTexte 4">
            <a:extLst>
              <a:ext uri="{FF2B5EF4-FFF2-40B4-BE49-F238E27FC236}">
                <a16:creationId xmlns:a16="http://schemas.microsoft.com/office/drawing/2014/main" id="{601291E8-9684-412F-B768-B0333E01C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2205039"/>
            <a:ext cx="87487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  <a:defRPr/>
            </a:pPr>
            <a:endParaRPr lang="fr-FR" sz="2000" dirty="0">
              <a:latin typeface="+mn-lt"/>
              <a:cs typeface="+mn-cs"/>
            </a:endParaRPr>
          </a:p>
          <a:p>
            <a:pPr eaLnBrk="1" hangingPunct="1">
              <a:defRPr/>
            </a:pP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4E6534A0-95A0-4CB7-999D-B7502E7CDB3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11339" y="1557339"/>
            <a:ext cx="8569325" cy="5113337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fr-FR" altLang="fr-FR" sz="2400" b="1" dirty="0"/>
              <a:t>Loi du 17 août 2015 relative à la transition énergétique pour la croissance verte</a:t>
            </a:r>
            <a:endParaRPr lang="fr-FR" altLang="fr-FR" sz="1800" dirty="0"/>
          </a:p>
          <a:p>
            <a:pPr>
              <a:buFont typeface="Wingdings" panose="05000000000000000000" pitchFamily="2" charset="2"/>
              <a:buNone/>
              <a:defRPr/>
            </a:pPr>
            <a:endParaRPr lang="fr-FR" altLang="fr-FR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Interdiction des sacs plastiques d’une épaisseur inférieure à 50 microns en caisse et en rayon à </a:t>
            </a:r>
            <a:r>
              <a:rPr lang="fr-FR" altLang="fr-FR" sz="2000" dirty="0">
                <a:solidFill>
                  <a:srgbClr val="FF0000"/>
                </a:solidFill>
              </a:rPr>
              <a:t>l’exception de ceux compostables en compostage domestique et biosourcés (teneur évolutive) </a:t>
            </a:r>
            <a:r>
              <a:rPr lang="fr-FR" altLang="fr-FR" sz="2000" dirty="0"/>
              <a:t>pour les sacs fruits et légumes</a:t>
            </a:r>
          </a:p>
          <a:p>
            <a:pPr marL="0" indent="0">
              <a:buNone/>
              <a:defRPr/>
            </a:pPr>
            <a:endParaRPr lang="fr-FR" altLang="fr-FR" sz="20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Interdiction au 1er janvier 2017 de l’utilisation d’emballages plastique non biodégradables et non compostables en compostage domestique pour le routage </a:t>
            </a:r>
          </a:p>
          <a:p>
            <a:pPr marL="0" indent="0">
              <a:buNone/>
              <a:defRPr/>
            </a:pPr>
            <a:endParaRPr lang="fr-FR" altLang="fr-FR" sz="20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 Interdiction de la production, la distribution, la vente, la mise à disposition et l'utilisation d'emballages ou de sacs fabriqués, en tout ou partie, à partir de plastique oxo-fragmentable.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altLang="fr-FR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D59BEA1-4546-49CA-BFB6-D544C02A12F9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6" name="Oval 13">
              <a:extLst>
                <a:ext uri="{FF2B5EF4-FFF2-40B4-BE49-F238E27FC236}">
                  <a16:creationId xmlns:a16="http://schemas.microsoft.com/office/drawing/2014/main" id="{29444FD4-3089-4CD1-B8AA-5465F28B95B6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4492BF70-F454-49B8-89AB-B4588A71C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4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>
            <a:extLst>
              <a:ext uri="{FF2B5EF4-FFF2-40B4-BE49-F238E27FC236}">
                <a16:creationId xmlns:a16="http://schemas.microsoft.com/office/drawing/2014/main" id="{D384BB27-CCA4-4617-8BA7-01136C90A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404814"/>
            <a:ext cx="7200900" cy="598487"/>
          </a:xfrm>
        </p:spPr>
        <p:txBody>
          <a:bodyPr/>
          <a:lstStyle/>
          <a:p>
            <a:r>
              <a:rPr lang="fr-FR" altLang="fr-FR" sz="3200"/>
              <a:t>Une réglementation initialement favorable</a:t>
            </a:r>
          </a:p>
        </p:txBody>
      </p:sp>
      <p:sp>
        <p:nvSpPr>
          <p:cNvPr id="11268" name="ZoneTexte 4">
            <a:extLst>
              <a:ext uri="{FF2B5EF4-FFF2-40B4-BE49-F238E27FC236}">
                <a16:creationId xmlns:a16="http://schemas.microsoft.com/office/drawing/2014/main" id="{1E97C2A1-F402-4BB2-B5D2-FB4126861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2205039"/>
            <a:ext cx="87487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  <a:defRPr/>
            </a:pPr>
            <a:endParaRPr lang="fr-FR" sz="2000" dirty="0">
              <a:latin typeface="+mn-lt"/>
              <a:cs typeface="+mn-cs"/>
            </a:endParaRPr>
          </a:p>
          <a:p>
            <a:pPr eaLnBrk="1" hangingPunct="1">
              <a:defRPr/>
            </a:pP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8803A9-8814-4774-AF45-2226C18515DE}"/>
              </a:ext>
            </a:extLst>
          </p:cNvPr>
          <p:cNvSpPr txBox="1"/>
          <p:nvPr/>
        </p:nvSpPr>
        <p:spPr>
          <a:xfrm>
            <a:off x="1811336" y="1974851"/>
            <a:ext cx="8965183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+mn-lt"/>
                <a:cs typeface="+mn-cs"/>
              </a:rPr>
              <a:t>Interdiction de la mise à disposition des gobelets, verres et assiettes jetables de cuisine pour la table en matière plastique d'ici 2020, 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+mn-cs"/>
              </a:rPr>
              <a:t>à l'exception de ceux compostables en compostage domestique et constitués, pour tout ou partie, de matières biosourcées.</a:t>
            </a:r>
          </a:p>
          <a:p>
            <a:pPr algn="just" eaLnBrk="1" hangingPunct="1">
              <a:defRPr/>
            </a:pPr>
            <a:endParaRPr lang="fr-FR" sz="2000" dirty="0">
              <a:latin typeface="+mn-lt"/>
              <a:cs typeface="+mn-cs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+mn-lt"/>
                <a:cs typeface="+mn-cs"/>
              </a:rPr>
              <a:t>Pour la table : sont visés les produits vendus individuellement. Cela ne concerne pas leur utilisation en tant qu’emballage par des professionnels</a:t>
            </a:r>
          </a:p>
          <a:p>
            <a:pPr algn="just" eaLnBrk="1" hangingPunct="1">
              <a:defRPr/>
            </a:pPr>
            <a:endParaRPr lang="fr-FR" sz="2000" dirty="0">
              <a:latin typeface="+mn-lt"/>
              <a:cs typeface="+mn-cs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+mn-lt"/>
                <a:cs typeface="+mn-cs"/>
              </a:rPr>
              <a:t> La commande publique tient compte notamment de la performance environnementale des produits, 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+mn-cs"/>
              </a:rPr>
              <a:t>en particulier de leur caractère biosourcé</a:t>
            </a:r>
            <a:r>
              <a:rPr lang="fr-FR" sz="2000" dirty="0">
                <a:latin typeface="+mn-lt"/>
                <a:cs typeface="+mn-cs"/>
              </a:rPr>
              <a:t>.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endParaRPr lang="fr-FR" sz="800" dirty="0">
              <a:latin typeface="+mn-lt"/>
              <a:cs typeface="+mn-cs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endParaRPr lang="fr-FR" sz="2000" dirty="0">
              <a:latin typeface="+mn-lt"/>
              <a:cs typeface="+mn-cs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+mn-lt"/>
                <a:cs typeface="+mn-cs"/>
              </a:rPr>
              <a:t>Réelle prise en compte par le gouvernement des enjeux environnementaux et de relocalisation industrielle (+ avance européenne/française R&amp;D)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8C441B3-BD74-451F-A530-6006A3EFFCAD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B7BC2899-9BAC-4AA5-9422-018B31AA7CB4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82751D89-6627-4006-A047-CC36AD7A1D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5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>
            <a:extLst>
              <a:ext uri="{FF2B5EF4-FFF2-40B4-BE49-F238E27FC236}">
                <a16:creationId xmlns:a16="http://schemas.microsoft.com/office/drawing/2014/main" id="{DB7BC8B4-1D72-4F32-B0C7-679ACD18F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404814"/>
            <a:ext cx="7200900" cy="598487"/>
          </a:xfrm>
        </p:spPr>
        <p:txBody>
          <a:bodyPr/>
          <a:lstStyle/>
          <a:p>
            <a:r>
              <a:rPr lang="fr-FR" altLang="fr-FR" sz="3200"/>
              <a:t>EGALIM dans la continuité de la LTECV</a:t>
            </a:r>
          </a:p>
        </p:txBody>
      </p:sp>
      <p:sp>
        <p:nvSpPr>
          <p:cNvPr id="11268" name="ZoneTexte 4">
            <a:extLst>
              <a:ext uri="{FF2B5EF4-FFF2-40B4-BE49-F238E27FC236}">
                <a16:creationId xmlns:a16="http://schemas.microsoft.com/office/drawing/2014/main" id="{C717794A-4A96-4C55-B2D8-EB8613AC0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2205039"/>
            <a:ext cx="87487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  <a:defRPr/>
            </a:pPr>
            <a:endParaRPr lang="fr-FR" sz="2000" dirty="0">
              <a:latin typeface="+mn-lt"/>
              <a:cs typeface="+mn-cs"/>
            </a:endParaRPr>
          </a:p>
          <a:p>
            <a:pPr eaLnBrk="1" hangingPunct="1">
              <a:defRPr/>
            </a:pP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0A732BC0-774E-44D5-AA72-0E5C3DC1010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87489" y="1557339"/>
            <a:ext cx="8893176" cy="5113337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fr-FR" sz="2400" dirty="0">
                <a:latin typeface="+mj-lt"/>
              </a:rPr>
              <a:t>Loi pour l'équilibre des relations commerciales dans le secteur agricole et alimentaire et une alimentation saine, durable et accessible à tous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fr-FR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Elargissement du champ d’application des interdictions (contenant alimentaires pour les cantines au 01/01/25)</a:t>
            </a:r>
          </a:p>
          <a:p>
            <a:pPr marL="0" indent="0">
              <a:buNone/>
              <a:defRPr/>
            </a:pPr>
            <a:endParaRPr lang="fr-FR" altLang="fr-FR" sz="11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solidFill>
                  <a:srgbClr val="FF0000"/>
                </a:solidFill>
              </a:rPr>
              <a:t>Maintien d’exemptions pour des applications compostables</a:t>
            </a:r>
            <a:r>
              <a:rPr lang="fr-FR" altLang="fr-FR" sz="2000" dirty="0"/>
              <a:t> :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altLang="fr-FR" sz="11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Interdiction des pailles, couverts, piques à steak, couvercles à verre jetables, plateaux-repas, pots à glace, saladiers, boîtes et bâtonnets mélangeurs pour boissons en matière plastique, bouteilles d'eau plate en plastique dans le cadre des services de restauration collective scolaire à compter du 1er janvier 2020 </a:t>
            </a:r>
            <a:r>
              <a:rPr lang="fr-FR" altLang="fr-FR" sz="2000" dirty="0">
                <a:solidFill>
                  <a:srgbClr val="FF0000"/>
                </a:solidFill>
              </a:rPr>
              <a:t>« sauf ceux compostables en compostage domestique et constitués, pour tout ou partie, de matières biosourcées».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7C65F2A-F89D-4D05-AC89-EB967E0A9F5E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6" name="Oval 13">
              <a:extLst>
                <a:ext uri="{FF2B5EF4-FFF2-40B4-BE49-F238E27FC236}">
                  <a16:creationId xmlns:a16="http://schemas.microsoft.com/office/drawing/2014/main" id="{5BD18908-C05D-4B3E-9D22-9EA53DC7C5C8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BE061B74-510E-42A3-8244-AE934151B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6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>
            <a:extLst>
              <a:ext uri="{FF2B5EF4-FFF2-40B4-BE49-F238E27FC236}">
                <a16:creationId xmlns:a16="http://schemas.microsoft.com/office/drawing/2014/main" id="{5D3751D0-0EE1-42BF-9884-08181CDB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726" y="354014"/>
            <a:ext cx="7561263" cy="598487"/>
          </a:xfrm>
        </p:spPr>
        <p:txBody>
          <a:bodyPr/>
          <a:lstStyle/>
          <a:p>
            <a:r>
              <a:rPr lang="fr-FR" altLang="fr-FR" sz="3200"/>
              <a:t>  Une directive européenne change la donne</a:t>
            </a:r>
          </a:p>
        </p:txBody>
      </p:sp>
      <p:sp>
        <p:nvSpPr>
          <p:cNvPr id="11268" name="ZoneTexte 4">
            <a:extLst>
              <a:ext uri="{FF2B5EF4-FFF2-40B4-BE49-F238E27FC236}">
                <a16:creationId xmlns:a16="http://schemas.microsoft.com/office/drawing/2014/main" id="{0B9102B9-7400-4349-8A47-4D27F4E45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2205039"/>
            <a:ext cx="87487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  <a:defRPr/>
            </a:pPr>
            <a:endParaRPr lang="fr-FR" sz="2000" dirty="0">
              <a:latin typeface="+mn-lt"/>
              <a:cs typeface="+mn-cs"/>
            </a:endParaRPr>
          </a:p>
          <a:p>
            <a:pPr eaLnBrk="1" hangingPunct="1">
              <a:defRPr/>
            </a:pP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604510B3-752C-47CB-B878-9617850D021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83432" y="1557339"/>
            <a:ext cx="10707175" cy="5113337"/>
          </a:xfrm>
        </p:spPr>
        <p:txBody>
          <a:bodyPr/>
          <a:lstStyle/>
          <a:p>
            <a:pPr algn="just">
              <a:spcAft>
                <a:spcPts val="1200"/>
              </a:spcAft>
              <a:buFont typeface="Wingdings" panose="05000000000000000000" pitchFamily="2" charset="2"/>
              <a:buNone/>
              <a:defRPr/>
            </a:pPr>
            <a:r>
              <a:rPr lang="fr-FR" sz="2400" dirty="0">
                <a:latin typeface="+mj-lt"/>
              </a:rPr>
              <a:t>2019 : Directive relative à la réduction de l’incidence de certains produits en plastique sur l’environnement  : « Single Use Plastic »</a:t>
            </a:r>
            <a:endParaRPr lang="fr-FR" sz="2000" dirty="0"/>
          </a:p>
          <a:p>
            <a:pPr marL="0" indent="0" algn="just">
              <a:spcAft>
                <a:spcPts val="1200"/>
              </a:spcAft>
              <a:buNone/>
              <a:defRPr/>
            </a:pPr>
            <a:r>
              <a:rPr lang="fr-FR" sz="2000" dirty="0"/>
              <a:t>Focus : « les produits en plastique à usage unique qui sont le plus fréquemment </a:t>
            </a:r>
            <a:r>
              <a:rPr lang="fr-FR" sz="2000" dirty="0">
                <a:solidFill>
                  <a:srgbClr val="FF0000"/>
                </a:solidFill>
              </a:rPr>
              <a:t>retrouvés sur les plages de l’Union </a:t>
            </a:r>
            <a:r>
              <a:rPr lang="fr-FR" sz="2000" dirty="0"/>
              <a:t>ainsi que les engins de pêche contenant du plastique et les produits fabriqués à base de plastique oxodégradable ». </a:t>
            </a:r>
          </a:p>
          <a:p>
            <a:pPr marL="0" indent="0" algn="just">
              <a:spcAft>
                <a:spcPts val="1200"/>
              </a:spcAft>
              <a:buNone/>
              <a:defRPr/>
            </a:pPr>
            <a:endParaRPr lang="fr-FR" sz="800" dirty="0"/>
          </a:p>
          <a:p>
            <a:pPr marL="0" indent="0" algn="just">
              <a:spcAft>
                <a:spcPts val="1200"/>
              </a:spcAft>
              <a:buNone/>
              <a:defRPr/>
            </a:pPr>
            <a:r>
              <a:rPr lang="fr-FR" sz="2000" dirty="0"/>
              <a:t>Les produits en plastique visés par la directive représentent environ </a:t>
            </a:r>
            <a:r>
              <a:rPr lang="fr-FR" sz="2000" dirty="0">
                <a:solidFill>
                  <a:srgbClr val="FF0000"/>
                </a:solidFill>
              </a:rPr>
              <a:t>86 % des plastiques à usage unique retrouvés</a:t>
            </a:r>
            <a:r>
              <a:rPr lang="fr-FR" sz="2000" dirty="0"/>
              <a:t>, dans les comptages, sur les plages de l’Union</a:t>
            </a:r>
          </a:p>
          <a:p>
            <a:pPr marL="0" indent="0" algn="just">
              <a:spcAft>
                <a:spcPts val="1200"/>
              </a:spcAft>
              <a:buNone/>
              <a:defRPr/>
            </a:pPr>
            <a:endParaRPr lang="fr-FR" altLang="fr-FR" sz="800" dirty="0"/>
          </a:p>
          <a:p>
            <a:pPr marL="0" indent="0" algn="just">
              <a:spcAft>
                <a:spcPts val="1200"/>
              </a:spcAft>
              <a:buNone/>
              <a:defRPr/>
            </a:pPr>
            <a:r>
              <a:rPr lang="fr-FR" sz="2000" dirty="0"/>
              <a:t>Un "</a:t>
            </a:r>
            <a:r>
              <a:rPr lang="fr-FR" sz="2000" dirty="0">
                <a:solidFill>
                  <a:srgbClr val="FF0000"/>
                </a:solidFill>
              </a:rPr>
              <a:t>produit en plastique à usage unique</a:t>
            </a:r>
            <a:r>
              <a:rPr lang="fr-FR" sz="2000" dirty="0"/>
              <a:t>" : </a:t>
            </a:r>
            <a:r>
              <a:rPr lang="fr-FR" sz="2000" dirty="0">
                <a:solidFill>
                  <a:srgbClr val="FF0000"/>
                </a:solidFill>
              </a:rPr>
              <a:t>produit fabriqué entièrement ou partiellement à partir de plastique</a:t>
            </a:r>
            <a:r>
              <a:rPr lang="fr-FR" sz="2000" dirty="0"/>
              <a:t> et qui n’est pas conçu, créé ou mis sur le marché pour accomplir, pendant sa durée de vie, plusieurs trajets ou rotations en étant retourné à un producteur pour être rempli à nouveau ou réutilisé pour un usage identique à celui pour lequel il a été conçu.</a:t>
            </a:r>
          </a:p>
          <a:p>
            <a:pPr marL="0" indent="0" algn="just">
              <a:buNone/>
              <a:defRPr/>
            </a:pPr>
            <a:endParaRPr lang="fr-FR" altLang="fr-FR" sz="20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24CAAFF-790C-4F29-A36D-0DDEEF50EB4F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EABAC3B4-B7E8-4D64-B3F9-346112B52996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BC41542D-BFC5-4A9B-9DFC-DD40236256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7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>
            <a:extLst>
              <a:ext uri="{FF2B5EF4-FFF2-40B4-BE49-F238E27FC236}">
                <a16:creationId xmlns:a16="http://schemas.microsoft.com/office/drawing/2014/main" id="{C778D362-BC6E-4ABA-9548-98B889ED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404814"/>
            <a:ext cx="7200900" cy="598487"/>
          </a:xfrm>
        </p:spPr>
        <p:txBody>
          <a:bodyPr/>
          <a:lstStyle/>
          <a:p>
            <a:r>
              <a:rPr lang="fr-FR" altLang="fr-FR" sz="3200"/>
              <a:t>  Une directive européenne contraignante</a:t>
            </a:r>
          </a:p>
        </p:txBody>
      </p:sp>
      <p:sp>
        <p:nvSpPr>
          <p:cNvPr id="11268" name="ZoneTexte 4">
            <a:extLst>
              <a:ext uri="{FF2B5EF4-FFF2-40B4-BE49-F238E27FC236}">
                <a16:creationId xmlns:a16="http://schemas.microsoft.com/office/drawing/2014/main" id="{74DDFA50-E650-4605-A119-56CA4853E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2205039"/>
            <a:ext cx="87487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  <a:defRPr/>
            </a:pPr>
            <a:endParaRPr lang="fr-FR" sz="2000" dirty="0">
              <a:latin typeface="+mn-lt"/>
              <a:cs typeface="+mn-cs"/>
            </a:endParaRPr>
          </a:p>
          <a:p>
            <a:pPr eaLnBrk="1" hangingPunct="1">
              <a:defRPr/>
            </a:pP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36E125-7FF4-472A-BBB4-B4476C87D3B4}"/>
              </a:ext>
            </a:extLst>
          </p:cNvPr>
          <p:cNvSpPr txBox="1"/>
          <p:nvPr/>
        </p:nvSpPr>
        <p:spPr>
          <a:xfrm>
            <a:off x="1847851" y="1622426"/>
            <a:ext cx="8207375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fr-FR" sz="2000" dirty="0">
                <a:solidFill>
                  <a:srgbClr val="FF0000"/>
                </a:solidFill>
                <a:latin typeface="+mn-lt"/>
                <a:cs typeface="+mn-cs"/>
              </a:rPr>
              <a:t>Des mesures d’interdiction </a:t>
            </a:r>
            <a:r>
              <a:rPr lang="fr-FR" sz="2000" dirty="0">
                <a:latin typeface="+mn-lt"/>
                <a:cs typeface="+mn-cs"/>
              </a:rPr>
              <a:t>(plastiques oxo, applications ci-dessous) et de 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+mn-cs"/>
              </a:rPr>
              <a:t>restriction</a:t>
            </a:r>
            <a:r>
              <a:rPr lang="fr-FR" sz="2000" dirty="0">
                <a:latin typeface="+mn-lt"/>
                <a:cs typeface="+mn-cs"/>
              </a:rPr>
              <a:t> lorsqu’il n’existe pas d’alternatives probantes.</a:t>
            </a:r>
          </a:p>
          <a:p>
            <a:pPr algn="just" eaLnBrk="1" hangingPunct="1">
              <a:defRPr/>
            </a:pPr>
            <a:endParaRPr lang="fr-FR" sz="2000" dirty="0">
              <a:latin typeface="+mn-lt"/>
              <a:cs typeface="+mn-cs"/>
            </a:endParaRPr>
          </a:p>
          <a:p>
            <a:pPr algn="just" eaLnBrk="1" hangingPunct="1">
              <a:defRPr/>
            </a:pPr>
            <a:r>
              <a:rPr lang="fr-FR" sz="2000" dirty="0">
                <a:latin typeface="+mn-lt"/>
                <a:cs typeface="+mn-cs"/>
              </a:rPr>
              <a:t>Interdiction des pailles à l'exception de celles destinées à être utilisées à des fins médicales, confettis en plastique, piques à steak, couvercles à verre jetables, assiettes y compris celles comportant un film plastique, couverts, bâtonnets mélangeurs pour boissons, contenants ou récipients en polystyrène expansé destinés à la consommation sur place ou nomade, bouteilles en polystyrène expansé pour boissons ainsi que les tiges de support pour ballons et leurs mécanismes, à l'exception des tiges et mécanismes destinés aux usages et applications industriels ou professionnels et non destinés à être distribués aux consommateurs à compter du 1er janvier 2021.</a:t>
            </a:r>
          </a:p>
          <a:p>
            <a:pPr algn="just" eaLnBrk="1" hangingPunct="1">
              <a:defRPr/>
            </a:pPr>
            <a:r>
              <a:rPr lang="fr-FR" sz="2000" dirty="0">
                <a:solidFill>
                  <a:srgbClr val="FF0000"/>
                </a:solidFill>
                <a:latin typeface="+mn-lt"/>
                <a:cs typeface="+mn-cs"/>
              </a:rPr>
              <a:t>Mise en application effective dans l’UE au 3 juillet 2021</a:t>
            </a:r>
          </a:p>
          <a:p>
            <a:pPr algn="just" eaLnBrk="1" hangingPunct="1">
              <a:defRPr/>
            </a:pPr>
            <a:r>
              <a:rPr lang="fr-FR" sz="2000" dirty="0">
                <a:latin typeface="+mn-lt"/>
                <a:cs typeface="+mn-cs"/>
              </a:rPr>
              <a:t> </a:t>
            </a:r>
          </a:p>
          <a:p>
            <a:pPr algn="just" eaLnBrk="1" hangingPunct="1">
              <a:defRPr/>
            </a:pPr>
            <a:r>
              <a:rPr lang="fr-FR" sz="2000" dirty="0">
                <a:latin typeface="+mn-lt"/>
                <a:cs typeface="+mn-cs"/>
              </a:rPr>
              <a:t>Restriction de mise sur le marché : gobelets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6016A90-08A9-4748-8B22-A958C7D03A63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59E0B8FD-648F-425E-9712-D42394D89689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BC5275EB-2895-49E9-B99E-6E679934D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8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>
            <a:extLst>
              <a:ext uri="{FF2B5EF4-FFF2-40B4-BE49-F238E27FC236}">
                <a16:creationId xmlns:a16="http://schemas.microsoft.com/office/drawing/2014/main" id="{CAE61915-0207-4693-A61E-99D6A789A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404814"/>
            <a:ext cx="7632700" cy="598487"/>
          </a:xfrm>
        </p:spPr>
        <p:txBody>
          <a:bodyPr/>
          <a:lstStyle/>
          <a:p>
            <a:r>
              <a:rPr lang="fr-FR" altLang="fr-FR" sz="3200"/>
              <a:t>  Une définition contraignante des plastiques</a:t>
            </a:r>
          </a:p>
        </p:txBody>
      </p:sp>
      <p:sp>
        <p:nvSpPr>
          <p:cNvPr id="11268" name="ZoneTexte 4">
            <a:extLst>
              <a:ext uri="{FF2B5EF4-FFF2-40B4-BE49-F238E27FC236}">
                <a16:creationId xmlns:a16="http://schemas.microsoft.com/office/drawing/2014/main" id="{14784F3F-08CD-4741-8F54-F033BBAE5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3" y="2346326"/>
            <a:ext cx="87487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  <a:defRPr/>
            </a:pPr>
            <a:endParaRPr lang="fr-FR" sz="2000" dirty="0">
              <a:latin typeface="+mn-lt"/>
              <a:cs typeface="+mn-cs"/>
            </a:endParaRPr>
          </a:p>
          <a:p>
            <a:pPr eaLnBrk="1" hangingPunct="1">
              <a:defRPr/>
            </a:pPr>
            <a:endParaRPr lang="fr-FR" dirty="0">
              <a:latin typeface="Arial" charset="0"/>
              <a:cs typeface="Arial" charset="0"/>
            </a:endParaRPr>
          </a:p>
        </p:txBody>
      </p:sp>
      <p:sp>
        <p:nvSpPr>
          <p:cNvPr id="19460" name="ZoneTexte 4">
            <a:extLst>
              <a:ext uri="{FF2B5EF4-FFF2-40B4-BE49-F238E27FC236}">
                <a16:creationId xmlns:a16="http://schemas.microsoft.com/office/drawing/2014/main" id="{EC97491C-115C-4168-879F-41E56E8CD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6" y="3911970"/>
            <a:ext cx="8207375" cy="2554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fr-FR" altLang="fr-FR" sz="2000" dirty="0">
                <a:latin typeface="+mn-lt"/>
                <a:cs typeface="+mn-cs"/>
              </a:rPr>
              <a:t>« Les matières plastiques fabriquées avec des polymères naturels modifiés et les matières plastiques fabriquées à partir de matières premières d’origine biologique, fossiles ou </a:t>
            </a:r>
            <a:r>
              <a:rPr lang="fr-FR" altLang="fr-FR" sz="2000" dirty="0">
                <a:solidFill>
                  <a:srgbClr val="FF0000"/>
                </a:solidFill>
                <a:latin typeface="+mn-lt"/>
                <a:cs typeface="+mn-cs"/>
              </a:rPr>
              <a:t>synthétiques n’existent pas naturellement dans l’environnement et devraient donc relever de la présente directive.</a:t>
            </a:r>
            <a:r>
              <a:rPr lang="fr-FR" altLang="fr-FR" sz="2000" dirty="0">
                <a:latin typeface="+mn-lt"/>
                <a:cs typeface="+mn-cs"/>
              </a:rPr>
              <a:t> La définition adaptée des plastiques devrait donc s’appliquer aux articles en caoutchouc à base de polymères et aux plastiques d’origine biologique et biodégradables, qu’ils soient ou non dérivés de la biomasse ou destinés à se dégrader biologiquement avec le temps.»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9095E2-D0C5-4907-BC08-8D4F5C8C9550}"/>
              </a:ext>
            </a:extLst>
          </p:cNvPr>
          <p:cNvSpPr txBox="1"/>
          <p:nvPr/>
        </p:nvSpPr>
        <p:spPr>
          <a:xfrm>
            <a:off x="1793876" y="1693863"/>
            <a:ext cx="82073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fr-FR" sz="2000" dirty="0">
                <a:latin typeface="+mn-lt"/>
                <a:cs typeface="+mn-cs"/>
              </a:rPr>
              <a:t>Problématique : </a:t>
            </a:r>
          </a:p>
          <a:p>
            <a:pPr algn="just" eaLnBrk="1" hangingPunct="1">
              <a:defRPr/>
            </a:pPr>
            <a:r>
              <a:rPr lang="fr-FR" sz="2000" b="1" dirty="0">
                <a:latin typeface="+mn-lt"/>
                <a:cs typeface="+mn-cs"/>
              </a:rPr>
              <a:t>La Directive propose une définition juridique des plastiques qui englobe les nouvelles matières biosourcées et biodégradables </a:t>
            </a:r>
            <a:r>
              <a:rPr lang="fr-FR" sz="2000" dirty="0">
                <a:latin typeface="+mn-lt"/>
                <a:cs typeface="+mn-cs"/>
              </a:rPr>
              <a:t>: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E023B6-09EC-477A-A203-A1D58D220788}"/>
              </a:ext>
            </a:extLst>
          </p:cNvPr>
          <p:cNvSpPr txBox="1"/>
          <p:nvPr/>
        </p:nvSpPr>
        <p:spPr>
          <a:xfrm>
            <a:off x="1991544" y="2913248"/>
            <a:ext cx="7489825" cy="647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dirty="0">
                <a:latin typeface="+mj-lt"/>
              </a:rPr>
              <a:t>PLA     PHA      Base Amidon/Fécule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77A775A-9FD3-44C7-A727-4D904EDBF2B2}"/>
              </a:ext>
            </a:extLst>
          </p:cNvPr>
          <p:cNvGrpSpPr/>
          <p:nvPr/>
        </p:nvGrpSpPr>
        <p:grpSpPr>
          <a:xfrm>
            <a:off x="11702425" y="6393979"/>
            <a:ext cx="372181" cy="343694"/>
            <a:chOff x="11702425" y="6393979"/>
            <a:chExt cx="372181" cy="343694"/>
          </a:xfrm>
        </p:grpSpPr>
        <p:sp>
          <p:nvSpPr>
            <p:cNvPr id="8" name="Oval 13">
              <a:extLst>
                <a:ext uri="{FF2B5EF4-FFF2-40B4-BE49-F238E27FC236}">
                  <a16:creationId xmlns:a16="http://schemas.microsoft.com/office/drawing/2014/main" id="{10EF597A-BFCD-4927-8A0F-0CE6B86B60C5}"/>
                </a:ext>
              </a:extLst>
            </p:cNvPr>
            <p:cNvSpPr/>
            <p:nvPr/>
          </p:nvSpPr>
          <p:spPr>
            <a:xfrm>
              <a:off x="11719006" y="6393979"/>
              <a:ext cx="343783" cy="343694"/>
            </a:xfrm>
            <a:prstGeom prst="ellipse">
              <a:avLst/>
            </a:prstGeom>
            <a:solidFill>
              <a:srgbClr val="004A8B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>
                <a:defRPr/>
              </a:pPr>
              <a:endParaRPr lang="en-US" sz="2200" dirty="0">
                <a:solidFill>
                  <a:srgbClr val="004A8B"/>
                </a:solidFill>
                <a:cs typeface="Lato Light"/>
              </a:endParaRP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DDAE5800-8B33-4A63-879D-8D6CF9FC2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2425" y="6428110"/>
              <a:ext cx="372181" cy="27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-128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3FCC2192-3F37-604D-A727-0844604E507B}" type="slidenum">
                <a:rPr lang="id-ID" altLang="it-IT" sz="1200" b="1" smtClean="0">
                  <a:solidFill>
                    <a:srgbClr val="AFC941"/>
                  </a:solidFill>
                </a:rPr>
                <a:t>9</a:t>
              </a:fld>
              <a:endParaRPr lang="id-ID" altLang="it-IT" sz="1200" b="1" dirty="0">
                <a:solidFill>
                  <a:srgbClr val="AFC941"/>
                </a:solidFill>
              </a:endParaRPr>
            </a:p>
          </p:txBody>
        </p:sp>
      </p:grp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Personnalisé 10">
      <a:dk1>
        <a:srgbClr val="002060"/>
      </a:dk1>
      <a:lt1>
        <a:sysClr val="window" lastClr="FFFFFF"/>
      </a:lt1>
      <a:dk2>
        <a:srgbClr val="67B129"/>
      </a:dk2>
      <a:lt2>
        <a:srgbClr val="D6ECFF"/>
      </a:lt2>
      <a:accent1>
        <a:srgbClr val="7FD13B"/>
      </a:accent1>
      <a:accent2>
        <a:srgbClr val="002060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3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nalisé 10">
    <a:dk1>
      <a:srgbClr val="002060"/>
    </a:dk1>
    <a:lt1>
      <a:sysClr val="window" lastClr="FFFFFF"/>
    </a:lt1>
    <a:dk2>
      <a:srgbClr val="67B129"/>
    </a:dk2>
    <a:lt2>
      <a:srgbClr val="D6ECFF"/>
    </a:lt2>
    <a:accent1>
      <a:srgbClr val="7FD13B"/>
    </a:accent1>
    <a:accent2>
      <a:srgbClr val="002060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1790</Words>
  <Application>Microsoft Office PowerPoint</Application>
  <PresentationFormat>Grand écran</PresentationFormat>
  <Paragraphs>138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Lato Light</vt:lpstr>
      <vt:lpstr>Tw Cen MT</vt:lpstr>
      <vt:lpstr>Wingdings</vt:lpstr>
      <vt:lpstr>Wingdings 2</vt:lpstr>
      <vt:lpstr>Médian</vt:lpstr>
      <vt:lpstr>Evolutions réglementaires</vt:lpstr>
      <vt:lpstr>Notre association : </vt:lpstr>
      <vt:lpstr>Notre association : </vt:lpstr>
      <vt:lpstr>Une réglementation initialement favorable</vt:lpstr>
      <vt:lpstr>Une réglementation initialement favorable</vt:lpstr>
      <vt:lpstr>EGALIM dans la continuité de la LTECV</vt:lpstr>
      <vt:lpstr>  Une directive européenne change la donne</vt:lpstr>
      <vt:lpstr>  Une directive européenne contraignante</vt:lpstr>
      <vt:lpstr>  Une définition contraignante des plastiques</vt:lpstr>
      <vt:lpstr>Loi AGEC relative à la lutte contre le gaspillage alimentaire et à l’économie circulaire</vt:lpstr>
      <vt:lpstr>Loi AGEC relative à la lutte contre le gaspillage alimentaire et à l’économie circulaire</vt:lpstr>
      <vt:lpstr>Quelles solutions et conséquences?</vt:lpstr>
      <vt:lpstr>Information du consommateur : les nouvelles dispositions d’AGEC</vt:lpstr>
      <vt:lpstr>Réglementation : La question des biodéchets</vt:lpstr>
      <vt:lpstr>Vers un nouveau cadre européen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CB</dc:creator>
  <cp:lastModifiedBy>Marie Plancke</cp:lastModifiedBy>
  <cp:revision>449</cp:revision>
  <dcterms:created xsi:type="dcterms:W3CDTF">2014-07-22T10:46:23Z</dcterms:created>
  <dcterms:modified xsi:type="dcterms:W3CDTF">2021-11-16T10:54:18Z</dcterms:modified>
</cp:coreProperties>
</file>