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9" r:id="rId3"/>
    <p:sldId id="256" r:id="rId4"/>
    <p:sldId id="257" r:id="rId5"/>
    <p:sldId id="258" r:id="rId6"/>
    <p:sldId id="259" r:id="rId7"/>
    <p:sldId id="260" r:id="rId8"/>
    <p:sldId id="264" r:id="rId9"/>
    <p:sldId id="261" r:id="rId10"/>
    <p:sldId id="263" r:id="rId11"/>
    <p:sldId id="268" r:id="rId12"/>
    <p:sldId id="219337723" r:id="rId13"/>
    <p:sldId id="219337724" r:id="rId14"/>
    <p:sldId id="219337725" r:id="rId15"/>
    <p:sldId id="219337726" r:id="rId16"/>
    <p:sldId id="219337727" r:id="rId17"/>
    <p:sldId id="219337728" r:id="rId18"/>
    <p:sldId id="270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6F9"/>
    <a:srgbClr val="FF1034"/>
    <a:srgbClr val="036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/>
    <p:restoredTop sz="96405"/>
  </p:normalViewPr>
  <p:slideViewPr>
    <p:cSldViewPr snapToGrid="0">
      <p:cViewPr varScale="1">
        <p:scale>
          <a:sx n="121" d="100"/>
          <a:sy n="121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E\Desktop\Annuaire%20naturaliste\Historique%20excels%20annuaires\Annuaire%20Naturaliste%20-%20No&#233;%20(r&#233;ponses)%20Vtar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Sols autres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5E-2A40-A117-1E908FDF2D1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5E-2A40-A117-1E908FDF2D1D}"/>
              </c:ext>
            </c:extLst>
          </c:dPt>
          <c:cat>
            <c:strRef>
              <c:f>compétences!$J$68:$K$68</c:f>
              <c:strCache>
                <c:ptCount val="2"/>
                <c:pt idx="0">
                  <c:v>nb de naturaliste s'étant positionné au moins une fois sur un protocole sol</c:v>
                </c:pt>
                <c:pt idx="1">
                  <c:v>reste</c:v>
                </c:pt>
              </c:strCache>
            </c:strRef>
          </c:cat>
          <c:val>
            <c:numRef>
              <c:f>compétences!$J$69:$K$69</c:f>
              <c:numCache>
                <c:formatCode>General</c:formatCode>
                <c:ptCount val="2"/>
                <c:pt idx="0">
                  <c:v>11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5E-2A40-A117-1E908FDF2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rgbClr val="002060"/>
                </a:solidFill>
              </a:rPr>
              <a:t>Vers de terre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56-354A-AEBA-7E6E308F183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56-354A-AEBA-7E6E308F1838}"/>
              </c:ext>
            </c:extLst>
          </c:dPt>
          <c:dLbls>
            <c:delete val="1"/>
          </c:dLbls>
          <c:cat>
            <c:strRef>
              <c:f>compétences!$D$68:$E$68</c:f>
              <c:strCache>
                <c:ptCount val="2"/>
                <c:pt idx="0">
                  <c:v>Part des naturalistes se positionnant sur la thématique vers de terre</c:v>
                </c:pt>
                <c:pt idx="1">
                  <c:v>Reste</c:v>
                </c:pt>
              </c:strCache>
            </c:strRef>
          </c:cat>
          <c:val>
            <c:numRef>
              <c:f>compétences!$D$69:$E$69</c:f>
              <c:numCache>
                <c:formatCode>General</c:formatCode>
                <c:ptCount val="2"/>
                <c:pt idx="0">
                  <c:v>49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56-354A-AEBA-7E6E308F18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358B3-9899-194B-AD2C-812A9127B665}" type="doc">
      <dgm:prSet loTypeId="urn:microsoft.com/office/officeart/2005/8/layout/vList3" loCatId="" qsTypeId="urn:microsoft.com/office/officeart/2005/8/quickstyle/simple1" qsCatId="simple" csTypeId="urn:microsoft.com/office/officeart/2005/8/colors/accent3_2" csCatId="accent3" phldr="1"/>
      <dgm:spPr/>
    </dgm:pt>
    <dgm:pt modelId="{DA9C8507-1C37-C24A-994A-C0D16866CDE0}">
      <dgm:prSet phldrT="[Texte]" custT="1"/>
      <dgm:spPr>
        <a:xfrm rot="10800000">
          <a:off x="1750743" y="1498"/>
          <a:ext cx="6080760" cy="876493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2000" b="1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Accompagner et outiller les acteurs</a:t>
          </a:r>
          <a:endParaRPr lang="fr-FR" sz="20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9A991B5-43BD-F34E-BA67-20A4A69344E4}" type="parTrans" cxnId="{CA3F80B0-7576-044D-B899-2ACCA91AAC46}">
      <dgm:prSet/>
      <dgm:spPr/>
      <dgm:t>
        <a:bodyPr/>
        <a:lstStyle/>
        <a:p>
          <a:endParaRPr lang="fr-FR" sz="1600"/>
        </a:p>
      </dgm:t>
    </dgm:pt>
    <dgm:pt modelId="{86389497-F1FA-074D-B7F1-6969785ECC1B}" type="sibTrans" cxnId="{CA3F80B0-7576-044D-B899-2ACCA91AAC46}">
      <dgm:prSet/>
      <dgm:spPr/>
      <dgm:t>
        <a:bodyPr/>
        <a:lstStyle/>
        <a:p>
          <a:endParaRPr lang="fr-FR" sz="1600"/>
        </a:p>
      </dgm:t>
    </dgm:pt>
    <dgm:pt modelId="{C543D68E-C2B1-484D-8768-099D6919A3EC}">
      <dgm:prSet phldrT="[Texte]" custT="1"/>
      <dgm:spPr>
        <a:xfrm rot="10800000">
          <a:off x="1750743" y="1097739"/>
          <a:ext cx="6080760" cy="876493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2000" b="1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Mobiliser LES ACTEURS A GRANDE ECHELLE</a:t>
          </a:r>
          <a:endParaRPr lang="fr-FR" sz="20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95443D1-8AA9-C74D-8ECA-3F7C0444B6E9}" type="parTrans" cxnId="{ADAA04CE-0563-A941-89B5-1AA8725A3DD1}">
      <dgm:prSet/>
      <dgm:spPr/>
      <dgm:t>
        <a:bodyPr/>
        <a:lstStyle/>
        <a:p>
          <a:endParaRPr lang="fr-FR" sz="1600"/>
        </a:p>
      </dgm:t>
    </dgm:pt>
    <dgm:pt modelId="{28AACB82-F846-3644-9EF2-3A2A89B62AED}" type="sibTrans" cxnId="{ADAA04CE-0563-A941-89B5-1AA8725A3DD1}">
      <dgm:prSet/>
      <dgm:spPr/>
      <dgm:t>
        <a:bodyPr/>
        <a:lstStyle/>
        <a:p>
          <a:endParaRPr lang="fr-FR" sz="1600"/>
        </a:p>
      </dgm:t>
    </dgm:pt>
    <dgm:pt modelId="{AA6E8ED0-6BDD-9E45-9948-5F57898ED701}">
      <dgm:prSet phldrT="[Texte]" custT="1"/>
      <dgm:spPr>
        <a:xfrm rot="10800000">
          <a:off x="1750743" y="2193981"/>
          <a:ext cx="6080760" cy="876493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2000" b="1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SENSIBILISER ET GUIDER LES CONSOMMATEURS</a:t>
          </a:r>
          <a:endParaRPr lang="fr-FR" sz="2000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94C96D54-2A1A-1245-B5C7-4DC48DEA116B}" type="parTrans" cxnId="{7BCDC39C-C827-2540-81E5-A0655CA0BB55}">
      <dgm:prSet/>
      <dgm:spPr/>
      <dgm:t>
        <a:bodyPr/>
        <a:lstStyle/>
        <a:p>
          <a:endParaRPr lang="fr-FR" sz="1600"/>
        </a:p>
      </dgm:t>
    </dgm:pt>
    <dgm:pt modelId="{C05B1903-0B00-5C41-9A7C-B4E3D480B9E1}" type="sibTrans" cxnId="{7BCDC39C-C827-2540-81E5-A0655CA0BB55}">
      <dgm:prSet/>
      <dgm:spPr/>
      <dgm:t>
        <a:bodyPr/>
        <a:lstStyle/>
        <a:p>
          <a:endParaRPr lang="fr-FR" sz="1600"/>
        </a:p>
      </dgm:t>
    </dgm:pt>
    <dgm:pt modelId="{28C6D128-709C-5143-9D9F-BDE82B72BA8F}" type="pres">
      <dgm:prSet presAssocID="{597358B3-9899-194B-AD2C-812A9127B665}" presName="linearFlow" presStyleCnt="0">
        <dgm:presLayoutVars>
          <dgm:dir/>
          <dgm:resizeHandles val="exact"/>
        </dgm:presLayoutVars>
      </dgm:prSet>
      <dgm:spPr/>
    </dgm:pt>
    <dgm:pt modelId="{18465B0F-5DEC-1244-97BD-15E496AE6F1F}" type="pres">
      <dgm:prSet presAssocID="{DA9C8507-1C37-C24A-994A-C0D16866CDE0}" presName="composite" presStyleCnt="0"/>
      <dgm:spPr/>
    </dgm:pt>
    <dgm:pt modelId="{913E85CB-58F9-644D-AFDC-B9DC4E5C573B}" type="pres">
      <dgm:prSet presAssocID="{DA9C8507-1C37-C24A-994A-C0D16866CDE0}" presName="imgShp" presStyleLbl="fgImgPlace1" presStyleIdx="0" presStyleCnt="3"/>
      <dgm:spPr>
        <a:xfrm>
          <a:off x="1312496" y="1498"/>
          <a:ext cx="876493" cy="876493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E4D02FB-7FE5-BD42-932B-675DC481B239}" type="pres">
      <dgm:prSet presAssocID="{DA9C8507-1C37-C24A-994A-C0D16866CDE0}" presName="txShp" presStyleLbl="node1" presStyleIdx="0" presStyleCnt="3">
        <dgm:presLayoutVars>
          <dgm:bulletEnabled val="1"/>
        </dgm:presLayoutVars>
      </dgm:prSet>
      <dgm:spPr/>
    </dgm:pt>
    <dgm:pt modelId="{245A7F2B-D4FC-0E49-9AEB-F6E4E47C390A}" type="pres">
      <dgm:prSet presAssocID="{86389497-F1FA-074D-B7F1-6969785ECC1B}" presName="spacing" presStyleCnt="0"/>
      <dgm:spPr/>
    </dgm:pt>
    <dgm:pt modelId="{1F8C489C-913E-0748-866B-1CF0B37BCE26}" type="pres">
      <dgm:prSet presAssocID="{C543D68E-C2B1-484D-8768-099D6919A3EC}" presName="composite" presStyleCnt="0"/>
      <dgm:spPr/>
    </dgm:pt>
    <dgm:pt modelId="{B43730E5-5619-AB4C-BD6A-9EE63316DECA}" type="pres">
      <dgm:prSet presAssocID="{C543D68E-C2B1-484D-8768-099D6919A3EC}" presName="imgShp" presStyleLbl="fgImgPlace1" presStyleIdx="1" presStyleCnt="3"/>
      <dgm:spPr>
        <a:xfrm>
          <a:off x="1312496" y="1097739"/>
          <a:ext cx="876493" cy="876493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9B04239-8689-2642-AB0A-B3C3D661BA62}" type="pres">
      <dgm:prSet presAssocID="{C543D68E-C2B1-484D-8768-099D6919A3EC}" presName="txShp" presStyleLbl="node1" presStyleIdx="1" presStyleCnt="3">
        <dgm:presLayoutVars>
          <dgm:bulletEnabled val="1"/>
        </dgm:presLayoutVars>
      </dgm:prSet>
      <dgm:spPr/>
    </dgm:pt>
    <dgm:pt modelId="{17A21A0D-513D-DE4C-8D04-0C2EE8558C8B}" type="pres">
      <dgm:prSet presAssocID="{28AACB82-F846-3644-9EF2-3A2A89B62AED}" presName="spacing" presStyleCnt="0"/>
      <dgm:spPr/>
    </dgm:pt>
    <dgm:pt modelId="{6F3B6F77-519B-D240-B3F3-397EF4F53245}" type="pres">
      <dgm:prSet presAssocID="{AA6E8ED0-6BDD-9E45-9948-5F57898ED701}" presName="composite" presStyleCnt="0"/>
      <dgm:spPr/>
    </dgm:pt>
    <dgm:pt modelId="{B159198A-FAD3-2040-B20F-E5AFD98776F4}" type="pres">
      <dgm:prSet presAssocID="{AA6E8ED0-6BDD-9E45-9948-5F57898ED701}" presName="imgShp" presStyleLbl="fgImgPlace1" presStyleIdx="2" presStyleCnt="3"/>
      <dgm:spPr>
        <a:xfrm>
          <a:off x="1312496" y="2193981"/>
          <a:ext cx="876493" cy="87649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51C0AA4-D164-3E41-915D-45ACEBDDDC36}" type="pres">
      <dgm:prSet presAssocID="{AA6E8ED0-6BDD-9E45-9948-5F57898ED701}" presName="txShp" presStyleLbl="node1" presStyleIdx="2" presStyleCnt="3">
        <dgm:presLayoutVars>
          <dgm:bulletEnabled val="1"/>
        </dgm:presLayoutVars>
      </dgm:prSet>
      <dgm:spPr/>
    </dgm:pt>
  </dgm:ptLst>
  <dgm:cxnLst>
    <dgm:cxn modelId="{9A6ED00A-4185-8C4B-BFA5-CE3A83B0A601}" type="presOf" srcId="{597358B3-9899-194B-AD2C-812A9127B665}" destId="{28C6D128-709C-5143-9D9F-BDE82B72BA8F}" srcOrd="0" destOrd="0" presId="urn:microsoft.com/office/officeart/2005/8/layout/vList3"/>
    <dgm:cxn modelId="{91D3AD11-0E2D-E74E-8381-79AF2ABCB9B2}" type="presOf" srcId="{C543D68E-C2B1-484D-8768-099D6919A3EC}" destId="{59B04239-8689-2642-AB0A-B3C3D661BA62}" srcOrd="0" destOrd="0" presId="urn:microsoft.com/office/officeart/2005/8/layout/vList3"/>
    <dgm:cxn modelId="{EFA52E32-A90A-C549-A381-448A7416797A}" type="presOf" srcId="{AA6E8ED0-6BDD-9E45-9948-5F57898ED701}" destId="{851C0AA4-D164-3E41-915D-45ACEBDDDC36}" srcOrd="0" destOrd="0" presId="urn:microsoft.com/office/officeart/2005/8/layout/vList3"/>
    <dgm:cxn modelId="{775D9C85-4445-1D49-91DB-120F76C7108B}" type="presOf" srcId="{DA9C8507-1C37-C24A-994A-C0D16866CDE0}" destId="{DE4D02FB-7FE5-BD42-932B-675DC481B239}" srcOrd="0" destOrd="0" presId="urn:microsoft.com/office/officeart/2005/8/layout/vList3"/>
    <dgm:cxn modelId="{7BCDC39C-C827-2540-81E5-A0655CA0BB55}" srcId="{597358B3-9899-194B-AD2C-812A9127B665}" destId="{AA6E8ED0-6BDD-9E45-9948-5F57898ED701}" srcOrd="2" destOrd="0" parTransId="{94C96D54-2A1A-1245-B5C7-4DC48DEA116B}" sibTransId="{C05B1903-0B00-5C41-9A7C-B4E3D480B9E1}"/>
    <dgm:cxn modelId="{CA3F80B0-7576-044D-B899-2ACCA91AAC46}" srcId="{597358B3-9899-194B-AD2C-812A9127B665}" destId="{DA9C8507-1C37-C24A-994A-C0D16866CDE0}" srcOrd="0" destOrd="0" parTransId="{79A991B5-43BD-F34E-BA67-20A4A69344E4}" sibTransId="{86389497-F1FA-074D-B7F1-6969785ECC1B}"/>
    <dgm:cxn modelId="{ADAA04CE-0563-A941-89B5-1AA8725A3DD1}" srcId="{597358B3-9899-194B-AD2C-812A9127B665}" destId="{C543D68E-C2B1-484D-8768-099D6919A3EC}" srcOrd="1" destOrd="0" parTransId="{095443D1-8AA9-C74D-8ECA-3F7C0444B6E9}" sibTransId="{28AACB82-F846-3644-9EF2-3A2A89B62AED}"/>
    <dgm:cxn modelId="{D20B9435-FF9A-A34D-B461-93FA5DF51926}" type="presParOf" srcId="{28C6D128-709C-5143-9D9F-BDE82B72BA8F}" destId="{18465B0F-5DEC-1244-97BD-15E496AE6F1F}" srcOrd="0" destOrd="0" presId="urn:microsoft.com/office/officeart/2005/8/layout/vList3"/>
    <dgm:cxn modelId="{50EC17DF-853D-1E40-93DE-A75E8D7C919D}" type="presParOf" srcId="{18465B0F-5DEC-1244-97BD-15E496AE6F1F}" destId="{913E85CB-58F9-644D-AFDC-B9DC4E5C573B}" srcOrd="0" destOrd="0" presId="urn:microsoft.com/office/officeart/2005/8/layout/vList3"/>
    <dgm:cxn modelId="{F18DA07A-A71A-C744-9755-1E159F57F8E1}" type="presParOf" srcId="{18465B0F-5DEC-1244-97BD-15E496AE6F1F}" destId="{DE4D02FB-7FE5-BD42-932B-675DC481B239}" srcOrd="1" destOrd="0" presId="urn:microsoft.com/office/officeart/2005/8/layout/vList3"/>
    <dgm:cxn modelId="{DB3AA2C3-8C08-6E43-9465-4226E0F0FCC5}" type="presParOf" srcId="{28C6D128-709C-5143-9D9F-BDE82B72BA8F}" destId="{245A7F2B-D4FC-0E49-9AEB-F6E4E47C390A}" srcOrd="1" destOrd="0" presId="urn:microsoft.com/office/officeart/2005/8/layout/vList3"/>
    <dgm:cxn modelId="{BE7E6870-2C07-A046-B3FE-82DAD02D475C}" type="presParOf" srcId="{28C6D128-709C-5143-9D9F-BDE82B72BA8F}" destId="{1F8C489C-913E-0748-866B-1CF0B37BCE26}" srcOrd="2" destOrd="0" presId="urn:microsoft.com/office/officeart/2005/8/layout/vList3"/>
    <dgm:cxn modelId="{0BBE748B-A584-824E-87F9-FF7264600EE8}" type="presParOf" srcId="{1F8C489C-913E-0748-866B-1CF0B37BCE26}" destId="{B43730E5-5619-AB4C-BD6A-9EE63316DECA}" srcOrd="0" destOrd="0" presId="urn:microsoft.com/office/officeart/2005/8/layout/vList3"/>
    <dgm:cxn modelId="{87C665F3-5787-4247-BDFF-3ACBB6F841A1}" type="presParOf" srcId="{1F8C489C-913E-0748-866B-1CF0B37BCE26}" destId="{59B04239-8689-2642-AB0A-B3C3D661BA62}" srcOrd="1" destOrd="0" presId="urn:microsoft.com/office/officeart/2005/8/layout/vList3"/>
    <dgm:cxn modelId="{C902B731-1B5F-694F-8CE0-24D9B28AC661}" type="presParOf" srcId="{28C6D128-709C-5143-9D9F-BDE82B72BA8F}" destId="{17A21A0D-513D-DE4C-8D04-0C2EE8558C8B}" srcOrd="3" destOrd="0" presId="urn:microsoft.com/office/officeart/2005/8/layout/vList3"/>
    <dgm:cxn modelId="{A6B00A74-16B7-AA4B-A57F-DA062CBB7B1B}" type="presParOf" srcId="{28C6D128-709C-5143-9D9F-BDE82B72BA8F}" destId="{6F3B6F77-519B-D240-B3F3-397EF4F53245}" srcOrd="4" destOrd="0" presId="urn:microsoft.com/office/officeart/2005/8/layout/vList3"/>
    <dgm:cxn modelId="{8D800E57-A287-3343-95FB-AF4C50C797F7}" type="presParOf" srcId="{6F3B6F77-519B-D240-B3F3-397EF4F53245}" destId="{B159198A-FAD3-2040-B20F-E5AFD98776F4}" srcOrd="0" destOrd="0" presId="urn:microsoft.com/office/officeart/2005/8/layout/vList3"/>
    <dgm:cxn modelId="{BF0A8145-3897-E042-896B-AE379DAE8D78}" type="presParOf" srcId="{6F3B6F77-519B-D240-B3F3-397EF4F53245}" destId="{851C0AA4-D164-3E41-915D-45ACEBDDDC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02FB-7FE5-BD42-932B-675DC481B239}">
      <dsp:nvSpPr>
        <dsp:cNvPr id="0" name=""/>
        <dsp:cNvSpPr/>
      </dsp:nvSpPr>
      <dsp:spPr>
        <a:xfrm rot="10800000">
          <a:off x="1604662" y="246"/>
          <a:ext cx="5798217" cy="576836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Accompagner et outiller les acteurs</a:t>
          </a:r>
          <a:endParaRPr lang="fr-FR" sz="20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 rot="10800000">
        <a:off x="1748871" y="246"/>
        <a:ext cx="5654008" cy="576836"/>
      </dsp:txXfrm>
    </dsp:sp>
    <dsp:sp modelId="{913E85CB-58F9-644D-AFDC-B9DC4E5C573B}">
      <dsp:nvSpPr>
        <dsp:cNvPr id="0" name=""/>
        <dsp:cNvSpPr/>
      </dsp:nvSpPr>
      <dsp:spPr>
        <a:xfrm>
          <a:off x="1316244" y="246"/>
          <a:ext cx="576836" cy="57683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04239-8689-2642-AB0A-B3C3D661BA62}">
      <dsp:nvSpPr>
        <dsp:cNvPr id="0" name=""/>
        <dsp:cNvSpPr/>
      </dsp:nvSpPr>
      <dsp:spPr>
        <a:xfrm rot="10800000">
          <a:off x="1604662" y="721292"/>
          <a:ext cx="5798217" cy="576836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Mobiliser LES ACTEURS A GRANDE ECHELLE</a:t>
          </a:r>
          <a:endParaRPr lang="fr-FR" sz="200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 rot="10800000">
        <a:off x="1748871" y="721292"/>
        <a:ext cx="5654008" cy="576836"/>
      </dsp:txXfrm>
    </dsp:sp>
    <dsp:sp modelId="{B43730E5-5619-AB4C-BD6A-9EE63316DECA}">
      <dsp:nvSpPr>
        <dsp:cNvPr id="0" name=""/>
        <dsp:cNvSpPr/>
      </dsp:nvSpPr>
      <dsp:spPr>
        <a:xfrm>
          <a:off x="1316244" y="721292"/>
          <a:ext cx="576836" cy="57683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C0AA4-D164-3E41-915D-45ACEBDDDC36}">
      <dsp:nvSpPr>
        <dsp:cNvPr id="0" name=""/>
        <dsp:cNvSpPr/>
      </dsp:nvSpPr>
      <dsp:spPr>
        <a:xfrm rot="10800000">
          <a:off x="1604662" y="1442338"/>
          <a:ext cx="5798217" cy="576836"/>
        </a:xfrm>
        <a:prstGeom prst="homePlate">
          <a:avLst/>
        </a:prstGeom>
        <a:solidFill>
          <a:srgbClr val="F4F6F9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36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cap="all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rPr>
            <a:t>SENSIBILISER ET GUIDER LES CONSOMMATEURS</a:t>
          </a:r>
          <a:endParaRPr lang="fr-FR" sz="2000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 rot="10800000">
        <a:off x="1748871" y="1442338"/>
        <a:ext cx="5654008" cy="576836"/>
      </dsp:txXfrm>
    </dsp:sp>
    <dsp:sp modelId="{B159198A-FAD3-2040-B20F-E5AFD98776F4}">
      <dsp:nvSpPr>
        <dsp:cNvPr id="0" name=""/>
        <dsp:cNvSpPr/>
      </dsp:nvSpPr>
      <dsp:spPr>
        <a:xfrm>
          <a:off x="1316244" y="1442338"/>
          <a:ext cx="576836" cy="576836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327D1-C7FD-DE11-9FA6-AF5197EC2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3BEE1D-B465-9859-629E-CE0651F32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971103-4984-372B-C935-390FAD32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E761F6-9E34-191E-AB3E-38C4C370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EFB0F2-C121-B92C-082D-4945563B2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4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19629-C811-2620-CA54-59970AB1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106276-B358-CFCB-E400-4ECF0BD51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AAE09-A3E2-960F-6A6F-6644B872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7FCFB5-F39F-5EBE-7DB5-E1B00F10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FBE6A-5777-BD27-7603-E4574371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42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2DF06F-321C-27E3-F2A4-A5AAD9A39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9F7536-F904-2D06-794B-0D8295F8D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4B272B-6959-D959-3259-C01FB900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F06318-6DAF-D5A5-14C5-77364E24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F9A386-4D7E-1FD9-5EB6-D7B55997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30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62ADD-651A-C75D-349B-9DE225FA9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69BB97-63C6-2ED0-298F-FC0FBE365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BB209C-0153-CDE4-2981-F84F1723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44586C-C1C8-39BB-8D4F-4DFFC109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13C144-CDBC-6EAF-1A9D-4ADE05CC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9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BE02D-791B-03E0-D984-42D3C794F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2A9442-BE33-4784-4076-C29DC3367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5E0175-25A3-4C62-9AE3-92FFCFFD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0DF00A-ADEA-21C3-BF6F-64F6CCB4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398781-EF9E-F46B-C96C-EA73DB05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54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A8403-1954-8F42-1B75-F71D0D8F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3349A-4CBA-51F1-E1D1-9486825B9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697241-01FF-7CB6-90AE-A96C48D97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19D10A-A656-CCFC-C043-4F29B910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46A10E-1107-92CE-CED6-9129B1C3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F1F20-02E9-A70F-B378-AAC62627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60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4C02C-30E3-1339-9B19-AA9F4D7D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B6FDC0-DF19-A966-1E84-209551B7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600605-FA80-2B55-A970-F594007FF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F1B7E0-AFE5-8A1E-11C9-1F1628A8B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A62809-6ACD-B2B0-3301-27E569304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D207D6-B898-C1B6-4B5A-D569A3AB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1573B7-701A-4DA8-094D-EA1CBD61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5B8328-9BEB-D3FE-F558-AB15D5C5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41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59531-E7D0-C212-6187-1F952B31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4B3FF8-A107-E703-CB27-C5E958CD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1962BE-D5DE-377F-0815-FDB09E18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EC76D1-C0DB-5846-5E1A-9AD8AACE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83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964EF9-2AEF-F584-DA18-1F155032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A87976-6B14-2272-DC3C-1557B95B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9467DB-52D8-68FC-C6A5-6A5756B3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9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34667-4619-A07F-0E16-7F6C6BAB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331EDF-E7D1-F58F-77AF-6B0465F79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CE0BDB-A85E-8E70-C0E9-734B8391C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C93E64-8EF4-937B-4157-C7E9BAE7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4F7338-7410-EF27-1053-92F9769E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871016-D49D-4D13-041B-C57057A1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69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727A0-E5B6-C4FF-1B69-E2797E94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E9D304-481F-1929-92AD-5E90310AD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A9D14F-F758-0331-5CD5-B6BD12E1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9B86A8-83C6-8DC6-15EF-A2710E275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023D89-CD6A-80B6-B309-417850F2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5DCB37-22DA-B744-550C-C7684CA9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1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2B3416-B2A3-5B1C-8EDE-9DE2E62C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DFD0EB-D257-6F90-C203-832AA8706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8D6284-9D47-0CE3-7FA5-E97BE0935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CE7F3-7013-E649-A4D7-9E6952188EB5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92B403-0F9B-D00E-FCB6-61A22D365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F28C1D-990C-FF88-895C-174293EA0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ED73-E705-F749-A62D-6E63FAB1D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35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0.png"/><Relationship Id="rId4" Type="http://schemas.openxmlformats.org/officeDocument/2006/relationships/image" Target="../media/image65.emf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diagramData" Target="../diagrams/data1.xml"/><Relationship Id="rId5" Type="http://schemas.openxmlformats.org/officeDocument/2006/relationships/image" Target="../media/image73.png"/><Relationship Id="rId15" Type="http://schemas.microsoft.com/office/2007/relationships/diagramDrawing" Target="../diagrams/drawing1.xml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image" Target="../media/image80.tiff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tiff"/><Relationship Id="rId10" Type="http://schemas.openxmlformats.org/officeDocument/2006/relationships/image" Target="../media/image1.jpeg"/><Relationship Id="rId4" Type="http://schemas.openxmlformats.org/officeDocument/2006/relationships/image" Target="../media/image81.tiff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91.tiff"/><Relationship Id="rId7" Type="http://schemas.openxmlformats.org/officeDocument/2006/relationships/image" Target="../media/image94.png"/><Relationship Id="rId12" Type="http://schemas.openxmlformats.org/officeDocument/2006/relationships/image" Target="../media/image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95.png"/><Relationship Id="rId4" Type="http://schemas.openxmlformats.org/officeDocument/2006/relationships/image" Target="../media/image92.tiff"/><Relationship Id="rId9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7.jpeg"/><Relationship Id="rId21" Type="http://schemas.openxmlformats.org/officeDocument/2006/relationships/image" Target="../media/image23.jpeg"/><Relationship Id="rId7" Type="http://schemas.openxmlformats.org/officeDocument/2006/relationships/hyperlink" Target="http://www.ecologie.gouv.fr/emeddiat/stock_images/bacteries.jpg" TargetMode="External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6.gif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5" Type="http://schemas.openxmlformats.org/officeDocument/2006/relationships/image" Target="../media/image17.jpeg"/><Relationship Id="rId10" Type="http://schemas.openxmlformats.org/officeDocument/2006/relationships/hyperlink" Target="http://pathmicro.med.sc.edu/fox/e_coli-dk.jpg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Relationship Id="rId14" Type="http://schemas.openxmlformats.org/officeDocument/2006/relationships/image" Target="../media/image16.jpeg"/><Relationship Id="rId2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emf"/><Relationship Id="rId7" Type="http://schemas.openxmlformats.org/officeDocument/2006/relationships/image" Target="../media/image33.jpeg"/><Relationship Id="rId12" Type="http://schemas.openxmlformats.org/officeDocument/2006/relationships/image" Target="../media/image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microsoft.com/office/2007/relationships/hdphoto" Target="../media/hdphoto1.wdp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emf"/><Relationship Id="rId10" Type="http://schemas.openxmlformats.org/officeDocument/2006/relationships/image" Target="../media/image48.jpeg"/><Relationship Id="rId4" Type="http://schemas.microsoft.com/office/2007/relationships/hdphoto" Target="../media/hdphoto1.wdp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876839B-FB89-B1B5-05F1-36A29CA93059}"/>
              </a:ext>
            </a:extLst>
          </p:cNvPr>
          <p:cNvSpPr txBox="1"/>
          <p:nvPr/>
        </p:nvSpPr>
        <p:spPr>
          <a:xfrm>
            <a:off x="1616061" y="1974235"/>
            <a:ext cx="90153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Les techniques et référentiels disponibles pour le diagnostic microbiologique des sols  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Offre de service, application terrain, futurs outils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12768A9-65C4-7560-C8D3-3173C65B67DB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1674B5-3FB3-9D57-49A3-422E55922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F701273-148B-7B3F-5BF1-368EFB70DC39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2D19FF1-C533-7170-5096-42FF91B931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5FC2A1F-5B2B-242E-CAF6-716E09642D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F6AF0F4-2CF9-19F5-88D7-ED82F5FFFB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43" y="4552488"/>
            <a:ext cx="1828801" cy="1828801"/>
          </a:xfrm>
          <a:prstGeom prst="rect">
            <a:avLst/>
          </a:prstGeom>
        </p:spPr>
      </p:pic>
      <p:pic>
        <p:nvPicPr>
          <p:cNvPr id="9" name="Image 8" descr="Unknown-1.png">
            <a:extLst>
              <a:ext uri="{FF2B5EF4-FFF2-40B4-BE49-F238E27FC236}">
                <a16:creationId xmlns:a16="http://schemas.microsoft.com/office/drawing/2014/main" id="{9F751C60-4012-384A-9A20-D17F8E1391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1" y="5736882"/>
            <a:ext cx="1786067" cy="4700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0B3B4D-15BA-D5F7-0570-E5037AC50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678" y="4941376"/>
            <a:ext cx="2315562" cy="711349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BE44EC61-A355-3D1C-6BE6-84CE1FBEAEAA}"/>
              </a:ext>
            </a:extLst>
          </p:cNvPr>
          <p:cNvSpPr>
            <a:spLocks noGrp="1"/>
          </p:cNvSpPr>
          <p:nvPr/>
        </p:nvSpPr>
        <p:spPr>
          <a:xfrm>
            <a:off x="3390435" y="3797219"/>
            <a:ext cx="5281822" cy="1137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Pauline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Lavoisy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	 Pierre-Alain Maron</a:t>
            </a:r>
          </a:p>
        </p:txBody>
      </p:sp>
    </p:spTree>
    <p:extLst>
      <p:ext uri="{BB962C8B-B14F-4D97-AF65-F5344CB8AC3E}">
        <p14:creationId xmlns:p14="http://schemas.microsoft.com/office/powerpoint/2010/main" val="371001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age1image6696">
            <a:extLst>
              <a:ext uri="{FF2B5EF4-FFF2-40B4-BE49-F238E27FC236}">
                <a16:creationId xmlns:a16="http://schemas.microsoft.com/office/drawing/2014/main" id="{DF821347-0162-7809-9942-07974A89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1019" y="5948075"/>
            <a:ext cx="908450" cy="8766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C4181B-737F-3734-52FD-C45FEA6CD299}"/>
              </a:ext>
            </a:extLst>
          </p:cNvPr>
          <p:cNvSpPr txBox="1"/>
          <p:nvPr/>
        </p:nvSpPr>
        <p:spPr>
          <a:xfrm>
            <a:off x="117963" y="1541139"/>
            <a:ext cx="25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I. Détection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53715F-F395-CC06-617A-EFE99AC19C82}"/>
              </a:ext>
            </a:extLst>
          </p:cNvPr>
          <p:cNvSpPr txBox="1"/>
          <p:nvPr/>
        </p:nvSpPr>
        <p:spPr>
          <a:xfrm>
            <a:off x="2407976" y="874294"/>
            <a:ext cx="745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Les bases du diagnostic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3ABDE5-73AA-1DC4-A439-903258F1ED46}"/>
              </a:ext>
            </a:extLst>
          </p:cNvPr>
          <p:cNvSpPr txBox="1"/>
          <p:nvPr/>
        </p:nvSpPr>
        <p:spPr>
          <a:xfrm>
            <a:off x="117963" y="3918090"/>
            <a:ext cx="25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III. Comparatif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6BB48A-6F25-18FD-0400-735DB7912F96}"/>
              </a:ext>
            </a:extLst>
          </p:cNvPr>
          <p:cNvSpPr txBox="1"/>
          <p:nvPr/>
        </p:nvSpPr>
        <p:spPr>
          <a:xfrm>
            <a:off x="114313" y="5260040"/>
            <a:ext cx="25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IV. Référentiel</a:t>
            </a:r>
          </a:p>
        </p:txBody>
      </p:sp>
      <p:pic>
        <p:nvPicPr>
          <p:cNvPr id="1091" name="Image 1090">
            <a:extLst>
              <a:ext uri="{FF2B5EF4-FFF2-40B4-BE49-F238E27FC236}">
                <a16:creationId xmlns:a16="http://schemas.microsoft.com/office/drawing/2014/main" id="{08B36B1B-8DDC-8CF5-629D-470C3CB8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76" y="5257506"/>
            <a:ext cx="4892895" cy="1458751"/>
          </a:xfrm>
          <a:prstGeom prst="rect">
            <a:avLst/>
          </a:prstGeom>
        </p:spPr>
      </p:pic>
      <p:cxnSp>
        <p:nvCxnSpPr>
          <p:cNvPr id="1093" name="Connecteur droit 1092">
            <a:extLst>
              <a:ext uri="{FF2B5EF4-FFF2-40B4-BE49-F238E27FC236}">
                <a16:creationId xmlns:a16="http://schemas.microsoft.com/office/drawing/2014/main" id="{EF5EDAF9-4B2B-EA76-1132-F8908F7D6806}"/>
              </a:ext>
            </a:extLst>
          </p:cNvPr>
          <p:cNvCxnSpPr/>
          <p:nvPr/>
        </p:nvCxnSpPr>
        <p:spPr>
          <a:xfrm flipH="1">
            <a:off x="2556666" y="4331615"/>
            <a:ext cx="219807" cy="29165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4" name="Connecteur droit 1093">
            <a:extLst>
              <a:ext uri="{FF2B5EF4-FFF2-40B4-BE49-F238E27FC236}">
                <a16:creationId xmlns:a16="http://schemas.microsoft.com/office/drawing/2014/main" id="{6FE123B3-E1E2-1F21-2324-CC79A6EA37A4}"/>
              </a:ext>
            </a:extLst>
          </p:cNvPr>
          <p:cNvCxnSpPr/>
          <p:nvPr/>
        </p:nvCxnSpPr>
        <p:spPr>
          <a:xfrm flipH="1">
            <a:off x="3077780" y="3678150"/>
            <a:ext cx="219807" cy="29165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Connecteur droit 1094">
            <a:extLst>
              <a:ext uri="{FF2B5EF4-FFF2-40B4-BE49-F238E27FC236}">
                <a16:creationId xmlns:a16="http://schemas.microsoft.com/office/drawing/2014/main" id="{A3201F66-0EA5-BEB1-5F03-62B772715263}"/>
              </a:ext>
            </a:extLst>
          </p:cNvPr>
          <p:cNvCxnSpPr>
            <a:cxnSpLocks/>
          </p:cNvCxnSpPr>
          <p:nvPr/>
        </p:nvCxnSpPr>
        <p:spPr>
          <a:xfrm>
            <a:off x="3082959" y="4349642"/>
            <a:ext cx="219807" cy="29165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Connecteur droit 1095">
            <a:extLst>
              <a:ext uri="{FF2B5EF4-FFF2-40B4-BE49-F238E27FC236}">
                <a16:creationId xmlns:a16="http://schemas.microsoft.com/office/drawing/2014/main" id="{77B632C8-C456-D0EF-F676-2BADE2034F3C}"/>
              </a:ext>
            </a:extLst>
          </p:cNvPr>
          <p:cNvCxnSpPr>
            <a:cxnSpLocks/>
          </p:cNvCxnSpPr>
          <p:nvPr/>
        </p:nvCxnSpPr>
        <p:spPr>
          <a:xfrm>
            <a:off x="2545303" y="3675016"/>
            <a:ext cx="219807" cy="29165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Connecteur droit 1096">
            <a:extLst>
              <a:ext uri="{FF2B5EF4-FFF2-40B4-BE49-F238E27FC236}">
                <a16:creationId xmlns:a16="http://schemas.microsoft.com/office/drawing/2014/main" id="{A151E04E-5599-A8B7-F027-37734F0AD8A9}"/>
              </a:ext>
            </a:extLst>
          </p:cNvPr>
          <p:cNvCxnSpPr>
            <a:cxnSpLocks/>
          </p:cNvCxnSpPr>
          <p:nvPr/>
        </p:nvCxnSpPr>
        <p:spPr>
          <a:xfrm>
            <a:off x="2907908" y="3575872"/>
            <a:ext cx="12214" cy="35762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Connecteur droit 1097">
            <a:extLst>
              <a:ext uri="{FF2B5EF4-FFF2-40B4-BE49-F238E27FC236}">
                <a16:creationId xmlns:a16="http://schemas.microsoft.com/office/drawing/2014/main" id="{B159307A-0438-8EBA-606F-DEF781ACA594}"/>
              </a:ext>
            </a:extLst>
          </p:cNvPr>
          <p:cNvCxnSpPr>
            <a:cxnSpLocks/>
          </p:cNvCxnSpPr>
          <p:nvPr/>
        </p:nvCxnSpPr>
        <p:spPr>
          <a:xfrm>
            <a:off x="2913362" y="4360743"/>
            <a:ext cx="12214" cy="35762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Connecteur droit 1098">
            <a:extLst>
              <a:ext uri="{FF2B5EF4-FFF2-40B4-BE49-F238E27FC236}">
                <a16:creationId xmlns:a16="http://schemas.microsoft.com/office/drawing/2014/main" id="{C2B6C783-62C6-5099-9D5A-39F2CEB25FB9}"/>
              </a:ext>
            </a:extLst>
          </p:cNvPr>
          <p:cNvCxnSpPr>
            <a:cxnSpLocks/>
          </p:cNvCxnSpPr>
          <p:nvPr/>
        </p:nvCxnSpPr>
        <p:spPr>
          <a:xfrm rot="16200000">
            <a:off x="2429921" y="4018684"/>
            <a:ext cx="12214" cy="35762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0" name="Connecteur droit 1099">
            <a:extLst>
              <a:ext uri="{FF2B5EF4-FFF2-40B4-BE49-F238E27FC236}">
                <a16:creationId xmlns:a16="http://schemas.microsoft.com/office/drawing/2014/main" id="{828C3EF6-DB23-B040-E94B-CCC3EDE1DCDD}"/>
              </a:ext>
            </a:extLst>
          </p:cNvPr>
          <p:cNvCxnSpPr>
            <a:cxnSpLocks/>
          </p:cNvCxnSpPr>
          <p:nvPr/>
        </p:nvCxnSpPr>
        <p:spPr>
          <a:xfrm rot="16200000">
            <a:off x="3425960" y="4005830"/>
            <a:ext cx="12214" cy="35762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2" name="Ellipse 1101">
            <a:extLst>
              <a:ext uri="{FF2B5EF4-FFF2-40B4-BE49-F238E27FC236}">
                <a16:creationId xmlns:a16="http://schemas.microsoft.com/office/drawing/2014/main" id="{9D4F7867-4543-1013-387A-1DB53A74B083}"/>
              </a:ext>
            </a:extLst>
          </p:cNvPr>
          <p:cNvSpPr/>
          <p:nvPr/>
        </p:nvSpPr>
        <p:spPr>
          <a:xfrm>
            <a:off x="2797499" y="3333280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3" name="Ellipse 1102">
            <a:extLst>
              <a:ext uri="{FF2B5EF4-FFF2-40B4-BE49-F238E27FC236}">
                <a16:creationId xmlns:a16="http://schemas.microsoft.com/office/drawing/2014/main" id="{6932AA73-CB67-9951-A32D-B6C56C252FC5}"/>
              </a:ext>
            </a:extLst>
          </p:cNvPr>
          <p:cNvSpPr/>
          <p:nvPr/>
        </p:nvSpPr>
        <p:spPr>
          <a:xfrm>
            <a:off x="3312555" y="3467238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4" name="Ellipse 1103">
            <a:extLst>
              <a:ext uri="{FF2B5EF4-FFF2-40B4-BE49-F238E27FC236}">
                <a16:creationId xmlns:a16="http://schemas.microsoft.com/office/drawing/2014/main" id="{9F114295-D0B9-98D3-4199-5068F8432A43}"/>
              </a:ext>
            </a:extLst>
          </p:cNvPr>
          <p:cNvSpPr/>
          <p:nvPr/>
        </p:nvSpPr>
        <p:spPr>
          <a:xfrm>
            <a:off x="3641860" y="4053915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5" name="Ellipse 1104">
            <a:extLst>
              <a:ext uri="{FF2B5EF4-FFF2-40B4-BE49-F238E27FC236}">
                <a16:creationId xmlns:a16="http://schemas.microsoft.com/office/drawing/2014/main" id="{7CCB2958-E536-411D-27B3-1D46982E2A99}"/>
              </a:ext>
            </a:extLst>
          </p:cNvPr>
          <p:cNvSpPr/>
          <p:nvPr/>
        </p:nvSpPr>
        <p:spPr>
          <a:xfrm>
            <a:off x="3291253" y="4620215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6" name="Ellipse 1105">
            <a:extLst>
              <a:ext uri="{FF2B5EF4-FFF2-40B4-BE49-F238E27FC236}">
                <a16:creationId xmlns:a16="http://schemas.microsoft.com/office/drawing/2014/main" id="{CEE7E9C8-065D-BC5D-0B8A-CA4DC8557763}"/>
              </a:ext>
            </a:extLst>
          </p:cNvPr>
          <p:cNvSpPr/>
          <p:nvPr/>
        </p:nvSpPr>
        <p:spPr>
          <a:xfrm>
            <a:off x="2815672" y="4746814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7" name="Ellipse 1106">
            <a:extLst>
              <a:ext uri="{FF2B5EF4-FFF2-40B4-BE49-F238E27FC236}">
                <a16:creationId xmlns:a16="http://schemas.microsoft.com/office/drawing/2014/main" id="{E4CA747B-E733-5714-FEBF-63E9F6B4916E}"/>
              </a:ext>
            </a:extLst>
          </p:cNvPr>
          <p:cNvSpPr/>
          <p:nvPr/>
        </p:nvSpPr>
        <p:spPr>
          <a:xfrm>
            <a:off x="2430409" y="4643877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8" name="Ellipse 1107">
            <a:extLst>
              <a:ext uri="{FF2B5EF4-FFF2-40B4-BE49-F238E27FC236}">
                <a16:creationId xmlns:a16="http://schemas.microsoft.com/office/drawing/2014/main" id="{C07867F2-EA27-9BE9-898F-F97A64BA556B}"/>
              </a:ext>
            </a:extLst>
          </p:cNvPr>
          <p:cNvSpPr/>
          <p:nvPr/>
        </p:nvSpPr>
        <p:spPr>
          <a:xfrm>
            <a:off x="2017967" y="4107562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9" name="Ellipse 1108">
            <a:extLst>
              <a:ext uri="{FF2B5EF4-FFF2-40B4-BE49-F238E27FC236}">
                <a16:creationId xmlns:a16="http://schemas.microsoft.com/office/drawing/2014/main" id="{54136B4E-A02D-F034-CD15-97DB4C903546}"/>
              </a:ext>
            </a:extLst>
          </p:cNvPr>
          <p:cNvSpPr/>
          <p:nvPr/>
        </p:nvSpPr>
        <p:spPr>
          <a:xfrm>
            <a:off x="2337493" y="3486533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0" name="ZoneTexte 1109">
            <a:extLst>
              <a:ext uri="{FF2B5EF4-FFF2-40B4-BE49-F238E27FC236}">
                <a16:creationId xmlns:a16="http://schemas.microsoft.com/office/drawing/2014/main" id="{DFF0F432-B2EA-E65E-2E71-0795B4D46522}"/>
              </a:ext>
            </a:extLst>
          </p:cNvPr>
          <p:cNvSpPr txBox="1"/>
          <p:nvPr/>
        </p:nvSpPr>
        <p:spPr>
          <a:xfrm>
            <a:off x="2820602" y="3266888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1" name="ZoneTexte 1110">
            <a:extLst>
              <a:ext uri="{FF2B5EF4-FFF2-40B4-BE49-F238E27FC236}">
                <a16:creationId xmlns:a16="http://schemas.microsoft.com/office/drawing/2014/main" id="{75E40741-81AE-E6D0-61DB-29054DBE8E9C}"/>
              </a:ext>
            </a:extLst>
          </p:cNvPr>
          <p:cNvSpPr txBox="1"/>
          <p:nvPr/>
        </p:nvSpPr>
        <p:spPr>
          <a:xfrm>
            <a:off x="3332593" y="3399072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2" name="ZoneTexte 1111">
            <a:extLst>
              <a:ext uri="{FF2B5EF4-FFF2-40B4-BE49-F238E27FC236}">
                <a16:creationId xmlns:a16="http://schemas.microsoft.com/office/drawing/2014/main" id="{E7F0F70D-5F5B-5E3E-FAFC-E8E09E39733F}"/>
              </a:ext>
            </a:extLst>
          </p:cNvPr>
          <p:cNvSpPr txBox="1"/>
          <p:nvPr/>
        </p:nvSpPr>
        <p:spPr>
          <a:xfrm>
            <a:off x="3662339" y="3993061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3" name="ZoneTexte 1112">
            <a:extLst>
              <a:ext uri="{FF2B5EF4-FFF2-40B4-BE49-F238E27FC236}">
                <a16:creationId xmlns:a16="http://schemas.microsoft.com/office/drawing/2014/main" id="{E2C18818-A62D-7671-E88A-4C610FBF7A2D}"/>
              </a:ext>
            </a:extLst>
          </p:cNvPr>
          <p:cNvSpPr txBox="1"/>
          <p:nvPr/>
        </p:nvSpPr>
        <p:spPr>
          <a:xfrm>
            <a:off x="3303856" y="4549091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4" name="ZoneTexte 1113">
            <a:extLst>
              <a:ext uri="{FF2B5EF4-FFF2-40B4-BE49-F238E27FC236}">
                <a16:creationId xmlns:a16="http://schemas.microsoft.com/office/drawing/2014/main" id="{56921A3F-DADA-BB82-DC36-4B49496EF20F}"/>
              </a:ext>
            </a:extLst>
          </p:cNvPr>
          <p:cNvSpPr txBox="1"/>
          <p:nvPr/>
        </p:nvSpPr>
        <p:spPr>
          <a:xfrm>
            <a:off x="2821463" y="4675547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5" name="ZoneTexte 1114">
            <a:extLst>
              <a:ext uri="{FF2B5EF4-FFF2-40B4-BE49-F238E27FC236}">
                <a16:creationId xmlns:a16="http://schemas.microsoft.com/office/drawing/2014/main" id="{AE94F0F4-FA57-945A-6817-427503EF1D15}"/>
              </a:ext>
            </a:extLst>
          </p:cNvPr>
          <p:cNvSpPr txBox="1"/>
          <p:nvPr/>
        </p:nvSpPr>
        <p:spPr>
          <a:xfrm>
            <a:off x="2453207" y="4570574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6" name="ZoneTexte 1115">
            <a:extLst>
              <a:ext uri="{FF2B5EF4-FFF2-40B4-BE49-F238E27FC236}">
                <a16:creationId xmlns:a16="http://schemas.microsoft.com/office/drawing/2014/main" id="{DC8615B3-C96F-C8D8-FA07-AD3E1F31D559}"/>
              </a:ext>
            </a:extLst>
          </p:cNvPr>
          <p:cNvSpPr txBox="1"/>
          <p:nvPr/>
        </p:nvSpPr>
        <p:spPr>
          <a:xfrm>
            <a:off x="2043010" y="4039396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17" name="ZoneTexte 1116">
            <a:extLst>
              <a:ext uri="{FF2B5EF4-FFF2-40B4-BE49-F238E27FC236}">
                <a16:creationId xmlns:a16="http://schemas.microsoft.com/office/drawing/2014/main" id="{9BA1F87C-FC6F-4E5A-3B73-167639CD7D32}"/>
              </a:ext>
            </a:extLst>
          </p:cNvPr>
          <p:cNvSpPr txBox="1"/>
          <p:nvPr/>
        </p:nvSpPr>
        <p:spPr>
          <a:xfrm>
            <a:off x="2351952" y="3418367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23" name="Ellipse 1122">
            <a:extLst>
              <a:ext uri="{FF2B5EF4-FFF2-40B4-BE49-F238E27FC236}">
                <a16:creationId xmlns:a16="http://schemas.microsoft.com/office/drawing/2014/main" id="{7C234F6E-2EA5-6F7F-23CE-61D84466965A}"/>
              </a:ext>
            </a:extLst>
          </p:cNvPr>
          <p:cNvSpPr/>
          <p:nvPr/>
        </p:nvSpPr>
        <p:spPr>
          <a:xfrm>
            <a:off x="5664950" y="3698277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4" name="ZoneTexte 1123">
            <a:extLst>
              <a:ext uri="{FF2B5EF4-FFF2-40B4-BE49-F238E27FC236}">
                <a16:creationId xmlns:a16="http://schemas.microsoft.com/office/drawing/2014/main" id="{554DCD8B-441B-C3B4-AC35-309FE3B11CF8}"/>
              </a:ext>
            </a:extLst>
          </p:cNvPr>
          <p:cNvSpPr txBox="1"/>
          <p:nvPr/>
        </p:nvSpPr>
        <p:spPr>
          <a:xfrm>
            <a:off x="5684988" y="3630111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sp>
        <p:nvSpPr>
          <p:cNvPr id="1125" name="Ellipse 1124">
            <a:extLst>
              <a:ext uri="{FF2B5EF4-FFF2-40B4-BE49-F238E27FC236}">
                <a16:creationId xmlns:a16="http://schemas.microsoft.com/office/drawing/2014/main" id="{9EAD82F2-F586-C655-F9C4-9660C24BF59F}"/>
              </a:ext>
            </a:extLst>
          </p:cNvPr>
          <p:cNvSpPr/>
          <p:nvPr/>
        </p:nvSpPr>
        <p:spPr>
          <a:xfrm>
            <a:off x="6819674" y="3701213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6" name="ZoneTexte 1125">
            <a:extLst>
              <a:ext uri="{FF2B5EF4-FFF2-40B4-BE49-F238E27FC236}">
                <a16:creationId xmlns:a16="http://schemas.microsoft.com/office/drawing/2014/main" id="{037C6897-AD6B-C222-0E22-BAAE536E220E}"/>
              </a:ext>
            </a:extLst>
          </p:cNvPr>
          <p:cNvSpPr txBox="1"/>
          <p:nvPr/>
        </p:nvSpPr>
        <p:spPr>
          <a:xfrm>
            <a:off x="6839712" y="3633047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C9946DA-56B4-2A96-E6B3-5EC393578A19}"/>
              </a:ext>
            </a:extLst>
          </p:cNvPr>
          <p:cNvGrpSpPr/>
          <p:nvPr/>
        </p:nvGrpSpPr>
        <p:grpSpPr>
          <a:xfrm>
            <a:off x="2322143" y="3949311"/>
            <a:ext cx="1230149" cy="411432"/>
            <a:chOff x="2322143" y="3949311"/>
            <a:chExt cx="1230149" cy="411432"/>
          </a:xfrm>
        </p:grpSpPr>
        <p:sp>
          <p:nvSpPr>
            <p:cNvPr id="1092" name="Ellipse 1091">
              <a:extLst>
                <a:ext uri="{FF2B5EF4-FFF2-40B4-BE49-F238E27FC236}">
                  <a16:creationId xmlns:a16="http://schemas.microsoft.com/office/drawing/2014/main" id="{8554A4D3-C1A5-9EB9-B48C-BBD3E1A3A51D}"/>
                </a:ext>
              </a:extLst>
            </p:cNvPr>
            <p:cNvSpPr/>
            <p:nvPr/>
          </p:nvSpPr>
          <p:spPr>
            <a:xfrm>
              <a:off x="2599882" y="3949311"/>
              <a:ext cx="673277" cy="411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1" name="ZoneTexte 1100">
              <a:extLst>
                <a:ext uri="{FF2B5EF4-FFF2-40B4-BE49-F238E27FC236}">
                  <a16:creationId xmlns:a16="http://schemas.microsoft.com/office/drawing/2014/main" id="{7FBED8D3-38F1-834C-66BC-B1334831559B}"/>
                </a:ext>
              </a:extLst>
            </p:cNvPr>
            <p:cNvSpPr txBox="1"/>
            <p:nvPr/>
          </p:nvSpPr>
          <p:spPr>
            <a:xfrm>
              <a:off x="2322143" y="4003560"/>
              <a:ext cx="1230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Référence</a:t>
              </a:r>
            </a:p>
          </p:txBody>
        </p:sp>
      </p:grpSp>
      <p:sp>
        <p:nvSpPr>
          <p:cNvPr id="1118" name="Ellipse 1117">
            <a:extLst>
              <a:ext uri="{FF2B5EF4-FFF2-40B4-BE49-F238E27FC236}">
                <a16:creationId xmlns:a16="http://schemas.microsoft.com/office/drawing/2014/main" id="{32EE323C-1C40-7634-D9F7-210EEC38D9BA}"/>
              </a:ext>
            </a:extLst>
          </p:cNvPr>
          <p:cNvSpPr/>
          <p:nvPr/>
        </p:nvSpPr>
        <p:spPr>
          <a:xfrm>
            <a:off x="4462489" y="3993411"/>
            <a:ext cx="673277" cy="411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9" name="ZoneTexte 1118">
            <a:extLst>
              <a:ext uri="{FF2B5EF4-FFF2-40B4-BE49-F238E27FC236}">
                <a16:creationId xmlns:a16="http://schemas.microsoft.com/office/drawing/2014/main" id="{FF060629-8E23-3379-F4E4-A0F69FCF9B1C}"/>
              </a:ext>
            </a:extLst>
          </p:cNvPr>
          <p:cNvSpPr txBox="1"/>
          <p:nvPr/>
        </p:nvSpPr>
        <p:spPr>
          <a:xfrm>
            <a:off x="4184750" y="4047660"/>
            <a:ext cx="1230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Référence</a:t>
            </a:r>
          </a:p>
        </p:txBody>
      </p:sp>
      <p:sp>
        <p:nvSpPr>
          <p:cNvPr id="1120" name="Signalisation droite 1119">
            <a:extLst>
              <a:ext uri="{FF2B5EF4-FFF2-40B4-BE49-F238E27FC236}">
                <a16:creationId xmlns:a16="http://schemas.microsoft.com/office/drawing/2014/main" id="{DA2D624E-7B95-A765-8210-7C705DE90A59}"/>
              </a:ext>
            </a:extLst>
          </p:cNvPr>
          <p:cNvSpPr/>
          <p:nvPr/>
        </p:nvSpPr>
        <p:spPr>
          <a:xfrm>
            <a:off x="5034391" y="4082867"/>
            <a:ext cx="2983355" cy="241163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" name="ZoneTexte 1126">
            <a:extLst>
              <a:ext uri="{FF2B5EF4-FFF2-40B4-BE49-F238E27FC236}">
                <a16:creationId xmlns:a16="http://schemas.microsoft.com/office/drawing/2014/main" id="{465B4402-227F-101E-1687-C998842789BF}"/>
              </a:ext>
            </a:extLst>
          </p:cNvPr>
          <p:cNvSpPr txBox="1"/>
          <p:nvPr/>
        </p:nvSpPr>
        <p:spPr>
          <a:xfrm>
            <a:off x="7440771" y="4097386"/>
            <a:ext cx="6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Temps</a:t>
            </a:r>
          </a:p>
        </p:txBody>
      </p:sp>
      <p:sp>
        <p:nvSpPr>
          <p:cNvPr id="1129" name="ZoneTexte 1128">
            <a:extLst>
              <a:ext uri="{FF2B5EF4-FFF2-40B4-BE49-F238E27FC236}">
                <a16:creationId xmlns:a16="http://schemas.microsoft.com/office/drawing/2014/main" id="{A7D4CF80-0DFF-801D-98F9-9A80B40DE780}"/>
              </a:ext>
            </a:extLst>
          </p:cNvPr>
          <p:cNvSpPr txBox="1"/>
          <p:nvPr/>
        </p:nvSpPr>
        <p:spPr>
          <a:xfrm>
            <a:off x="8556029" y="3876792"/>
            <a:ext cx="217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Permet un diagnostic</a:t>
            </a:r>
          </a:p>
        </p:txBody>
      </p:sp>
      <p:sp>
        <p:nvSpPr>
          <p:cNvPr id="1130" name="ZoneTexte 1129">
            <a:extLst>
              <a:ext uri="{FF2B5EF4-FFF2-40B4-BE49-F238E27FC236}">
                <a16:creationId xmlns:a16="http://schemas.microsoft.com/office/drawing/2014/main" id="{82D9659D-0435-7C1E-5B6C-8DF0724B9F63}"/>
              </a:ext>
            </a:extLst>
          </p:cNvPr>
          <p:cNvSpPr txBox="1"/>
          <p:nvPr/>
        </p:nvSpPr>
        <p:spPr>
          <a:xfrm>
            <a:off x="8556029" y="4178110"/>
            <a:ext cx="327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Quid de l’état de la référence ??</a:t>
            </a:r>
          </a:p>
        </p:txBody>
      </p:sp>
      <p:sp>
        <p:nvSpPr>
          <p:cNvPr id="1131" name="ZoneTexte 1130">
            <a:extLst>
              <a:ext uri="{FF2B5EF4-FFF2-40B4-BE49-F238E27FC236}">
                <a16:creationId xmlns:a16="http://schemas.microsoft.com/office/drawing/2014/main" id="{B18B449A-172D-FCA2-1B6E-937B817009FD}"/>
              </a:ext>
            </a:extLst>
          </p:cNvPr>
          <p:cNvSpPr txBox="1"/>
          <p:nvPr/>
        </p:nvSpPr>
        <p:spPr>
          <a:xfrm>
            <a:off x="8473030" y="5350736"/>
            <a:ext cx="370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Diagnostic objectivé et générique</a:t>
            </a:r>
          </a:p>
        </p:txBody>
      </p:sp>
      <p:sp>
        <p:nvSpPr>
          <p:cNvPr id="1136" name="ZoneTexte 1135">
            <a:extLst>
              <a:ext uri="{FF2B5EF4-FFF2-40B4-BE49-F238E27FC236}">
                <a16:creationId xmlns:a16="http://schemas.microsoft.com/office/drawing/2014/main" id="{FD062876-CFEB-A871-0145-1C1880F94B08}"/>
              </a:ext>
            </a:extLst>
          </p:cNvPr>
          <p:cNvSpPr txBox="1"/>
          <p:nvPr/>
        </p:nvSpPr>
        <p:spPr>
          <a:xfrm>
            <a:off x="8488130" y="5666876"/>
            <a:ext cx="370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Dépend de la qualité du référentiel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3909936-BE93-44E0-79F5-D522131EC710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C69DCC-0CBF-679A-78D4-568D371422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F452919-F064-45BA-16DD-1F7F11B05E87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693BCE2-AE00-B62D-CFB8-7FFD9F3E1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32B3C7B-3AFA-4DA4-4834-C05525FBC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49D1600-81FF-EF2F-92CE-A85C6929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723" y="4252119"/>
            <a:ext cx="236091" cy="216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488B63-E184-2989-35A6-AC99D20D1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003" y="3903318"/>
            <a:ext cx="302400" cy="2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CFB03A-06E0-6DA6-AC03-4A095601D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250" y="5743542"/>
            <a:ext cx="236091" cy="21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FCB2BC-95E1-C860-BA16-A88B7178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530" y="5394741"/>
            <a:ext cx="302400" cy="252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81C3A54-D1FB-C244-8EA9-2B25299512A0}"/>
              </a:ext>
            </a:extLst>
          </p:cNvPr>
          <p:cNvSpPr txBox="1"/>
          <p:nvPr/>
        </p:nvSpPr>
        <p:spPr>
          <a:xfrm>
            <a:off x="1876061" y="1420832"/>
            <a:ext cx="567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Permet un diagnostic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EB460C9-2A16-BBE2-7349-007B3A7D1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970" y="1465306"/>
            <a:ext cx="302400" cy="2520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8C03BA62-DA10-6F66-979A-13A2595D3638}"/>
              </a:ext>
            </a:extLst>
          </p:cNvPr>
          <p:cNvGrpSpPr/>
          <p:nvPr/>
        </p:nvGrpSpPr>
        <p:grpSpPr>
          <a:xfrm>
            <a:off x="117963" y="2149458"/>
            <a:ext cx="7919688" cy="1067118"/>
            <a:chOff x="117963" y="2149458"/>
            <a:chExt cx="7919688" cy="10671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9CE662-C635-0EB3-FB82-9B9C555C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7967" y="2149458"/>
              <a:ext cx="1067118" cy="106711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4CD3334-950B-FCCD-4E2A-1A052082EA25}"/>
                </a:ext>
              </a:extLst>
            </p:cNvPr>
            <p:cNvSpPr txBox="1"/>
            <p:nvPr/>
          </p:nvSpPr>
          <p:spPr>
            <a:xfrm>
              <a:off x="117963" y="2428691"/>
              <a:ext cx="2541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II. Dire d’expert</a:t>
              </a:r>
            </a:p>
          </p:txBody>
        </p:sp>
        <p:sp>
          <p:nvSpPr>
            <p:cNvPr id="1133" name="ZoneTexte 1132">
              <a:extLst>
                <a:ext uri="{FF2B5EF4-FFF2-40B4-BE49-F238E27FC236}">
                  <a16:creationId xmlns:a16="http://schemas.microsoft.com/office/drawing/2014/main" id="{020643AF-C83B-62F5-216D-31C652A52FB8}"/>
                </a:ext>
              </a:extLst>
            </p:cNvPr>
            <p:cNvSpPr txBox="1"/>
            <p:nvPr/>
          </p:nvSpPr>
          <p:spPr>
            <a:xfrm>
              <a:off x="3610880" y="2790351"/>
              <a:ext cx="4426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Peut changer en fonction des experts !</a:t>
              </a:r>
            </a:p>
          </p:txBody>
        </p:sp>
        <p:sp>
          <p:nvSpPr>
            <p:cNvPr id="1135" name="ZoneTexte 1134">
              <a:extLst>
                <a:ext uri="{FF2B5EF4-FFF2-40B4-BE49-F238E27FC236}">
                  <a16:creationId xmlns:a16="http://schemas.microsoft.com/office/drawing/2014/main" id="{BA9E534A-9913-E912-3F79-36234061EAAA}"/>
                </a:ext>
              </a:extLst>
            </p:cNvPr>
            <p:cNvSpPr txBox="1"/>
            <p:nvPr/>
          </p:nvSpPr>
          <p:spPr>
            <a:xfrm>
              <a:off x="3610880" y="2486708"/>
              <a:ext cx="4426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Repose sur l’expérience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3ECAB72-7384-BE30-00A3-2F6C677B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4788" y="2572653"/>
              <a:ext cx="236091" cy="216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86C177E-83C3-E8BE-2612-9560329F5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4788" y="2863455"/>
              <a:ext cx="236091" cy="21600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A4253CF-5718-4681-29CC-79ECFB6240D0}"/>
                </a:ext>
              </a:extLst>
            </p:cNvPr>
            <p:cNvSpPr txBox="1"/>
            <p:nvPr/>
          </p:nvSpPr>
          <p:spPr>
            <a:xfrm>
              <a:off x="3610880" y="2183064"/>
              <a:ext cx="2179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Permet un diagnostic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32295A8-A8A6-D2BD-401D-5E928461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3624" y="2245851"/>
              <a:ext cx="302400" cy="252000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3708112A-0023-DB86-120E-41F47AC4F398}"/>
              </a:ext>
            </a:extLst>
          </p:cNvPr>
          <p:cNvSpPr txBox="1"/>
          <p:nvPr/>
        </p:nvSpPr>
        <p:spPr>
          <a:xfrm>
            <a:off x="1876062" y="1681417"/>
            <a:ext cx="72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 limite à une sortie binaire de type  ‟présence/absence”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D47C109-5A7F-D33E-E2BA-E8FD6BF95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604" y="1767362"/>
            <a:ext cx="236091" cy="216000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994BE15C-A78A-B49E-A2E1-76428439157B}"/>
              </a:ext>
            </a:extLst>
          </p:cNvPr>
          <p:cNvSpPr/>
          <p:nvPr/>
        </p:nvSpPr>
        <p:spPr>
          <a:xfrm>
            <a:off x="4679854" y="3657637"/>
            <a:ext cx="219807" cy="2022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6168A5A-71F9-27E6-6952-38A7B0380230}"/>
              </a:ext>
            </a:extLst>
          </p:cNvPr>
          <p:cNvSpPr txBox="1"/>
          <p:nvPr/>
        </p:nvSpPr>
        <p:spPr>
          <a:xfrm>
            <a:off x="4709926" y="3568652"/>
            <a:ext cx="7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?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11A07B2-B090-4886-1B5D-C74B2D27F3C1}"/>
              </a:ext>
            </a:extLst>
          </p:cNvPr>
          <p:cNvCxnSpPr/>
          <p:nvPr/>
        </p:nvCxnSpPr>
        <p:spPr>
          <a:xfrm>
            <a:off x="6926783" y="3933008"/>
            <a:ext cx="0" cy="144074"/>
          </a:xfrm>
          <a:prstGeom prst="line">
            <a:avLst/>
          </a:prstGeom>
          <a:ln w="1270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5C3D7EE-7CFD-E8F8-37CF-04F644403D8F}"/>
              </a:ext>
            </a:extLst>
          </p:cNvPr>
          <p:cNvCxnSpPr/>
          <p:nvPr/>
        </p:nvCxnSpPr>
        <p:spPr>
          <a:xfrm>
            <a:off x="5761205" y="3944605"/>
            <a:ext cx="0" cy="144074"/>
          </a:xfrm>
          <a:prstGeom prst="line">
            <a:avLst/>
          </a:prstGeom>
          <a:ln w="1270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4574E22-DFD6-0682-6034-B7C311F12FDF}"/>
              </a:ext>
            </a:extLst>
          </p:cNvPr>
          <p:cNvCxnSpPr/>
          <p:nvPr/>
        </p:nvCxnSpPr>
        <p:spPr>
          <a:xfrm>
            <a:off x="4786754" y="3849495"/>
            <a:ext cx="0" cy="144074"/>
          </a:xfrm>
          <a:prstGeom prst="line">
            <a:avLst/>
          </a:prstGeom>
          <a:ln w="1270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1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/>
      <p:bldP spid="1111" grpId="0"/>
      <p:bldP spid="1112" grpId="0"/>
      <p:bldP spid="1113" grpId="0"/>
      <p:bldP spid="1114" grpId="0"/>
      <p:bldP spid="1115" grpId="0"/>
      <p:bldP spid="1116" grpId="0"/>
      <p:bldP spid="1117" grpId="0"/>
      <p:bldP spid="1123" grpId="0" animBg="1"/>
      <p:bldP spid="1124" grpId="0"/>
      <p:bldP spid="1125" grpId="0" animBg="1"/>
      <p:bldP spid="1126" grpId="0"/>
      <p:bldP spid="1118" grpId="0" animBg="1"/>
      <p:bldP spid="1119" grpId="0"/>
      <p:bldP spid="1120" grpId="0" animBg="1"/>
      <p:bldP spid="1127" grpId="0"/>
      <p:bldP spid="1129" grpId="0"/>
      <p:bldP spid="1130" grpId="0"/>
      <p:bldP spid="1131" grpId="0"/>
      <p:bldP spid="1136" grpId="0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99ACE7-9E8F-4188-C433-152356B1E22A}"/>
              </a:ext>
            </a:extLst>
          </p:cNvPr>
          <p:cNvSpPr txBox="1"/>
          <p:nvPr/>
        </p:nvSpPr>
        <p:spPr>
          <a:xfrm>
            <a:off x="3914540" y="942773"/>
            <a:ext cx="495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Outils futurs, quelques pistes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79C3A9-115F-5563-B237-3F43AA01F310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C38E0A-AC07-3340-F78F-F0B25338A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FBF9614-9AC4-0AD7-FA7D-447BE6704B4A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F2BAC10-B497-350B-A881-B355B68E3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1FCF67B-C5ED-57B1-E71B-18B351BD0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51F80B4-61CA-A15F-FFDB-FB06B7669D91}"/>
              </a:ext>
            </a:extLst>
          </p:cNvPr>
          <p:cNvSpPr txBox="1"/>
          <p:nvPr/>
        </p:nvSpPr>
        <p:spPr>
          <a:xfrm>
            <a:off x="301940" y="4439300"/>
            <a:ext cx="220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</a:rPr>
              <a:t>Inférence fonctionnelle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E7F6EF-08E7-1936-5562-CA2E2F5BF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3" t="15774" r="42811" b="15291"/>
          <a:stretch/>
        </p:blipFill>
        <p:spPr>
          <a:xfrm>
            <a:off x="7139927" y="2276003"/>
            <a:ext cx="3628549" cy="312240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3E10EF7-6AA9-9A70-F206-DE80E18B8BA9}"/>
              </a:ext>
            </a:extLst>
          </p:cNvPr>
          <p:cNvSpPr txBox="1"/>
          <p:nvPr/>
        </p:nvSpPr>
        <p:spPr>
          <a:xfrm>
            <a:off x="60959" y="1270616"/>
            <a:ext cx="3446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Vers plus de </a:t>
            </a:r>
            <a:r>
              <a:rPr lang="fr-FR" sz="2000" dirty="0"/>
              <a:t>‟ </a:t>
            </a:r>
            <a:r>
              <a:rPr lang="fr-FR" sz="2000" b="1" dirty="0"/>
              <a:t>fonctionnel</a:t>
            </a:r>
            <a:r>
              <a:rPr lang="fr-FR" sz="2000" dirty="0"/>
              <a:t> ” </a:t>
            </a:r>
            <a:r>
              <a:rPr lang="fr-FR" sz="2000" b="1" dirty="0"/>
              <a:t>…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6223F4-EDBC-B93B-B3C6-76C209F466C3}"/>
              </a:ext>
            </a:extLst>
          </p:cNvPr>
          <p:cNvSpPr txBox="1"/>
          <p:nvPr/>
        </p:nvSpPr>
        <p:spPr>
          <a:xfrm>
            <a:off x="6518796" y="1524013"/>
            <a:ext cx="4878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Vers une prise en compte de la complexité des interactions au sein des communautés microbienne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05D6271-99F7-80A8-C69B-65AF728F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829" y="3010291"/>
            <a:ext cx="1299628" cy="1838314"/>
          </a:xfrm>
          <a:prstGeom prst="rect">
            <a:avLst/>
          </a:prstGeom>
        </p:spPr>
      </p:pic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3BCCB5AE-1FAE-6A8D-DBB2-ADBC67883EE1}"/>
              </a:ext>
            </a:extLst>
          </p:cNvPr>
          <p:cNvSpPr/>
          <p:nvPr/>
        </p:nvSpPr>
        <p:spPr>
          <a:xfrm rot="1851796">
            <a:off x="3840644" y="3928316"/>
            <a:ext cx="531816" cy="5852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743FF777-7F85-8ED0-4FF2-F44BC8CB8439}"/>
              </a:ext>
            </a:extLst>
          </p:cNvPr>
          <p:cNvSpPr/>
          <p:nvPr/>
        </p:nvSpPr>
        <p:spPr>
          <a:xfrm rot="19748204" flipH="1">
            <a:off x="1868988" y="3973518"/>
            <a:ext cx="553076" cy="5852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31B2C57-553B-1902-B526-1AA202BFCA4C}"/>
              </a:ext>
            </a:extLst>
          </p:cNvPr>
          <p:cNvSpPr txBox="1"/>
          <p:nvPr/>
        </p:nvSpPr>
        <p:spPr>
          <a:xfrm>
            <a:off x="3574089" y="4436261"/>
            <a:ext cx="220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7030A0"/>
                </a:solidFill>
              </a:rPr>
              <a:t>Assignation de traits écologiques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A28881-D597-030F-2EAA-495AD4CA582C}"/>
              </a:ext>
            </a:extLst>
          </p:cNvPr>
          <p:cNvSpPr txBox="1"/>
          <p:nvPr/>
        </p:nvSpPr>
        <p:spPr>
          <a:xfrm>
            <a:off x="3789262" y="5168259"/>
            <a:ext cx="230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Saprophytes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Symbiotiques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Pathogènes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31FF37B-D4AF-E9D5-9C7E-7DD0189AA09B}"/>
              </a:ext>
            </a:extLst>
          </p:cNvPr>
          <p:cNvSpPr txBox="1"/>
          <p:nvPr/>
        </p:nvSpPr>
        <p:spPr>
          <a:xfrm>
            <a:off x="419767" y="5569628"/>
            <a:ext cx="230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Fonction 1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Fonction 2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Fonction 3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… Fonction ‟n”  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385E6A-EF93-2D7B-DB76-F2FC8FDA9729}"/>
              </a:ext>
            </a:extLst>
          </p:cNvPr>
          <p:cNvSpPr txBox="1"/>
          <p:nvPr/>
        </p:nvSpPr>
        <p:spPr>
          <a:xfrm>
            <a:off x="1954680" y="2763680"/>
            <a:ext cx="2082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Liste et nombre d’espèces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855E55-E3D6-E074-EFA8-A11CC753C1B5}"/>
              </a:ext>
            </a:extLst>
          </p:cNvPr>
          <p:cNvSpPr txBox="1"/>
          <p:nvPr/>
        </p:nvSpPr>
        <p:spPr>
          <a:xfrm>
            <a:off x="189750" y="4848605"/>
            <a:ext cx="242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Liste et nombre de fonctions</a:t>
            </a:r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F11B506E-8ACB-6F28-843D-4F6550A861E5}"/>
              </a:ext>
            </a:extLst>
          </p:cNvPr>
          <p:cNvSpPr/>
          <p:nvPr/>
        </p:nvSpPr>
        <p:spPr>
          <a:xfrm rot="16200000" flipH="1">
            <a:off x="1256278" y="4717464"/>
            <a:ext cx="216000" cy="288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CFEB3131-AF8A-3ACA-14A5-C09B941D0E05}"/>
              </a:ext>
            </a:extLst>
          </p:cNvPr>
          <p:cNvSpPr/>
          <p:nvPr/>
        </p:nvSpPr>
        <p:spPr>
          <a:xfrm rot="16200000" flipH="1">
            <a:off x="1256278" y="5378767"/>
            <a:ext cx="216000" cy="288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2013C61B-A1E3-0A60-058C-19207CB66A96}"/>
              </a:ext>
            </a:extLst>
          </p:cNvPr>
          <p:cNvSpPr/>
          <p:nvPr/>
        </p:nvSpPr>
        <p:spPr>
          <a:xfrm rot="16200000" flipH="1">
            <a:off x="4727556" y="4968069"/>
            <a:ext cx="216000" cy="288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B45C243-7636-6421-8EFB-7F4349EF9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796" y="1563077"/>
            <a:ext cx="1005728" cy="1105166"/>
          </a:xfrm>
          <a:prstGeom prst="rect">
            <a:avLst/>
          </a:prstGeom>
        </p:spPr>
      </p:pic>
      <p:sp>
        <p:nvSpPr>
          <p:cNvPr id="36" name="Flèche vers la droite 35">
            <a:extLst>
              <a:ext uri="{FF2B5EF4-FFF2-40B4-BE49-F238E27FC236}">
                <a16:creationId xmlns:a16="http://schemas.microsoft.com/office/drawing/2014/main" id="{FCF439A1-2395-5978-98F3-83C88B3E7A84}"/>
              </a:ext>
            </a:extLst>
          </p:cNvPr>
          <p:cNvSpPr/>
          <p:nvPr/>
        </p:nvSpPr>
        <p:spPr>
          <a:xfrm rot="16200000" flipH="1">
            <a:off x="2961117" y="2602362"/>
            <a:ext cx="216000" cy="288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33BDBC-E8A1-9B3F-98BC-4D9378763C80}"/>
              </a:ext>
            </a:extLst>
          </p:cNvPr>
          <p:cNvSpPr txBox="1"/>
          <p:nvPr/>
        </p:nvSpPr>
        <p:spPr>
          <a:xfrm>
            <a:off x="9266721" y="5152187"/>
            <a:ext cx="2047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Illustration: Réseaux d’interaction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98EF270-E8AD-E8DB-7369-5BA8FAB24598}"/>
              </a:ext>
            </a:extLst>
          </p:cNvPr>
          <p:cNvSpPr txBox="1"/>
          <p:nvPr/>
        </p:nvSpPr>
        <p:spPr>
          <a:xfrm rot="20665162">
            <a:off x="102939" y="3907002"/>
            <a:ext cx="119841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Outils prometteurs mais encore en phase de développement et validation par la recherche</a:t>
            </a: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19360E3-56CE-9863-1C2A-353296E128B3}"/>
              </a:ext>
            </a:extLst>
          </p:cNvPr>
          <p:cNvSpPr/>
          <p:nvPr/>
        </p:nvSpPr>
        <p:spPr>
          <a:xfrm rot="16200000">
            <a:off x="2828059" y="4062527"/>
            <a:ext cx="52916" cy="48695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BAC98C-C17D-01DE-856C-9D7A14832973}"/>
              </a:ext>
            </a:extLst>
          </p:cNvPr>
          <p:cNvSpPr txBox="1"/>
          <p:nvPr/>
        </p:nvSpPr>
        <p:spPr>
          <a:xfrm>
            <a:off x="165117" y="65165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Liens avec les cycles carbone, azote… et la fertilité des sols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485618-7DF5-25F2-7BF0-84BD279D6C99}"/>
              </a:ext>
            </a:extLst>
          </p:cNvPr>
          <p:cNvSpPr txBox="1"/>
          <p:nvPr/>
        </p:nvSpPr>
        <p:spPr>
          <a:xfrm>
            <a:off x="7583990" y="5683674"/>
            <a:ext cx="3725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Liens avec la stabilité et le fonctionnement des communautés</a:t>
            </a:r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E0BEB1FD-9C0A-B548-6AA9-B4B66CC7CA4A}"/>
              </a:ext>
            </a:extLst>
          </p:cNvPr>
          <p:cNvSpPr/>
          <p:nvPr/>
        </p:nvSpPr>
        <p:spPr>
          <a:xfrm rot="16200000" flipH="1">
            <a:off x="9194636" y="5439757"/>
            <a:ext cx="216000" cy="2880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36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 animBg="1"/>
      <p:bldP spid="18" grpId="0" animBg="1"/>
      <p:bldP spid="19" grpId="0"/>
      <p:bldP spid="20" grpId="0"/>
      <p:bldP spid="21" grpId="0"/>
      <p:bldP spid="23" grpId="0"/>
      <p:bldP spid="24" grpId="0" animBg="1"/>
      <p:bldP spid="26" grpId="0" animBg="1"/>
      <p:bldP spid="28" grpId="0" animBg="1"/>
      <p:bldP spid="9" grpId="0"/>
      <p:bldP spid="40" grpId="0" animBg="1"/>
      <p:bldP spid="10" grpId="0" animBg="1"/>
      <p:bldP spid="12" grpId="0"/>
      <p:bldP spid="25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22D84DB-F32D-19C2-D33C-65DA1384E2FD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0263380-90F3-E1FC-99A6-28A8A029B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44D9419-5DFF-79CA-AE99-ECDE4F415D41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4EE991D-D975-A6B6-DD56-CF3A98EDA2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790D9190-30F0-E299-BF0F-17CE0CC3A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A40BF06E-97B2-A5EB-4960-385B46ADE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50"/>
          <a:stretch/>
        </p:blipFill>
        <p:spPr>
          <a:xfrm>
            <a:off x="304513" y="4701483"/>
            <a:ext cx="2441209" cy="149698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3A51C5-7DB8-5D48-0DB4-CD4C86DA8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631"/>
          <a:stretch/>
        </p:blipFill>
        <p:spPr>
          <a:xfrm>
            <a:off x="3193484" y="4848518"/>
            <a:ext cx="2744621" cy="1424589"/>
          </a:xfrm>
          <a:prstGeom prst="rect">
            <a:avLst/>
          </a:prstGeom>
        </p:spPr>
      </p:pic>
      <p:sp>
        <p:nvSpPr>
          <p:cNvPr id="55" name="tickLblax10-6">
            <a:extLst>
              <a:ext uri="{FF2B5EF4-FFF2-40B4-BE49-F238E27FC236}">
                <a16:creationId xmlns:a16="http://schemas.microsoft.com/office/drawing/2014/main" id="{7CC1C2F0-3E85-C6D0-F1D8-0EF258D7228B}"/>
              </a:ext>
            </a:extLst>
          </p:cNvPr>
          <p:cNvSpPr txBox="1"/>
          <p:nvPr/>
        </p:nvSpPr>
        <p:spPr>
          <a:xfrm rot="18900000">
            <a:off x="5031958" y="6346270"/>
            <a:ext cx="1018982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Non </a:t>
            </a:r>
            <a:r>
              <a:rPr lang="en-US" sz="800" b="1" i="0" dirty="0" err="1">
                <a:cs typeface="Open Sans" pitchFamily="34" charset="0"/>
              </a:rPr>
              <a:t>renseigné</a:t>
            </a:r>
            <a:r>
              <a:rPr lang="en-US" sz="800" b="1" i="0" dirty="0">
                <a:cs typeface="Open Sans" pitchFamily="34" charset="0"/>
              </a:rPr>
              <a:t> (</a:t>
            </a:r>
            <a:r>
              <a:rPr lang="en-US" sz="800" b="1" dirty="0">
                <a:cs typeface="Open Sans" pitchFamily="34" charset="0"/>
              </a:rPr>
              <a:t>3</a:t>
            </a:r>
            <a:r>
              <a:rPr lang="en-US" sz="800" b="1" i="0" dirty="0">
                <a:cs typeface="Open Sans" pitchFamily="34" charset="0"/>
              </a:rPr>
              <a:t>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56" name="tickLblax10-6">
            <a:extLst>
              <a:ext uri="{FF2B5EF4-FFF2-40B4-BE49-F238E27FC236}">
                <a16:creationId xmlns:a16="http://schemas.microsoft.com/office/drawing/2014/main" id="{A2334C72-ED32-944D-EF82-44DF194668B5}"/>
              </a:ext>
            </a:extLst>
          </p:cNvPr>
          <p:cNvSpPr txBox="1"/>
          <p:nvPr/>
        </p:nvSpPr>
        <p:spPr>
          <a:xfrm rot="18900000">
            <a:off x="4436956" y="6307789"/>
            <a:ext cx="1021155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Dire d'expert (8)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57" name="tickLblax10-6">
            <a:extLst>
              <a:ext uri="{FF2B5EF4-FFF2-40B4-BE49-F238E27FC236}">
                <a16:creationId xmlns:a16="http://schemas.microsoft.com/office/drawing/2014/main" id="{CBB0B0F7-5A75-985F-7076-88190A458983}"/>
              </a:ext>
            </a:extLst>
          </p:cNvPr>
          <p:cNvSpPr txBox="1"/>
          <p:nvPr/>
        </p:nvSpPr>
        <p:spPr>
          <a:xfrm rot="18900000">
            <a:off x="3834837" y="6292398"/>
            <a:ext cx="912832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Comparatif (8)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58" name="tickLblax10-6">
            <a:extLst>
              <a:ext uri="{FF2B5EF4-FFF2-40B4-BE49-F238E27FC236}">
                <a16:creationId xmlns:a16="http://schemas.microsoft.com/office/drawing/2014/main" id="{797DA304-AF32-F0F9-57E7-3CE5125B741B}"/>
              </a:ext>
            </a:extLst>
          </p:cNvPr>
          <p:cNvSpPr txBox="1"/>
          <p:nvPr/>
        </p:nvSpPr>
        <p:spPr>
          <a:xfrm rot="18900000">
            <a:off x="3178337" y="6297520"/>
            <a:ext cx="966995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Référentiel (11)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59" name="tickLblax10-10">
            <a:extLst>
              <a:ext uri="{FF2B5EF4-FFF2-40B4-BE49-F238E27FC236}">
                <a16:creationId xmlns:a16="http://schemas.microsoft.com/office/drawing/2014/main" id="{FB06FEF0-393C-1F4C-7194-5D2480B2E7DA}"/>
              </a:ext>
            </a:extLst>
          </p:cNvPr>
          <p:cNvSpPr txBox="1"/>
          <p:nvPr/>
        </p:nvSpPr>
        <p:spPr>
          <a:xfrm rot="18900000">
            <a:off x="330514" y="6260091"/>
            <a:ext cx="604658" cy="223555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Expert (18)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60" name="tickLblax10-10">
            <a:extLst>
              <a:ext uri="{FF2B5EF4-FFF2-40B4-BE49-F238E27FC236}">
                <a16:creationId xmlns:a16="http://schemas.microsoft.com/office/drawing/2014/main" id="{D176DB48-4789-ECC7-8611-FBAC10116342}"/>
              </a:ext>
            </a:extLst>
          </p:cNvPr>
          <p:cNvSpPr txBox="1"/>
          <p:nvPr/>
        </p:nvSpPr>
        <p:spPr>
          <a:xfrm rot="18900000">
            <a:off x="629307" y="6245507"/>
            <a:ext cx="967154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Diagnostic (17)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61" name="tickLblax10-10">
            <a:extLst>
              <a:ext uri="{FF2B5EF4-FFF2-40B4-BE49-F238E27FC236}">
                <a16:creationId xmlns:a16="http://schemas.microsoft.com/office/drawing/2014/main" id="{A98AB692-B61F-AE3E-9C14-D24BD7BFCA8D}"/>
              </a:ext>
            </a:extLst>
          </p:cNvPr>
          <p:cNvSpPr txBox="1"/>
          <p:nvPr/>
        </p:nvSpPr>
        <p:spPr>
          <a:xfrm rot="18900000">
            <a:off x="1096793" y="6295981"/>
            <a:ext cx="775467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Détection (13)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62" name="tickLblax10-10">
            <a:extLst>
              <a:ext uri="{FF2B5EF4-FFF2-40B4-BE49-F238E27FC236}">
                <a16:creationId xmlns:a16="http://schemas.microsoft.com/office/drawing/2014/main" id="{7B1F1989-E1ED-BDCD-928C-44EC46333AF6}"/>
              </a:ext>
            </a:extLst>
          </p:cNvPr>
          <p:cNvSpPr txBox="1"/>
          <p:nvPr/>
        </p:nvSpPr>
        <p:spPr>
          <a:xfrm rot="18900000">
            <a:off x="1714709" y="6243283"/>
            <a:ext cx="582403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Conseil (8)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63" name="tickLblax10-10">
            <a:extLst>
              <a:ext uri="{FF2B5EF4-FFF2-40B4-BE49-F238E27FC236}">
                <a16:creationId xmlns:a16="http://schemas.microsoft.com/office/drawing/2014/main" id="{A75917EC-3B5C-47EB-66B2-1E76F7E541CD}"/>
              </a:ext>
            </a:extLst>
          </p:cNvPr>
          <p:cNvSpPr txBox="1"/>
          <p:nvPr/>
        </p:nvSpPr>
        <p:spPr>
          <a:xfrm rot="18900000">
            <a:off x="1909672" y="6333581"/>
            <a:ext cx="927578" cy="25272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l"/>
            <a:r>
              <a:rPr lang="en-US" sz="800" b="1" i="0" dirty="0">
                <a:cs typeface="Open Sans" pitchFamily="34" charset="0"/>
              </a:rPr>
              <a:t> Vente produit (3)</a:t>
            </a:r>
            <a:endParaRPr lang="en-US" sz="800" b="1" dirty="0">
              <a:cs typeface="Open Sans" pitchFamily="34" charset="0"/>
            </a:endParaRPr>
          </a:p>
        </p:txBody>
      </p:sp>
      <p:sp>
        <p:nvSpPr>
          <p:cNvPr id="10177" name="tickLblax10-10">
            <a:extLst>
              <a:ext uri="{FF2B5EF4-FFF2-40B4-BE49-F238E27FC236}">
                <a16:creationId xmlns:a16="http://schemas.microsoft.com/office/drawing/2014/main" id="{76D32F32-2774-3BA8-8749-A4F74432B6A9}"/>
              </a:ext>
            </a:extLst>
          </p:cNvPr>
          <p:cNvSpPr txBox="1"/>
          <p:nvPr/>
        </p:nvSpPr>
        <p:spPr>
          <a:xfrm rot="16200000">
            <a:off x="-424878" y="5333936"/>
            <a:ext cx="1368580" cy="210429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dirty="0" err="1">
                <a:latin typeface="Open Sans" pitchFamily="34" charset="0"/>
                <a:cs typeface="Open Sans" pitchFamily="34" charset="0"/>
              </a:rPr>
              <a:t>Nombre</a:t>
            </a:r>
            <a:r>
              <a:rPr lang="en-US" sz="800" b="1" dirty="0">
                <a:latin typeface="Open Sans" pitchFamily="34" charset="0"/>
                <a:cs typeface="Open Sans" pitchFamily="34" charset="0"/>
              </a:rPr>
              <a:t> de structures</a:t>
            </a:r>
          </a:p>
        </p:txBody>
      </p:sp>
      <p:pic>
        <p:nvPicPr>
          <p:cNvPr id="10178" name="Image 10177">
            <a:extLst>
              <a:ext uri="{FF2B5EF4-FFF2-40B4-BE49-F238E27FC236}">
                <a16:creationId xmlns:a16="http://schemas.microsoft.com/office/drawing/2014/main" id="{0312A534-9E68-908F-144A-16296DD97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96" r="29240" b="7744"/>
          <a:stretch/>
        </p:blipFill>
        <p:spPr>
          <a:xfrm>
            <a:off x="9649619" y="4725952"/>
            <a:ext cx="1785070" cy="1782980"/>
          </a:xfrm>
          <a:prstGeom prst="rect">
            <a:avLst/>
          </a:prstGeom>
        </p:spPr>
      </p:pic>
      <p:sp>
        <p:nvSpPr>
          <p:cNvPr id="10179" name="tboxLbltboxTxttboxring0-_0_2_0_1">
            <a:extLst>
              <a:ext uri="{FF2B5EF4-FFF2-40B4-BE49-F238E27FC236}">
                <a16:creationId xmlns:a16="http://schemas.microsoft.com/office/drawing/2014/main" id="{D5F8A9B3-7659-37C2-BFEA-EE8B3A695741}"/>
              </a:ext>
            </a:extLst>
          </p:cNvPr>
          <p:cNvSpPr txBox="1"/>
          <p:nvPr/>
        </p:nvSpPr>
        <p:spPr>
          <a:xfrm>
            <a:off x="10257260" y="4604135"/>
            <a:ext cx="569787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Helvetica" pitchFamily="34" charset="0"/>
              </a:rPr>
              <a:t>Non (15)</a:t>
            </a:r>
            <a:endParaRPr lang="en-US" sz="800" b="1" dirty="0">
              <a:cs typeface="Helvetica" pitchFamily="34" charset="0"/>
            </a:endParaRPr>
          </a:p>
        </p:txBody>
      </p:sp>
      <p:sp>
        <p:nvSpPr>
          <p:cNvPr id="10180" name="tboxLbltboxTxttboxring0-_0_2_0_1">
            <a:extLst>
              <a:ext uri="{FF2B5EF4-FFF2-40B4-BE49-F238E27FC236}">
                <a16:creationId xmlns:a16="http://schemas.microsoft.com/office/drawing/2014/main" id="{FAFF4975-19D1-886F-070B-87F7482F6F39}"/>
              </a:ext>
            </a:extLst>
          </p:cNvPr>
          <p:cNvSpPr txBox="1"/>
          <p:nvPr/>
        </p:nvSpPr>
        <p:spPr>
          <a:xfrm>
            <a:off x="11192502" y="5751548"/>
            <a:ext cx="1170045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Helvetica" pitchFamily="34" charset="0"/>
              </a:rPr>
              <a:t>Non-renseigné (2)</a:t>
            </a:r>
            <a:endParaRPr lang="en-US" sz="800" b="1" dirty="0">
              <a:cs typeface="Helvetica" pitchFamily="34" charset="0"/>
            </a:endParaRPr>
          </a:p>
        </p:txBody>
      </p:sp>
      <p:sp>
        <p:nvSpPr>
          <p:cNvPr id="10181" name="tboxLbltboxTxttboxring0-_0_2_0_1">
            <a:extLst>
              <a:ext uri="{FF2B5EF4-FFF2-40B4-BE49-F238E27FC236}">
                <a16:creationId xmlns:a16="http://schemas.microsoft.com/office/drawing/2014/main" id="{5A19BAD2-D136-3B77-6CA7-BD13C15065FF}"/>
              </a:ext>
            </a:extLst>
          </p:cNvPr>
          <p:cNvSpPr txBox="1"/>
          <p:nvPr/>
        </p:nvSpPr>
        <p:spPr>
          <a:xfrm>
            <a:off x="10278984" y="6516759"/>
            <a:ext cx="526338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Helvetica" pitchFamily="34" charset="0"/>
              </a:rPr>
              <a:t>Oui (13)</a:t>
            </a:r>
            <a:endParaRPr lang="en-US" sz="800" b="1" dirty="0">
              <a:cs typeface="Helvetica" pitchFamily="34" charset="0"/>
            </a:endParaRPr>
          </a:p>
        </p:txBody>
      </p:sp>
      <p:pic>
        <p:nvPicPr>
          <p:cNvPr id="10195" name="Image 10194">
            <a:extLst>
              <a:ext uri="{FF2B5EF4-FFF2-40B4-BE49-F238E27FC236}">
                <a16:creationId xmlns:a16="http://schemas.microsoft.com/office/drawing/2014/main" id="{D772AC16-09AC-1C3F-B02C-5EB82C75D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47" y="4755594"/>
            <a:ext cx="1864089" cy="1871792"/>
          </a:xfrm>
          <a:prstGeom prst="rect">
            <a:avLst/>
          </a:prstGeom>
        </p:spPr>
      </p:pic>
      <p:sp>
        <p:nvSpPr>
          <p:cNvPr id="10196" name="tboxLbltboxTxttboxring0-_0_3_0_1">
            <a:extLst>
              <a:ext uri="{FF2B5EF4-FFF2-40B4-BE49-F238E27FC236}">
                <a16:creationId xmlns:a16="http://schemas.microsoft.com/office/drawing/2014/main" id="{37F9D099-AB28-90B0-9563-6C51453757F8}"/>
              </a:ext>
            </a:extLst>
          </p:cNvPr>
          <p:cNvSpPr txBox="1"/>
          <p:nvPr/>
        </p:nvSpPr>
        <p:spPr>
          <a:xfrm>
            <a:off x="7006169" y="4614971"/>
            <a:ext cx="869844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sans-serif" pitchFamily="34" charset="0"/>
              </a:rPr>
              <a:t>Moderne (15)</a:t>
            </a:r>
            <a:endParaRPr lang="en-US" sz="800" b="1" dirty="0">
              <a:cs typeface="sans-serif" pitchFamily="34" charset="0"/>
            </a:endParaRPr>
          </a:p>
        </p:txBody>
      </p:sp>
      <p:sp>
        <p:nvSpPr>
          <p:cNvPr id="10197" name="tboxLbltboxTxttboxring0-_0_3_0_1">
            <a:extLst>
              <a:ext uri="{FF2B5EF4-FFF2-40B4-BE49-F238E27FC236}">
                <a16:creationId xmlns:a16="http://schemas.microsoft.com/office/drawing/2014/main" id="{7986AFFA-45CC-2B73-EAA8-5F77940244E4}"/>
              </a:ext>
            </a:extLst>
          </p:cNvPr>
          <p:cNvSpPr txBox="1"/>
          <p:nvPr/>
        </p:nvSpPr>
        <p:spPr>
          <a:xfrm>
            <a:off x="8132758" y="5708099"/>
            <a:ext cx="1400409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sans-serif" pitchFamily="34" charset="0"/>
              </a:rPr>
              <a:t>Ancien + Moderne (1)</a:t>
            </a:r>
            <a:endParaRPr lang="en-US" sz="800" b="1" dirty="0">
              <a:cs typeface="sans-serif" pitchFamily="34" charset="0"/>
            </a:endParaRPr>
          </a:p>
        </p:txBody>
      </p:sp>
      <p:sp>
        <p:nvSpPr>
          <p:cNvPr id="10198" name="tboxLbltboxTxttboxring0-_0_3_0_1">
            <a:extLst>
              <a:ext uri="{FF2B5EF4-FFF2-40B4-BE49-F238E27FC236}">
                <a16:creationId xmlns:a16="http://schemas.microsoft.com/office/drawing/2014/main" id="{ED8CAD4D-29F1-3319-759F-79B5E94B6646}"/>
              </a:ext>
            </a:extLst>
          </p:cNvPr>
          <p:cNvSpPr txBox="1"/>
          <p:nvPr/>
        </p:nvSpPr>
        <p:spPr>
          <a:xfrm>
            <a:off x="8130513" y="6080262"/>
            <a:ext cx="1170045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sans-serif" pitchFamily="34" charset="0"/>
              </a:rPr>
              <a:t>Non-renseigné (2)</a:t>
            </a:r>
            <a:endParaRPr lang="en-US" sz="800" b="1" dirty="0">
              <a:cs typeface="sans-serif" pitchFamily="34" charset="0"/>
            </a:endParaRPr>
          </a:p>
        </p:txBody>
      </p:sp>
      <p:sp>
        <p:nvSpPr>
          <p:cNvPr id="10199" name="tboxLbltboxTxttboxring0-_0_3_0_1">
            <a:extLst>
              <a:ext uri="{FF2B5EF4-FFF2-40B4-BE49-F238E27FC236}">
                <a16:creationId xmlns:a16="http://schemas.microsoft.com/office/drawing/2014/main" id="{8567B43D-96B2-27A6-54F2-036A35B49F42}"/>
              </a:ext>
            </a:extLst>
          </p:cNvPr>
          <p:cNvSpPr txBox="1"/>
          <p:nvPr/>
        </p:nvSpPr>
        <p:spPr>
          <a:xfrm>
            <a:off x="6509047" y="6559791"/>
            <a:ext cx="748101" cy="174960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i="0" dirty="0">
                <a:cs typeface="sans-serif" pitchFamily="34" charset="0"/>
              </a:rPr>
              <a:t>Ancien (12)</a:t>
            </a:r>
            <a:endParaRPr lang="en-US" sz="800" b="1" dirty="0">
              <a:cs typeface="sans-serif" pitchFamily="34" charset="0"/>
            </a:endParaRPr>
          </a:p>
        </p:txBody>
      </p:sp>
      <p:sp>
        <p:nvSpPr>
          <p:cNvPr id="10200" name="tickLblax10-10">
            <a:extLst>
              <a:ext uri="{FF2B5EF4-FFF2-40B4-BE49-F238E27FC236}">
                <a16:creationId xmlns:a16="http://schemas.microsoft.com/office/drawing/2014/main" id="{AF47F29C-B5FC-5D6F-8A29-9CD96B2199D1}"/>
              </a:ext>
            </a:extLst>
          </p:cNvPr>
          <p:cNvSpPr txBox="1"/>
          <p:nvPr/>
        </p:nvSpPr>
        <p:spPr>
          <a:xfrm rot="16200000">
            <a:off x="2518721" y="5375146"/>
            <a:ext cx="1368580" cy="210429"/>
          </a:xfrm>
          <a:prstGeom prst="rect">
            <a:avLst/>
          </a:prstGeom>
        </p:spPr>
        <p:txBody>
          <a:bodyPr wrap="none" lIns="0" tIns="0" rIns="0" bIns="0" rtlCol="0"/>
          <a:lstStyle/>
          <a:p>
            <a:pPr algn="ctr"/>
            <a:r>
              <a:rPr lang="en-US" sz="800" b="1" dirty="0" err="1">
                <a:latin typeface="Open Sans" pitchFamily="34" charset="0"/>
                <a:cs typeface="Open Sans" pitchFamily="34" charset="0"/>
              </a:rPr>
              <a:t>Nombre</a:t>
            </a:r>
            <a:r>
              <a:rPr lang="en-US" sz="800" b="1" dirty="0">
                <a:latin typeface="Open Sans" pitchFamily="34" charset="0"/>
                <a:cs typeface="Open Sans" pitchFamily="34" charset="0"/>
              </a:rPr>
              <a:t> de structures</a:t>
            </a:r>
          </a:p>
        </p:txBody>
      </p:sp>
      <p:pic>
        <p:nvPicPr>
          <p:cNvPr id="10201" name="Image 10200">
            <a:extLst>
              <a:ext uri="{FF2B5EF4-FFF2-40B4-BE49-F238E27FC236}">
                <a16:creationId xmlns:a16="http://schemas.microsoft.com/office/drawing/2014/main" id="{64BA673F-C0CE-7231-6B9D-8EB704A1D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97" y="942725"/>
            <a:ext cx="1212711" cy="768050"/>
          </a:xfrm>
          <a:prstGeom prst="rect">
            <a:avLst/>
          </a:prstGeom>
        </p:spPr>
      </p:pic>
      <p:pic>
        <p:nvPicPr>
          <p:cNvPr id="10211" name="Image 10210">
            <a:extLst>
              <a:ext uri="{FF2B5EF4-FFF2-40B4-BE49-F238E27FC236}">
                <a16:creationId xmlns:a16="http://schemas.microsoft.com/office/drawing/2014/main" id="{FBAD59C3-1F4E-3E2C-EA86-DB839CE395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193"/>
          <a:stretch/>
        </p:blipFill>
        <p:spPr>
          <a:xfrm>
            <a:off x="2045976" y="1773565"/>
            <a:ext cx="4156158" cy="2350188"/>
          </a:xfrm>
          <a:prstGeom prst="rect">
            <a:avLst/>
          </a:prstGeom>
        </p:spPr>
      </p:pic>
      <p:sp>
        <p:nvSpPr>
          <p:cNvPr id="10222" name="ZoneTexte 10221">
            <a:extLst>
              <a:ext uri="{FF2B5EF4-FFF2-40B4-BE49-F238E27FC236}">
                <a16:creationId xmlns:a16="http://schemas.microsoft.com/office/drawing/2014/main" id="{955F6638-8B34-4687-07A1-00F3007C251F}"/>
              </a:ext>
            </a:extLst>
          </p:cNvPr>
          <p:cNvSpPr txBox="1"/>
          <p:nvPr/>
        </p:nvSpPr>
        <p:spPr>
          <a:xfrm>
            <a:off x="3666575" y="4318381"/>
            <a:ext cx="189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cs typeface="Open Sans" pitchFamily="34" charset="0"/>
              </a:rPr>
              <a:t>Bases du diagnostic</a:t>
            </a:r>
            <a:endParaRPr lang="fr-FR" sz="1400" dirty="0"/>
          </a:p>
        </p:txBody>
      </p:sp>
      <p:sp>
        <p:nvSpPr>
          <p:cNvPr id="10223" name="ZoneTexte 10222">
            <a:extLst>
              <a:ext uri="{FF2B5EF4-FFF2-40B4-BE49-F238E27FC236}">
                <a16:creationId xmlns:a16="http://schemas.microsoft.com/office/drawing/2014/main" id="{0A6089E8-664C-8E3F-9145-0ECC76C82484}"/>
              </a:ext>
            </a:extLst>
          </p:cNvPr>
          <p:cNvSpPr txBox="1"/>
          <p:nvPr/>
        </p:nvSpPr>
        <p:spPr>
          <a:xfrm>
            <a:off x="9621537" y="4318381"/>
            <a:ext cx="189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cs typeface="Open Sans" pitchFamily="34" charset="0"/>
              </a:rPr>
              <a:t>Ancrage</a:t>
            </a:r>
            <a:r>
              <a:rPr lang="en-US" sz="1400" b="1" dirty="0">
                <a:cs typeface="Open Sans" pitchFamily="34" charset="0"/>
              </a:rPr>
              <a:t> </a:t>
            </a:r>
            <a:r>
              <a:rPr lang="en-US" sz="1400" b="1" dirty="0" err="1">
                <a:cs typeface="Open Sans" pitchFamily="34" charset="0"/>
              </a:rPr>
              <a:t>scientifique</a:t>
            </a:r>
            <a:endParaRPr lang="fr-FR" sz="1400" dirty="0"/>
          </a:p>
        </p:txBody>
      </p:sp>
      <p:sp>
        <p:nvSpPr>
          <p:cNvPr id="10224" name="ZoneTexte 10223">
            <a:extLst>
              <a:ext uri="{FF2B5EF4-FFF2-40B4-BE49-F238E27FC236}">
                <a16:creationId xmlns:a16="http://schemas.microsoft.com/office/drawing/2014/main" id="{CCE83C43-8A73-CC50-4341-4A6374AED3C7}"/>
              </a:ext>
            </a:extLst>
          </p:cNvPr>
          <p:cNvSpPr txBox="1"/>
          <p:nvPr/>
        </p:nvSpPr>
        <p:spPr>
          <a:xfrm>
            <a:off x="6836682" y="4318381"/>
            <a:ext cx="189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cs typeface="Open Sans" pitchFamily="34" charset="0"/>
              </a:rPr>
              <a:t>Type </a:t>
            </a:r>
            <a:r>
              <a:rPr lang="en-US" sz="1400" b="1" dirty="0" err="1">
                <a:cs typeface="Open Sans" pitchFamily="34" charset="0"/>
              </a:rPr>
              <a:t>d’outil</a:t>
            </a:r>
            <a:endParaRPr lang="fr-FR" sz="1400" dirty="0"/>
          </a:p>
        </p:txBody>
      </p:sp>
      <p:sp>
        <p:nvSpPr>
          <p:cNvPr id="10225" name="ZoneTexte 10224">
            <a:extLst>
              <a:ext uri="{FF2B5EF4-FFF2-40B4-BE49-F238E27FC236}">
                <a16:creationId xmlns:a16="http://schemas.microsoft.com/office/drawing/2014/main" id="{B1188B2E-D4BB-BCF9-B62E-5CE473CF9452}"/>
              </a:ext>
            </a:extLst>
          </p:cNvPr>
          <p:cNvSpPr txBox="1"/>
          <p:nvPr/>
        </p:nvSpPr>
        <p:spPr>
          <a:xfrm>
            <a:off x="803161" y="4321172"/>
            <a:ext cx="189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cs typeface="Open Sans" pitchFamily="34" charset="0"/>
              </a:rPr>
              <a:t>Type </a:t>
            </a:r>
            <a:r>
              <a:rPr lang="en-US" sz="1400" b="1" dirty="0" err="1">
                <a:cs typeface="Open Sans" pitchFamily="34" charset="0"/>
              </a:rPr>
              <a:t>d’activité</a:t>
            </a:r>
            <a:endParaRPr lang="fr-FR" sz="1400" dirty="0"/>
          </a:p>
        </p:txBody>
      </p:sp>
      <p:sp>
        <p:nvSpPr>
          <p:cNvPr id="10226" name="ZoneTexte 10225">
            <a:extLst>
              <a:ext uri="{FF2B5EF4-FFF2-40B4-BE49-F238E27FC236}">
                <a16:creationId xmlns:a16="http://schemas.microsoft.com/office/drawing/2014/main" id="{809C05B7-197E-1D41-6015-7E2832187DE6}"/>
              </a:ext>
            </a:extLst>
          </p:cNvPr>
          <p:cNvSpPr txBox="1"/>
          <p:nvPr/>
        </p:nvSpPr>
        <p:spPr>
          <a:xfrm>
            <a:off x="2484623" y="1505037"/>
            <a:ext cx="3731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cs typeface="Open Sans" pitchFamily="34" charset="0"/>
              </a:rPr>
              <a:t>Dynamique</a:t>
            </a:r>
            <a:r>
              <a:rPr lang="en-US" sz="1400" b="1" dirty="0">
                <a:cs typeface="Open Sans" pitchFamily="34" charset="0"/>
              </a:rPr>
              <a:t> de </a:t>
            </a:r>
            <a:r>
              <a:rPr lang="en-US" sz="1400" b="1" dirty="0" err="1">
                <a:cs typeface="Open Sans" pitchFamily="34" charset="0"/>
              </a:rPr>
              <a:t>création</a:t>
            </a:r>
            <a:r>
              <a:rPr lang="en-US" sz="1400" b="1" dirty="0">
                <a:cs typeface="Open Sans" pitchFamily="34" charset="0"/>
              </a:rPr>
              <a:t> de </a:t>
            </a:r>
            <a:r>
              <a:rPr lang="en-US" sz="1400" b="1" dirty="0" err="1">
                <a:cs typeface="Open Sans" pitchFamily="34" charset="0"/>
              </a:rPr>
              <a:t>nouvelles</a:t>
            </a:r>
            <a:r>
              <a:rPr lang="en-US" sz="1400" b="1" dirty="0">
                <a:cs typeface="Open Sans" pitchFamily="34" charset="0"/>
              </a:rPr>
              <a:t> structures</a:t>
            </a:r>
            <a:endParaRPr lang="fr-FR" sz="1400" dirty="0"/>
          </a:p>
        </p:txBody>
      </p:sp>
      <p:sp>
        <p:nvSpPr>
          <p:cNvPr id="10227" name="ZoneTexte 10226">
            <a:extLst>
              <a:ext uri="{FF2B5EF4-FFF2-40B4-BE49-F238E27FC236}">
                <a16:creationId xmlns:a16="http://schemas.microsoft.com/office/drawing/2014/main" id="{95D75730-64BB-6FA2-C499-C37F78166DA1}"/>
              </a:ext>
            </a:extLst>
          </p:cNvPr>
          <p:cNvSpPr txBox="1"/>
          <p:nvPr/>
        </p:nvSpPr>
        <p:spPr>
          <a:xfrm>
            <a:off x="1327587" y="1018972"/>
            <a:ext cx="11443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cs typeface="Open Sans" pitchFamily="34" charset="0"/>
              </a:rPr>
              <a:t>Bechmark</a:t>
            </a:r>
            <a:r>
              <a:rPr lang="en-US" sz="2400" b="1" dirty="0">
                <a:cs typeface="Open Sans" pitchFamily="34" charset="0"/>
              </a:rPr>
              <a:t> de </a:t>
            </a:r>
            <a:r>
              <a:rPr lang="en-US" sz="2400" b="1" dirty="0" err="1">
                <a:cs typeface="Open Sans" pitchFamily="34" charset="0"/>
              </a:rPr>
              <a:t>l’offre</a:t>
            </a:r>
            <a:r>
              <a:rPr lang="en-US" sz="2400" b="1" dirty="0">
                <a:cs typeface="Open Sans" pitchFamily="34" charset="0"/>
              </a:rPr>
              <a:t> de service pour </a:t>
            </a:r>
            <a:r>
              <a:rPr lang="en-US" sz="2400" b="1" dirty="0" err="1">
                <a:cs typeface="Open Sans" pitchFamily="34" charset="0"/>
              </a:rPr>
              <a:t>l’analyse</a:t>
            </a:r>
            <a:r>
              <a:rPr lang="en-US" sz="2400" b="1" dirty="0">
                <a:cs typeface="Open Sans" pitchFamily="34" charset="0"/>
              </a:rPr>
              <a:t> de la </a:t>
            </a:r>
            <a:r>
              <a:rPr lang="en-US" sz="2400" b="1" dirty="0" err="1">
                <a:cs typeface="Open Sans" pitchFamily="34" charset="0"/>
              </a:rPr>
              <a:t>qualité</a:t>
            </a:r>
            <a:r>
              <a:rPr lang="en-US" sz="2400" b="1" dirty="0">
                <a:cs typeface="Open Sans" pitchFamily="34" charset="0"/>
              </a:rPr>
              <a:t> </a:t>
            </a:r>
            <a:r>
              <a:rPr lang="en-US" sz="2400" b="1" dirty="0" err="1">
                <a:cs typeface="Open Sans" pitchFamily="34" charset="0"/>
              </a:rPr>
              <a:t>microbiologique</a:t>
            </a:r>
            <a:r>
              <a:rPr lang="en-US" sz="2400" b="1" dirty="0">
                <a:cs typeface="Open Sans" pitchFamily="34" charset="0"/>
              </a:rPr>
              <a:t> des sols</a:t>
            </a:r>
            <a:endParaRPr lang="fr-FR" sz="2400" dirty="0"/>
          </a:p>
        </p:txBody>
      </p:sp>
      <p:grpSp>
        <p:nvGrpSpPr>
          <p:cNvPr id="10229" name="Groupe 10228">
            <a:extLst>
              <a:ext uri="{FF2B5EF4-FFF2-40B4-BE49-F238E27FC236}">
                <a16:creationId xmlns:a16="http://schemas.microsoft.com/office/drawing/2014/main" id="{AB0B0810-C412-718F-76EC-C7315858E664}"/>
              </a:ext>
            </a:extLst>
          </p:cNvPr>
          <p:cNvGrpSpPr/>
          <p:nvPr/>
        </p:nvGrpSpPr>
        <p:grpSpPr>
          <a:xfrm>
            <a:off x="6585748" y="2039142"/>
            <a:ext cx="3528320" cy="1526167"/>
            <a:chOff x="6585748" y="2039142"/>
            <a:chExt cx="3528320" cy="1526167"/>
          </a:xfrm>
        </p:grpSpPr>
        <p:pic>
          <p:nvPicPr>
            <p:cNvPr id="10212" name="Image 10211">
              <a:extLst>
                <a:ext uri="{FF2B5EF4-FFF2-40B4-BE49-F238E27FC236}">
                  <a16:creationId xmlns:a16="http://schemas.microsoft.com/office/drawing/2014/main" id="{75A4C8B2-E807-0BFA-B77B-C53F2A5FC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5748" y="2351109"/>
              <a:ext cx="302400" cy="252000"/>
            </a:xfrm>
            <a:prstGeom prst="rect">
              <a:avLst/>
            </a:prstGeom>
          </p:spPr>
        </p:pic>
        <p:pic>
          <p:nvPicPr>
            <p:cNvPr id="10213" name="Image 10212">
              <a:extLst>
                <a:ext uri="{FF2B5EF4-FFF2-40B4-BE49-F238E27FC236}">
                  <a16:creationId xmlns:a16="http://schemas.microsoft.com/office/drawing/2014/main" id="{7A13BBAE-29BD-8FBE-8F8D-412F4CF2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85748" y="2671842"/>
              <a:ext cx="302400" cy="252000"/>
            </a:xfrm>
            <a:prstGeom prst="rect">
              <a:avLst/>
            </a:prstGeom>
          </p:spPr>
        </p:pic>
        <p:pic>
          <p:nvPicPr>
            <p:cNvPr id="10214" name="Image 10213">
              <a:extLst>
                <a:ext uri="{FF2B5EF4-FFF2-40B4-BE49-F238E27FC236}">
                  <a16:creationId xmlns:a16="http://schemas.microsoft.com/office/drawing/2014/main" id="{94665880-B321-7F20-8EED-A8BF673F1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17041" y="2992575"/>
              <a:ext cx="302400" cy="252000"/>
            </a:xfrm>
            <a:prstGeom prst="rect">
              <a:avLst/>
            </a:prstGeom>
          </p:spPr>
        </p:pic>
        <p:pic>
          <p:nvPicPr>
            <p:cNvPr id="10215" name="Image 10214">
              <a:extLst>
                <a:ext uri="{FF2B5EF4-FFF2-40B4-BE49-F238E27FC236}">
                  <a16:creationId xmlns:a16="http://schemas.microsoft.com/office/drawing/2014/main" id="{AD2C4B52-A560-010A-7668-440A13E1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4766" y="3313309"/>
              <a:ext cx="302400" cy="252000"/>
            </a:xfrm>
            <a:prstGeom prst="rect">
              <a:avLst/>
            </a:prstGeom>
          </p:spPr>
        </p:pic>
        <p:sp>
          <p:nvSpPr>
            <p:cNvPr id="10216" name="tickLblax10-10">
              <a:extLst>
                <a:ext uri="{FF2B5EF4-FFF2-40B4-BE49-F238E27FC236}">
                  <a16:creationId xmlns:a16="http://schemas.microsoft.com/office/drawing/2014/main" id="{FB3369D0-9437-53A0-F2CD-501E6D6B8BC2}"/>
                </a:ext>
              </a:extLst>
            </p:cNvPr>
            <p:cNvSpPr txBox="1"/>
            <p:nvPr/>
          </p:nvSpPr>
          <p:spPr>
            <a:xfrm>
              <a:off x="6937166" y="2383934"/>
              <a:ext cx="3152508" cy="204610"/>
            </a:xfrm>
            <a:prstGeom prst="rect">
              <a:avLst/>
            </a:prstGeom>
          </p:spPr>
          <p:txBody>
            <a:bodyPr wrap="none" lIns="0" tIns="0" rIns="0" bIns="0" rtlCol="0"/>
            <a:lstStyle/>
            <a:p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Type </a:t>
              </a:r>
              <a:r>
                <a:rPr lang="en-US" sz="1200" b="1" dirty="0" err="1">
                  <a:latin typeface="Open Sans" pitchFamily="34" charset="0"/>
                  <a:cs typeface="Open Sans" pitchFamily="34" charset="0"/>
                </a:rPr>
                <a:t>d’activité</a:t>
              </a:r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: </a:t>
              </a:r>
              <a:r>
                <a:rPr lang="en-US" sz="1200" dirty="0">
                  <a:latin typeface="Open Sans" pitchFamily="34" charset="0"/>
                  <a:cs typeface="Open Sans" pitchFamily="34" charset="0"/>
                </a:rPr>
                <a:t>Expertise/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Détection</a:t>
              </a:r>
              <a:r>
                <a:rPr lang="en-US" sz="1200" dirty="0">
                  <a:latin typeface="Open Sans" pitchFamily="34" charset="0"/>
                  <a:cs typeface="Open Sans" pitchFamily="34" charset="0"/>
                </a:rPr>
                <a:t>/Diagnostic/Conseil/Vente 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produit</a:t>
              </a:r>
              <a:endParaRPr lang="en-US" sz="1200" dirty="0"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10217" name="tickLblax10-10">
              <a:extLst>
                <a:ext uri="{FF2B5EF4-FFF2-40B4-BE49-F238E27FC236}">
                  <a16:creationId xmlns:a16="http://schemas.microsoft.com/office/drawing/2014/main" id="{9A362297-FCFB-BCA5-B871-BB85D2A50714}"/>
                </a:ext>
              </a:extLst>
            </p:cNvPr>
            <p:cNvSpPr txBox="1"/>
            <p:nvPr/>
          </p:nvSpPr>
          <p:spPr>
            <a:xfrm>
              <a:off x="6937166" y="2709522"/>
              <a:ext cx="3152508" cy="204610"/>
            </a:xfrm>
            <a:prstGeom prst="rect">
              <a:avLst/>
            </a:prstGeom>
          </p:spPr>
          <p:txBody>
            <a:bodyPr wrap="none" lIns="0" tIns="0" rIns="0" bIns="0" rtlCol="0"/>
            <a:lstStyle/>
            <a:p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Bases du diagnostic: 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Référentiel</a:t>
              </a:r>
              <a:r>
                <a:rPr lang="en-US" sz="1200" dirty="0">
                  <a:latin typeface="Open Sans" pitchFamily="34" charset="0"/>
                  <a:cs typeface="Open Sans" pitchFamily="34" charset="0"/>
                </a:rPr>
                <a:t>/comparative/Dire 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d’Expert</a:t>
              </a:r>
              <a:endParaRPr lang="en-US" sz="1200" dirty="0"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10218" name="tickLblax10-10">
              <a:extLst>
                <a:ext uri="{FF2B5EF4-FFF2-40B4-BE49-F238E27FC236}">
                  <a16:creationId xmlns:a16="http://schemas.microsoft.com/office/drawing/2014/main" id="{274188D1-DB84-4519-76D6-65A7EF147EB9}"/>
                </a:ext>
              </a:extLst>
            </p:cNvPr>
            <p:cNvSpPr txBox="1"/>
            <p:nvPr/>
          </p:nvSpPr>
          <p:spPr>
            <a:xfrm>
              <a:off x="6948004" y="3035110"/>
              <a:ext cx="3152508" cy="204610"/>
            </a:xfrm>
            <a:prstGeom prst="rect">
              <a:avLst/>
            </a:prstGeom>
          </p:spPr>
          <p:txBody>
            <a:bodyPr wrap="none" lIns="0" tIns="0" rIns="0" bIns="0" rtlCol="0"/>
            <a:lstStyle/>
            <a:p>
              <a:r>
                <a:rPr lang="en-US" sz="1200" b="1" dirty="0" err="1">
                  <a:latin typeface="Open Sans" pitchFamily="34" charset="0"/>
                  <a:cs typeface="Open Sans" pitchFamily="34" charset="0"/>
                </a:rPr>
                <a:t>Ancrage</a:t>
              </a:r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sz="1200" b="1" dirty="0" err="1">
                  <a:latin typeface="Open Sans" pitchFamily="34" charset="0"/>
                  <a:cs typeface="Open Sans" pitchFamily="34" charset="0"/>
                </a:rPr>
                <a:t>Scientifique</a:t>
              </a:r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: 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oui</a:t>
              </a:r>
              <a:r>
                <a:rPr lang="en-US" sz="1200" dirty="0">
                  <a:latin typeface="Open Sans" pitchFamily="34" charset="0"/>
                  <a:cs typeface="Open Sans" pitchFamily="34" charset="0"/>
                </a:rPr>
                <a:t>/non</a:t>
              </a:r>
            </a:p>
          </p:txBody>
        </p:sp>
        <p:sp>
          <p:nvSpPr>
            <p:cNvPr id="10219" name="tickLblax10-10">
              <a:extLst>
                <a:ext uri="{FF2B5EF4-FFF2-40B4-BE49-F238E27FC236}">
                  <a16:creationId xmlns:a16="http://schemas.microsoft.com/office/drawing/2014/main" id="{B2A887C5-5628-B711-7968-30416C07B347}"/>
                </a:ext>
              </a:extLst>
            </p:cNvPr>
            <p:cNvSpPr txBox="1"/>
            <p:nvPr/>
          </p:nvSpPr>
          <p:spPr>
            <a:xfrm>
              <a:off x="6961560" y="3360699"/>
              <a:ext cx="3152508" cy="204610"/>
            </a:xfrm>
            <a:prstGeom prst="rect">
              <a:avLst/>
            </a:prstGeom>
          </p:spPr>
          <p:txBody>
            <a:bodyPr wrap="none" lIns="0" tIns="0" rIns="0" bIns="0" rtlCol="0"/>
            <a:lstStyle/>
            <a:p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Type </a:t>
              </a:r>
              <a:r>
                <a:rPr lang="en-US" sz="1200" b="1" dirty="0" err="1">
                  <a:latin typeface="Open Sans" pitchFamily="34" charset="0"/>
                  <a:cs typeface="Open Sans" pitchFamily="34" charset="0"/>
                </a:rPr>
                <a:t>d’outil</a:t>
              </a:r>
              <a:r>
                <a:rPr lang="en-US" sz="1200" b="1" dirty="0">
                  <a:latin typeface="Open Sans" pitchFamily="34" charset="0"/>
                  <a:cs typeface="Open Sans" pitchFamily="34" charset="0"/>
                </a:rPr>
                <a:t>: 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ancien</a:t>
              </a:r>
              <a:r>
                <a:rPr lang="en-US" sz="1200" dirty="0">
                  <a:latin typeface="Open Sans" pitchFamily="34" charset="0"/>
                  <a:cs typeface="Open Sans" pitchFamily="34" charset="0"/>
                </a:rPr>
                <a:t>/</a:t>
              </a:r>
              <a:r>
                <a:rPr lang="en-US" sz="1200" dirty="0" err="1">
                  <a:latin typeface="Open Sans" pitchFamily="34" charset="0"/>
                  <a:cs typeface="Open Sans" pitchFamily="34" charset="0"/>
                </a:rPr>
                <a:t>moderne</a:t>
              </a:r>
              <a:endParaRPr lang="en-US" sz="1200" dirty="0">
                <a:latin typeface="Open Sans" pitchFamily="34" charset="0"/>
                <a:cs typeface="Open Sans" pitchFamily="34" charset="0"/>
              </a:endParaRPr>
            </a:p>
          </p:txBody>
        </p:sp>
        <p:sp>
          <p:nvSpPr>
            <p:cNvPr id="10228" name="tickLblax10-10">
              <a:extLst>
                <a:ext uri="{FF2B5EF4-FFF2-40B4-BE49-F238E27FC236}">
                  <a16:creationId xmlns:a16="http://schemas.microsoft.com/office/drawing/2014/main" id="{417C1806-7CD7-843B-1FD5-970AC1311481}"/>
                </a:ext>
              </a:extLst>
            </p:cNvPr>
            <p:cNvSpPr txBox="1"/>
            <p:nvPr/>
          </p:nvSpPr>
          <p:spPr>
            <a:xfrm>
              <a:off x="6585748" y="2039142"/>
              <a:ext cx="3152508" cy="204610"/>
            </a:xfrm>
            <a:prstGeom prst="rect">
              <a:avLst/>
            </a:prstGeom>
          </p:spPr>
          <p:txBody>
            <a:bodyPr wrap="none" lIns="0" tIns="0" rIns="0" bIns="0" rtlCol="0"/>
            <a:lstStyle/>
            <a:p>
              <a:r>
                <a:rPr lang="en-US" b="1" dirty="0" err="1">
                  <a:latin typeface="Open Sans" pitchFamily="34" charset="0"/>
                  <a:cs typeface="Open Sans" pitchFamily="34" charset="0"/>
                </a:rPr>
                <a:t>Critères</a:t>
              </a:r>
              <a:r>
                <a:rPr lang="en-US" b="1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b="1" dirty="0" err="1">
                  <a:latin typeface="Open Sans" pitchFamily="34" charset="0"/>
                  <a:cs typeface="Open Sans" pitchFamily="34" charset="0"/>
                </a:rPr>
                <a:t>d’analyse</a:t>
              </a:r>
              <a:r>
                <a:rPr lang="en-US" b="1" dirty="0">
                  <a:latin typeface="Open Sans" pitchFamily="34" charset="0"/>
                  <a:cs typeface="Open Sans" pitchFamily="34" charset="0"/>
                </a:rPr>
                <a:t> des structures:</a:t>
              </a:r>
              <a:endParaRPr lang="en-US" dirty="0">
                <a:latin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0231" name="Groupe 10230">
            <a:extLst>
              <a:ext uri="{FF2B5EF4-FFF2-40B4-BE49-F238E27FC236}">
                <a16:creationId xmlns:a16="http://schemas.microsoft.com/office/drawing/2014/main" id="{5446DA62-AEF0-7F8A-7C20-18E7C86DA2E1}"/>
              </a:ext>
            </a:extLst>
          </p:cNvPr>
          <p:cNvGrpSpPr/>
          <p:nvPr/>
        </p:nvGrpSpPr>
        <p:grpSpPr>
          <a:xfrm>
            <a:off x="6511787" y="1536844"/>
            <a:ext cx="5480618" cy="2521996"/>
            <a:chOff x="6645965" y="1578735"/>
            <a:chExt cx="5480618" cy="2521996"/>
          </a:xfrm>
        </p:grpSpPr>
        <p:sp>
          <p:nvSpPr>
            <p:cNvPr id="10230" name="Rectangle 10229">
              <a:extLst>
                <a:ext uri="{FF2B5EF4-FFF2-40B4-BE49-F238E27FC236}">
                  <a16:creationId xmlns:a16="http://schemas.microsoft.com/office/drawing/2014/main" id="{653DEBFD-D3D4-F314-A6FB-6ED42A7ABE74}"/>
                </a:ext>
              </a:extLst>
            </p:cNvPr>
            <p:cNvSpPr/>
            <p:nvPr/>
          </p:nvSpPr>
          <p:spPr>
            <a:xfrm>
              <a:off x="6645965" y="2024666"/>
              <a:ext cx="5480618" cy="1584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E59FBE7-C4EE-7211-9999-44B079FBA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5634" y="1578735"/>
              <a:ext cx="3476650" cy="25219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0177" grpId="0"/>
      <p:bldP spid="10179" grpId="0"/>
      <p:bldP spid="10180" grpId="0"/>
      <p:bldP spid="10181" grpId="0"/>
      <p:bldP spid="10196" grpId="0"/>
      <p:bldP spid="10197" grpId="0"/>
      <p:bldP spid="10198" grpId="0"/>
      <p:bldP spid="10199" grpId="0"/>
      <p:bldP spid="10200" grpId="0"/>
      <p:bldP spid="10222" grpId="0"/>
      <p:bldP spid="10223" grpId="0"/>
      <p:bldP spid="10224" grpId="0"/>
      <p:bldP spid="10225" grpId="0"/>
      <p:bldP spid="102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0BB170-C7E4-EA31-8B42-E2CB65CBD4F8}"/>
              </a:ext>
            </a:extLst>
          </p:cNvPr>
          <p:cNvSpPr/>
          <p:nvPr/>
        </p:nvSpPr>
        <p:spPr>
          <a:xfrm>
            <a:off x="196948" y="724482"/>
            <a:ext cx="11746523" cy="3423268"/>
          </a:xfrm>
          <a:prstGeom prst="rect">
            <a:avLst/>
          </a:prstGeom>
          <a:solidFill>
            <a:srgbClr val="F4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EC58C6-D870-4B7B-2C9A-ECF8FCB03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97" y="1156424"/>
            <a:ext cx="2400300" cy="24003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ED5930-D22B-D28A-DE6A-02835A20074C}"/>
              </a:ext>
            </a:extLst>
          </p:cNvPr>
          <p:cNvSpPr txBox="1"/>
          <p:nvPr/>
        </p:nvSpPr>
        <p:spPr>
          <a:xfrm>
            <a:off x="3634141" y="1478331"/>
            <a:ext cx="35861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ACTIVITÉS EN FRANCE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4 GRANDES MISSIONS DE RESTAURATION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DE LA BIODIVERSITÉ ORDINAIRE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9886CC-A3A1-42A7-FBA1-BE382DAE83EB}"/>
              </a:ext>
            </a:extLst>
          </p:cNvPr>
          <p:cNvSpPr txBox="1"/>
          <p:nvPr/>
        </p:nvSpPr>
        <p:spPr>
          <a:xfrm>
            <a:off x="8018449" y="1484328"/>
            <a:ext cx="3375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ACTIVITÉS INTERNATIONALES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4 GRANDES MISSIONS DE CONSERVATION DES AIRES PROTÉGÉES ET AUTOUR</a:t>
            </a:r>
          </a:p>
        </p:txBody>
      </p:sp>
      <p:pic>
        <p:nvPicPr>
          <p:cNvPr id="12" name="Image 11" descr="ee-agri-alim-190.png">
            <a:extLst>
              <a:ext uri="{FF2B5EF4-FFF2-40B4-BE49-F238E27FC236}">
                <a16:creationId xmlns:a16="http://schemas.microsoft.com/office/drawing/2014/main" id="{FD5F04D4-71E0-90C4-5E00-83182A68A6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87" y="2951087"/>
            <a:ext cx="720000" cy="720000"/>
          </a:xfrm>
          <a:prstGeom prst="rect">
            <a:avLst/>
          </a:prstGeom>
        </p:spPr>
      </p:pic>
      <p:pic>
        <p:nvPicPr>
          <p:cNvPr id="13" name="Image 12" descr="ee-cadre-vie-urb-190.png">
            <a:extLst>
              <a:ext uri="{FF2B5EF4-FFF2-40B4-BE49-F238E27FC236}">
                <a16:creationId xmlns:a16="http://schemas.microsoft.com/office/drawing/2014/main" id="{79D8350B-33B3-2231-112E-424F30080D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214" y="2951087"/>
            <a:ext cx="720000" cy="720000"/>
          </a:xfrm>
          <a:prstGeom prst="rect">
            <a:avLst/>
          </a:prstGeom>
        </p:spPr>
      </p:pic>
      <p:pic>
        <p:nvPicPr>
          <p:cNvPr id="14" name="Image 13" descr="ee-educ-mobil-190.png">
            <a:extLst>
              <a:ext uri="{FF2B5EF4-FFF2-40B4-BE49-F238E27FC236}">
                <a16:creationId xmlns:a16="http://schemas.microsoft.com/office/drawing/2014/main" id="{1922D17F-2F0B-6FED-42F4-168712182C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60" y="2951087"/>
            <a:ext cx="720000" cy="720000"/>
          </a:xfrm>
          <a:prstGeom prst="rect">
            <a:avLst/>
          </a:prstGeom>
        </p:spPr>
      </p:pic>
      <p:pic>
        <p:nvPicPr>
          <p:cNvPr id="15" name="Image 14" descr="ee-especes-ecosyst-190.png">
            <a:extLst>
              <a:ext uri="{FF2B5EF4-FFF2-40B4-BE49-F238E27FC236}">
                <a16:creationId xmlns:a16="http://schemas.microsoft.com/office/drawing/2014/main" id="{4250AC3B-52B8-7FC3-8606-C6500254D5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541" y="2951087"/>
            <a:ext cx="720000" cy="720000"/>
          </a:xfrm>
          <a:prstGeom prst="rect">
            <a:avLst/>
          </a:prstGeom>
        </p:spPr>
      </p:pic>
      <p:pic>
        <p:nvPicPr>
          <p:cNvPr id="16" name="Image 15" descr="ee-especes-menacees-190.png">
            <a:extLst>
              <a:ext uri="{FF2B5EF4-FFF2-40B4-BE49-F238E27FC236}">
                <a16:creationId xmlns:a16="http://schemas.microsoft.com/office/drawing/2014/main" id="{1860CBA8-8ED3-18B2-2E41-635443B99C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588" y="2939248"/>
            <a:ext cx="720000" cy="720000"/>
          </a:xfrm>
          <a:prstGeom prst="ellipse">
            <a:avLst/>
          </a:prstGeom>
          <a:ln>
            <a:solidFill>
              <a:srgbClr val="F28930"/>
            </a:solidFill>
          </a:ln>
        </p:spPr>
      </p:pic>
      <p:pic>
        <p:nvPicPr>
          <p:cNvPr id="17" name="Image 16" descr="ee-filiere-eco-verte-190.png">
            <a:extLst>
              <a:ext uri="{FF2B5EF4-FFF2-40B4-BE49-F238E27FC236}">
                <a16:creationId xmlns:a16="http://schemas.microsoft.com/office/drawing/2014/main" id="{E4DD86ED-888D-7B48-3134-C0479C973D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519" y="2939248"/>
            <a:ext cx="720000" cy="720000"/>
          </a:xfrm>
          <a:prstGeom prst="ellipse">
            <a:avLst/>
          </a:prstGeom>
          <a:ln>
            <a:solidFill>
              <a:srgbClr val="F28930"/>
            </a:solidFill>
          </a:ln>
        </p:spPr>
      </p:pic>
      <p:pic>
        <p:nvPicPr>
          <p:cNvPr id="18" name="Image 17" descr="ee-parcs-noe-190.png">
            <a:extLst>
              <a:ext uri="{FF2B5EF4-FFF2-40B4-BE49-F238E27FC236}">
                <a16:creationId xmlns:a16="http://schemas.microsoft.com/office/drawing/2014/main" id="{1AAD4A4D-C855-AF9A-E212-4594BF383B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26" y="2950496"/>
            <a:ext cx="720000" cy="720000"/>
          </a:xfrm>
          <a:prstGeom prst="ellipse">
            <a:avLst/>
          </a:prstGeom>
          <a:ln>
            <a:solidFill>
              <a:srgbClr val="F28930"/>
            </a:solidFill>
          </a:ln>
        </p:spPr>
      </p:pic>
      <p:pic>
        <p:nvPicPr>
          <p:cNvPr id="19" name="Image 18" descr="ee-esp-proteges-190.png">
            <a:extLst>
              <a:ext uri="{FF2B5EF4-FFF2-40B4-BE49-F238E27FC236}">
                <a16:creationId xmlns:a16="http://schemas.microsoft.com/office/drawing/2014/main" id="{DA087E6E-D147-94DB-0938-F7BB0D67E6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205" y="2950496"/>
            <a:ext cx="720000" cy="720000"/>
          </a:xfrm>
          <a:prstGeom prst="ellipse">
            <a:avLst/>
          </a:prstGeom>
          <a:ln>
            <a:solidFill>
              <a:srgbClr val="F28930"/>
            </a:solidFill>
          </a:ln>
        </p:spPr>
      </p:pic>
      <p:graphicFrame>
        <p:nvGraphicFramePr>
          <p:cNvPr id="24" name="Diagramme 23">
            <a:extLst>
              <a:ext uri="{FF2B5EF4-FFF2-40B4-BE49-F238E27FC236}">
                <a16:creationId xmlns:a16="http://schemas.microsoft.com/office/drawing/2014/main" id="{A6D74777-F6E5-8F12-61A2-0F6F8439EA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19334"/>
              </p:ext>
            </p:extLst>
          </p:nvPr>
        </p:nvGraphicFramePr>
        <p:xfrm>
          <a:off x="524081" y="4538820"/>
          <a:ext cx="8719124" cy="201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181D197F-B70A-22C6-0522-F7FCC14D4F43}"/>
              </a:ext>
            </a:extLst>
          </p:cNvPr>
          <p:cNvSpPr txBox="1"/>
          <p:nvPr/>
        </p:nvSpPr>
        <p:spPr>
          <a:xfrm>
            <a:off x="8029413" y="4425147"/>
            <a:ext cx="3914058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fr-FR" sz="2000" b="1" kern="1200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Accélérer la</a:t>
            </a:r>
          </a:p>
          <a:p>
            <a:pPr algn="ctr">
              <a:buClrTx/>
              <a:buFontTx/>
              <a:buNone/>
            </a:pPr>
            <a:r>
              <a:rPr lang="fr-FR" sz="2000" b="1" kern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agroécologique </a:t>
            </a:r>
            <a:r>
              <a:rPr lang="fr-FR" sz="2000" b="1" kern="1200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acteurs des </a:t>
            </a:r>
            <a:r>
              <a:rPr lang="fr-FR" sz="2000" b="1" kern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filières</a:t>
            </a:r>
            <a:r>
              <a:rPr lang="fr-FR" sz="2000" b="1" kern="1200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agricoles et des </a:t>
            </a:r>
            <a:r>
              <a:rPr lang="fr-FR" sz="2000" b="1" kern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territoires</a:t>
            </a:r>
            <a:r>
              <a:rPr lang="fr-FR" sz="2000" b="1" kern="1200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redonnant sa place à la biodiversité et en valorisant les </a:t>
            </a:r>
            <a:r>
              <a:rPr lang="fr-FR" sz="2000" b="1" kern="1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 écosystémiques</a:t>
            </a:r>
          </a:p>
          <a:p>
            <a:pPr algn="ctr">
              <a:buClrTx/>
              <a:buFontTx/>
              <a:buNone/>
            </a:pPr>
            <a:r>
              <a:rPr lang="fr-FR" sz="2000" b="1" kern="1200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qu’elle fournit</a:t>
            </a:r>
          </a:p>
        </p:txBody>
      </p:sp>
      <p:pic>
        <p:nvPicPr>
          <p:cNvPr id="27" name="Image 26" descr="ee-agri-alim-190.png">
            <a:extLst>
              <a:ext uri="{FF2B5EF4-FFF2-40B4-BE49-F238E27FC236}">
                <a16:creationId xmlns:a16="http://schemas.microsoft.com/office/drawing/2014/main" id="{C0750D35-9BFB-416F-DD22-7F84EBC1D6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05" y="5402934"/>
            <a:ext cx="1403924" cy="1403924"/>
          </a:xfrm>
          <a:prstGeom prst="rect">
            <a:avLst/>
          </a:prstGeom>
        </p:spPr>
      </p:pic>
      <p:sp>
        <p:nvSpPr>
          <p:cNvPr id="28" name="Google Shape;219;p6">
            <a:extLst>
              <a:ext uri="{FF2B5EF4-FFF2-40B4-BE49-F238E27FC236}">
                <a16:creationId xmlns:a16="http://schemas.microsoft.com/office/drawing/2014/main" id="{20C3C0FB-881C-87E9-F3B7-7EADAD3D094E}"/>
              </a:ext>
            </a:extLst>
          </p:cNvPr>
          <p:cNvSpPr txBox="1"/>
          <p:nvPr/>
        </p:nvSpPr>
        <p:spPr>
          <a:xfrm>
            <a:off x="-181216" y="4146213"/>
            <a:ext cx="291316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EA8D00"/>
                </a:solidFill>
                <a:latin typeface="Calibri"/>
                <a:ea typeface="Calibri"/>
                <a:cs typeface="Calibri"/>
                <a:sym typeface="Calibri"/>
              </a:rPr>
              <a:t>MISSION BIODIVERSITE AGRICOLE</a:t>
            </a:r>
            <a:endParaRPr sz="2400" b="1" dirty="0">
              <a:solidFill>
                <a:srgbClr val="EA8D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12BFB7-A091-4863-8B3D-F73B278DA32B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0F02D2-F922-612C-05AB-11527B30C1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733A085-6D8E-B6C1-9D82-84CADEA7FB9C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5240704-CC8E-B6CF-CA34-8258746E4E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88B244D-E80F-4349-FFAF-BDE2FB146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624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0">
            <a:extLst>
              <a:ext uri="{FF2B5EF4-FFF2-40B4-BE49-F238E27FC236}">
                <a16:creationId xmlns:a16="http://schemas.microsoft.com/office/drawing/2014/main" id="{06B6357A-2159-A4B6-3479-E948C064AB4B}"/>
              </a:ext>
            </a:extLst>
          </p:cNvPr>
          <p:cNvSpPr txBox="1"/>
          <p:nvPr/>
        </p:nvSpPr>
        <p:spPr>
          <a:xfrm>
            <a:off x="217985" y="1218419"/>
            <a:ext cx="11304320" cy="46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EA8D00"/>
              </a:buClr>
              <a:buSzPts val="2800"/>
            </a:pPr>
            <a:r>
              <a:rPr lang="fr-FR" sz="2800" b="1" dirty="0">
                <a:solidFill>
                  <a:srgbClr val="EA8D00"/>
                </a:solidFill>
                <a:latin typeface="Calibri"/>
                <a:ea typeface="Calibri"/>
                <a:cs typeface="Calibri"/>
                <a:sym typeface="Calibri"/>
              </a:rPr>
              <a:t>14 indicateurs de biodiversité pour les filières agroalimentaires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9A0AFC-266C-EFAD-2799-21821AB35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85" y="2951925"/>
            <a:ext cx="5777240" cy="388157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CA5535F-3955-A45B-8966-91B8F1A79EA5}"/>
              </a:ext>
            </a:extLst>
          </p:cNvPr>
          <p:cNvSpPr txBox="1">
            <a:spLocks/>
          </p:cNvSpPr>
          <p:nvPr/>
        </p:nvSpPr>
        <p:spPr>
          <a:xfrm>
            <a:off x="217985" y="1813591"/>
            <a:ext cx="11756029" cy="976192"/>
          </a:xfrm>
          <a:prstGeom prst="rect">
            <a:avLst/>
          </a:prstGeom>
          <a:solidFill>
            <a:srgbClr val="F4F5F8"/>
          </a:solidFill>
        </p:spPr>
        <p:txBody>
          <a:bodyPr vert="horz" lIns="91440" tIns="45720" rIns="91440" bIns="45720" numCol="2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 ?</a:t>
            </a: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S’approprier l’enjeu biodiversité</a:t>
            </a: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Faire un diagnostic</a:t>
            </a:r>
          </a:p>
          <a:p>
            <a:endParaRPr lang="fr-FR" sz="16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Piloter et suivre l’efficacité d’un plan d’action</a:t>
            </a: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Consolider des données homogènes</a:t>
            </a: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Valoriser les démarches favorables à la biodiversité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C0E66C7-FBD7-85FA-D3C2-408B19A8021D}"/>
              </a:ext>
            </a:extLst>
          </p:cNvPr>
          <p:cNvGrpSpPr>
            <a:grpSpLocks noChangeAspect="1"/>
          </p:cNvGrpSpPr>
          <p:nvPr/>
        </p:nvGrpSpPr>
        <p:grpSpPr>
          <a:xfrm>
            <a:off x="6494114" y="4164465"/>
            <a:ext cx="5028191" cy="505559"/>
            <a:chOff x="2479183" y="5148894"/>
            <a:chExt cx="8392708" cy="84384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9D7F641-EC57-3C1D-BCBE-2D0F1A422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3419" y="5207457"/>
              <a:ext cx="654428" cy="69171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E8FDAE2-22A5-718E-FDFD-889B6CB2D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266" y="5267790"/>
              <a:ext cx="1275777" cy="55552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607AB8-9896-3A54-E836-2BE0517A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4950" y="5329084"/>
              <a:ext cx="1080120" cy="40102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A2F7DD-68CF-931B-2875-BD1E49E0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183" y="5148894"/>
              <a:ext cx="975734" cy="84384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BFFBB77-DE6D-B1B0-CFDF-62AB84D28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7392" y="5148894"/>
              <a:ext cx="779209" cy="76139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E201C53-1468-9CA2-A633-88DD8D001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6196" y="5178602"/>
              <a:ext cx="1783448" cy="76139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B021010-F687-AB99-6A66-0FE557F4A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7993" y="5229161"/>
              <a:ext cx="1193898" cy="648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00F921E-613E-5A39-815D-2FEA77B6D55B}"/>
              </a:ext>
            </a:extLst>
          </p:cNvPr>
          <p:cNvSpPr txBox="1"/>
          <p:nvPr/>
        </p:nvSpPr>
        <p:spPr>
          <a:xfrm>
            <a:off x="6297161" y="3241909"/>
            <a:ext cx="502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Co-construits</a:t>
            </a:r>
            <a:r>
              <a:rPr lang="fr-FR" sz="1800" b="1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le </a:t>
            </a:r>
            <a:r>
              <a:rPr lang="fr-FR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CLUB AGATA </a:t>
            </a:r>
            <a:r>
              <a:rPr lang="fr-FR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(2019-2021) :</a:t>
            </a: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D5D330B0-474D-8154-8979-2E26DCCB2286}"/>
              </a:ext>
            </a:extLst>
          </p:cNvPr>
          <p:cNvSpPr txBox="1">
            <a:spLocks/>
          </p:cNvSpPr>
          <p:nvPr/>
        </p:nvSpPr>
        <p:spPr>
          <a:xfrm>
            <a:off x="6494115" y="3729314"/>
            <a:ext cx="5028190" cy="2034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</a:t>
            </a:r>
            <a:r>
              <a:rPr lang="fr-FR" sz="16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adhérents</a:t>
            </a:r>
          </a:p>
          <a:p>
            <a:endParaRPr lang="fr-FR" sz="16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6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 de producteurs </a:t>
            </a:r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partenaires (coopératives, négoces, etc.)</a:t>
            </a:r>
          </a:p>
          <a:p>
            <a:endParaRPr lang="fr-FR" sz="16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16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FEC47-29E8-B24B-1A18-F48FACF18D55}"/>
              </a:ext>
            </a:extLst>
          </p:cNvPr>
          <p:cNvSpPr/>
          <p:nvPr/>
        </p:nvSpPr>
        <p:spPr>
          <a:xfrm>
            <a:off x="5440464" y="6525719"/>
            <a:ext cx="550151" cy="307777"/>
          </a:xfrm>
          <a:prstGeom prst="rect">
            <a:avLst/>
          </a:prstGeom>
          <a:solidFill>
            <a:srgbClr val="44546A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2021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6080E06-1B4B-6280-0D74-88AC06A6A74C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4D2B949-7AF1-A208-ED86-0DE5727C6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B03618-B3F4-B7DB-EA3C-871CE1B46A9A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CA2E906-3102-F277-F9BE-8C6F13951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7D73CAC-BA12-567F-5450-7929EBA38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42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BC49A8B-7AE8-3856-61E5-80D357009E6E}"/>
              </a:ext>
            </a:extLst>
          </p:cNvPr>
          <p:cNvSpPr txBox="1">
            <a:spLocks/>
          </p:cNvSpPr>
          <p:nvPr/>
        </p:nvSpPr>
        <p:spPr>
          <a:xfrm>
            <a:off x="421987" y="1177090"/>
            <a:ext cx="7829941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EA8D00"/>
              </a:buClr>
              <a:buSzPts val="2800"/>
              <a:defRPr sz="2800" b="1" cap="all">
                <a:solidFill>
                  <a:srgbClr val="EA8D00"/>
                </a:solidFill>
                <a:latin typeface="Calibri"/>
                <a:ea typeface="Calibri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none" dirty="0"/>
              <a:t>4 indicateurs pour la biodiversité des sols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0303AE-7748-A160-6A06-420383E40065}"/>
              </a:ext>
            </a:extLst>
          </p:cNvPr>
          <p:cNvSpPr txBox="1"/>
          <p:nvPr/>
        </p:nvSpPr>
        <p:spPr>
          <a:xfrm flipH="1">
            <a:off x="542225" y="1880128"/>
            <a:ext cx="288000" cy="288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6B9BD1-AE74-2A6B-B637-B81B6B7C9704}"/>
              </a:ext>
            </a:extLst>
          </p:cNvPr>
          <p:cNvSpPr txBox="1"/>
          <p:nvPr/>
        </p:nvSpPr>
        <p:spPr>
          <a:xfrm flipH="1">
            <a:off x="536077" y="3350686"/>
            <a:ext cx="288000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CACFAB-2D1B-1C8A-FC70-713BC54CCBEE}"/>
              </a:ext>
            </a:extLst>
          </p:cNvPr>
          <p:cNvSpPr txBox="1"/>
          <p:nvPr/>
        </p:nvSpPr>
        <p:spPr>
          <a:xfrm flipH="1">
            <a:off x="6076224" y="4946226"/>
            <a:ext cx="407398" cy="2916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349DB8-A6A4-D4ED-52E2-1F910375C6A0}"/>
              </a:ext>
            </a:extLst>
          </p:cNvPr>
          <p:cNvSpPr txBox="1"/>
          <p:nvPr/>
        </p:nvSpPr>
        <p:spPr>
          <a:xfrm flipH="1">
            <a:off x="536076" y="4946226"/>
            <a:ext cx="288000" cy="288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446717-C040-C443-7B26-AE15BC2F855E}"/>
              </a:ext>
            </a:extLst>
          </p:cNvPr>
          <p:cNvGrpSpPr/>
          <p:nvPr/>
        </p:nvGrpSpPr>
        <p:grpSpPr>
          <a:xfrm>
            <a:off x="3015038" y="1698970"/>
            <a:ext cx="8751830" cy="3108377"/>
            <a:chOff x="3273972" y="1011677"/>
            <a:chExt cx="8751830" cy="310837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2B09DEC-0C66-9E95-5509-347B32B4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3972" y="1011677"/>
              <a:ext cx="8751830" cy="3108377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A557A2-1FEC-0008-7703-904F5E278A3A}"/>
                </a:ext>
              </a:extLst>
            </p:cNvPr>
            <p:cNvSpPr txBox="1"/>
            <p:nvPr/>
          </p:nvSpPr>
          <p:spPr>
            <a:xfrm flipH="1">
              <a:off x="6821691" y="2378022"/>
              <a:ext cx="580470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7b, 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C76530-70E8-6D98-0237-40A52E43649A}"/>
                </a:ext>
              </a:extLst>
            </p:cNvPr>
            <p:cNvSpPr txBox="1"/>
            <p:nvPr/>
          </p:nvSpPr>
          <p:spPr>
            <a:xfrm flipH="1">
              <a:off x="5108751" y="1880378"/>
              <a:ext cx="578070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7, 8, 9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4E2FF31-601C-F4B2-4719-4D038F2C4D10}"/>
                </a:ext>
              </a:extLst>
            </p:cNvPr>
            <p:cNvSpPr txBox="1"/>
            <p:nvPr/>
          </p:nvSpPr>
          <p:spPr>
            <a:xfrm flipH="1">
              <a:off x="10760267" y="2859041"/>
              <a:ext cx="489804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7, 8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68A9F69-F7DE-1814-1A90-CB20DD8B6A2E}"/>
                </a:ext>
              </a:extLst>
            </p:cNvPr>
            <p:cNvSpPr txBox="1"/>
            <p:nvPr/>
          </p:nvSpPr>
          <p:spPr>
            <a:xfrm flipH="1">
              <a:off x="7972111" y="2859041"/>
              <a:ext cx="854346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7a, 9, 10b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463E3BF-C81E-578D-1A3E-B9D6F722A840}"/>
                </a:ext>
              </a:extLst>
            </p:cNvPr>
            <p:cNvSpPr txBox="1"/>
            <p:nvPr/>
          </p:nvSpPr>
          <p:spPr>
            <a:xfrm flipH="1">
              <a:off x="9950482" y="2279855"/>
              <a:ext cx="257324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9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146FA75-3726-5AD6-01B0-65CD590C8AC6}"/>
                </a:ext>
              </a:extLst>
            </p:cNvPr>
            <p:cNvSpPr txBox="1"/>
            <p:nvPr/>
          </p:nvSpPr>
          <p:spPr>
            <a:xfrm flipH="1">
              <a:off x="5108751" y="3290400"/>
              <a:ext cx="407398" cy="277200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10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E004F44-0594-9473-BBD6-7B76EE46353C}"/>
                </a:ext>
              </a:extLst>
            </p:cNvPr>
            <p:cNvSpPr txBox="1"/>
            <p:nvPr/>
          </p:nvSpPr>
          <p:spPr>
            <a:xfrm flipH="1">
              <a:off x="6821691" y="3290963"/>
              <a:ext cx="580470" cy="276999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10a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8634D8A-3CFE-1E3B-3649-A4D4059C9EDA}"/>
                </a:ext>
              </a:extLst>
            </p:cNvPr>
            <p:cNvSpPr txBox="1"/>
            <p:nvPr/>
          </p:nvSpPr>
          <p:spPr>
            <a:xfrm flipH="1">
              <a:off x="10760267" y="1881953"/>
              <a:ext cx="407398" cy="277200"/>
            </a:xfrm>
            <a:prstGeom prst="rect">
              <a:avLst/>
            </a:prstGeom>
            <a:solidFill>
              <a:srgbClr val="F4F6F9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</a:rPr>
                <a:t>10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484BB24A-0223-523C-4FB8-A827DDFC8EB9}"/>
              </a:ext>
            </a:extLst>
          </p:cNvPr>
          <p:cNvSpPr txBox="1"/>
          <p:nvPr/>
        </p:nvSpPr>
        <p:spPr>
          <a:xfrm>
            <a:off x="542444" y="2168128"/>
            <a:ext cx="211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La matière organique du sol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74A127E-17FE-246D-6447-98D05BBED353}"/>
              </a:ext>
            </a:extLst>
          </p:cNvPr>
          <p:cNvSpPr txBox="1"/>
          <p:nvPr/>
        </p:nvSpPr>
        <p:spPr>
          <a:xfrm>
            <a:off x="536076" y="3649371"/>
            <a:ext cx="227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La qualité microbiologique des sols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FC2BDCB-CA9C-915D-FFD7-72349268FB95}"/>
              </a:ext>
            </a:extLst>
          </p:cNvPr>
          <p:cNvSpPr txBox="1"/>
          <p:nvPr/>
        </p:nvSpPr>
        <p:spPr>
          <a:xfrm>
            <a:off x="521139" y="5219726"/>
            <a:ext cx="196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L’activité biologique du sol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E9EA225-D1AB-0A78-5684-560FC34246AC}"/>
              </a:ext>
            </a:extLst>
          </p:cNvPr>
          <p:cNvSpPr txBox="1"/>
          <p:nvPr/>
        </p:nvSpPr>
        <p:spPr>
          <a:xfrm>
            <a:off x="6076223" y="5234226"/>
            <a:ext cx="1761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Les vers de terre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0ABBE97-ADE3-43E6-D14D-02AA6A4D1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271"/>
          <a:stretch/>
        </p:blipFill>
        <p:spPr>
          <a:xfrm>
            <a:off x="2524007" y="4947039"/>
            <a:ext cx="3049669" cy="173751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8E3B5DE-AF4C-EC59-51F5-6B26FE0EA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3" t="-733" r="16456" b="733"/>
          <a:stretch/>
        </p:blipFill>
        <p:spPr>
          <a:xfrm>
            <a:off x="8339963" y="4944954"/>
            <a:ext cx="3031162" cy="17395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9D355E3-76D6-3FC0-5C32-D56CA91BBCCC}"/>
              </a:ext>
            </a:extLst>
          </p:cNvPr>
          <p:cNvSpPr txBox="1"/>
          <p:nvPr/>
        </p:nvSpPr>
        <p:spPr>
          <a:xfrm>
            <a:off x="685169" y="2761787"/>
            <a:ext cx="179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a. Taux de MO</a:t>
            </a:r>
          </a:p>
          <a:p>
            <a:r>
              <a:rPr lang="fr-FR" sz="1400" dirty="0"/>
              <a:t>b. Bilan humique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E2F761E-FF3C-1629-FA94-0AC5DF9EC1D0}"/>
              </a:ext>
            </a:extLst>
          </p:cNvPr>
          <p:cNvSpPr txBox="1"/>
          <p:nvPr/>
        </p:nvSpPr>
        <p:spPr>
          <a:xfrm>
            <a:off x="708557" y="4238142"/>
            <a:ext cx="17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Biomasse et diversité microbienne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5993AF1-E47C-8EDA-9DFB-96F4D50D45AB}"/>
              </a:ext>
            </a:extLst>
          </p:cNvPr>
          <p:cNvSpPr txBox="1"/>
          <p:nvPr/>
        </p:nvSpPr>
        <p:spPr>
          <a:xfrm>
            <a:off x="720086" y="5806777"/>
            <a:ext cx="1779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Leva-bag</a:t>
            </a:r>
            <a:endParaRPr lang="fr-FR" sz="14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ED610D7-57D2-297A-9662-B458EC44CBB7}"/>
              </a:ext>
            </a:extLst>
          </p:cNvPr>
          <p:cNvSpPr txBox="1"/>
          <p:nvPr/>
        </p:nvSpPr>
        <p:spPr>
          <a:xfrm>
            <a:off x="6319178" y="5568674"/>
            <a:ext cx="205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a. Test bêche</a:t>
            </a:r>
          </a:p>
          <a:p>
            <a:r>
              <a:rPr lang="fr-FR" sz="1400" dirty="0"/>
              <a:t>b. Placettes (moutarde)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C11985-FF9F-02C5-2285-D34F2B5AB2CB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78B42083-D4FE-DBFC-BC96-618D893A13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0C84E53-D24C-040F-A8C9-FC39249E5B5A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F2B6079A-C7E3-A21B-FD3F-B6DD2FC2D7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92715309-E387-84EF-0856-D7D13C268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6C55CAD-C482-AB60-8F24-F31A32D20208}"/>
              </a:ext>
            </a:extLst>
          </p:cNvPr>
          <p:cNvCxnSpPr>
            <a:cxnSpLocks/>
          </p:cNvCxnSpPr>
          <p:nvPr/>
        </p:nvCxnSpPr>
        <p:spPr>
          <a:xfrm>
            <a:off x="542444" y="4944954"/>
            <a:ext cx="5004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134483D-8E4A-5880-BB09-7A2A6023EA01}"/>
              </a:ext>
            </a:extLst>
          </p:cNvPr>
          <p:cNvCxnSpPr>
            <a:cxnSpLocks/>
          </p:cNvCxnSpPr>
          <p:nvPr/>
        </p:nvCxnSpPr>
        <p:spPr>
          <a:xfrm>
            <a:off x="6082092" y="4949060"/>
            <a:ext cx="5292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1824F5D-F527-1CA0-755C-DBD0446C1D2F}"/>
              </a:ext>
            </a:extLst>
          </p:cNvPr>
          <p:cNvCxnSpPr>
            <a:cxnSpLocks/>
          </p:cNvCxnSpPr>
          <p:nvPr/>
        </p:nvCxnSpPr>
        <p:spPr>
          <a:xfrm>
            <a:off x="542444" y="1880128"/>
            <a:ext cx="2160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8101796-DD39-C796-CFEC-08FE0DC262E5}"/>
              </a:ext>
            </a:extLst>
          </p:cNvPr>
          <p:cNvCxnSpPr>
            <a:cxnSpLocks/>
          </p:cNvCxnSpPr>
          <p:nvPr/>
        </p:nvCxnSpPr>
        <p:spPr>
          <a:xfrm>
            <a:off x="572309" y="3361823"/>
            <a:ext cx="2160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880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54">
            <a:extLst>
              <a:ext uri="{FF2B5EF4-FFF2-40B4-BE49-F238E27FC236}">
                <a16:creationId xmlns:a16="http://schemas.microsoft.com/office/drawing/2014/main" id="{D098D4E8-341D-9A50-FBF1-A2CF7DB41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15" y="949717"/>
            <a:ext cx="3565110" cy="2730040"/>
          </a:xfrm>
          <a:prstGeom prst="rect">
            <a:avLst/>
          </a:prstGeom>
        </p:spPr>
      </p:pic>
      <p:sp>
        <p:nvSpPr>
          <p:cNvPr id="41" name="Google Shape;290;p10">
            <a:extLst>
              <a:ext uri="{FF2B5EF4-FFF2-40B4-BE49-F238E27FC236}">
                <a16:creationId xmlns:a16="http://schemas.microsoft.com/office/drawing/2014/main" id="{F1B66134-9810-5AC3-35EA-AA9100CDDB6D}"/>
              </a:ext>
            </a:extLst>
          </p:cNvPr>
          <p:cNvSpPr txBox="1"/>
          <p:nvPr/>
        </p:nvSpPr>
        <p:spPr>
          <a:xfrm>
            <a:off x="289908" y="1264831"/>
            <a:ext cx="2832084" cy="8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EA8D00"/>
              </a:buClr>
              <a:buSzPts val="2800"/>
              <a:defRPr sz="2800" b="1" cap="all">
                <a:solidFill>
                  <a:srgbClr val="EA8D00"/>
                </a:solidFill>
                <a:latin typeface="Calibri"/>
                <a:ea typeface="Calibri"/>
                <a:cs typeface="Calibri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D00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EA8D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4 projets pilotes</a:t>
            </a:r>
          </a:p>
        </p:txBody>
      </p:sp>
      <p:sp>
        <p:nvSpPr>
          <p:cNvPr id="44" name="Espace réservé du texte 14">
            <a:extLst>
              <a:ext uri="{FF2B5EF4-FFF2-40B4-BE49-F238E27FC236}">
                <a16:creationId xmlns:a16="http://schemas.microsoft.com/office/drawing/2014/main" id="{C87167CA-3850-DF74-F2FD-FCBC4D932434}"/>
              </a:ext>
            </a:extLst>
          </p:cNvPr>
          <p:cNvSpPr txBox="1">
            <a:spLocks/>
          </p:cNvSpPr>
          <p:nvPr/>
        </p:nvSpPr>
        <p:spPr>
          <a:xfrm>
            <a:off x="3271932" y="3280716"/>
            <a:ext cx="2931857" cy="513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7307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 128 Parcelles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17307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EE86B8A1-82E7-D7C3-9049-BD54635225BB}"/>
              </a:ext>
            </a:extLst>
          </p:cNvPr>
          <p:cNvGrpSpPr>
            <a:grpSpLocks noChangeAspect="1"/>
          </p:cNvGrpSpPr>
          <p:nvPr/>
        </p:nvGrpSpPr>
        <p:grpSpPr>
          <a:xfrm>
            <a:off x="470324" y="2482882"/>
            <a:ext cx="3207815" cy="493426"/>
            <a:chOff x="3739523" y="506722"/>
            <a:chExt cx="4214682" cy="648302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8A89767A-7484-064D-2739-DB4C59EB6771}"/>
                </a:ext>
              </a:extLst>
            </p:cNvPr>
            <p:cNvGrpSpPr/>
            <p:nvPr/>
          </p:nvGrpSpPr>
          <p:grpSpPr>
            <a:xfrm>
              <a:off x="5122600" y="506722"/>
              <a:ext cx="2831605" cy="544207"/>
              <a:chOff x="6221042" y="942205"/>
              <a:chExt cx="2831605" cy="544207"/>
            </a:xfrm>
          </p:grpSpPr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CF60C238-52C7-DDB1-9817-46FA9ADA1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3505" y="1009881"/>
                <a:ext cx="1057970" cy="460683"/>
              </a:xfrm>
              <a:prstGeom prst="rect">
                <a:avLst/>
              </a:prstGeom>
            </p:spPr>
          </p:pic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647B18F2-FEB6-BEA8-2C58-37F97028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72527" y="1039713"/>
                <a:ext cx="1080120" cy="401021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37312FE5-72BB-079E-7E6B-80A5FA9DF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1042" y="942205"/>
                <a:ext cx="556937" cy="544207"/>
              </a:xfrm>
              <a:prstGeom prst="rect">
                <a:avLst/>
              </a:prstGeom>
            </p:spPr>
          </p:pic>
        </p:grp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C96336FD-16AC-1C43-F9BB-74204F8C8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523" y="506722"/>
              <a:ext cx="1193898" cy="648302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0" name="Tableau 60">
            <a:extLst>
              <a:ext uri="{FF2B5EF4-FFF2-40B4-BE49-F238E27FC236}">
                <a16:creationId xmlns:a16="http://schemas.microsoft.com/office/drawing/2014/main" id="{AD8E9BE5-83A9-19FA-9E22-C84DCABF2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75213"/>
              </p:ext>
            </p:extLst>
          </p:nvPr>
        </p:nvGraphicFramePr>
        <p:xfrm>
          <a:off x="7071031" y="2582155"/>
          <a:ext cx="4574294" cy="7659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70931">
                  <a:extLst>
                    <a:ext uri="{9D8B030D-6E8A-4147-A177-3AD203B41FA5}">
                      <a16:colId xmlns:a16="http://schemas.microsoft.com/office/drawing/2014/main" val="100082474"/>
                    </a:ext>
                  </a:extLst>
                </a:gridCol>
                <a:gridCol w="1035585">
                  <a:extLst>
                    <a:ext uri="{9D8B030D-6E8A-4147-A177-3AD203B41FA5}">
                      <a16:colId xmlns:a16="http://schemas.microsoft.com/office/drawing/2014/main" val="1873632916"/>
                    </a:ext>
                  </a:extLst>
                </a:gridCol>
                <a:gridCol w="1178805">
                  <a:extLst>
                    <a:ext uri="{9D8B030D-6E8A-4147-A177-3AD203B41FA5}">
                      <a16:colId xmlns:a16="http://schemas.microsoft.com/office/drawing/2014/main" val="337684637"/>
                    </a:ext>
                  </a:extLst>
                </a:gridCol>
                <a:gridCol w="1288973">
                  <a:extLst>
                    <a:ext uri="{9D8B030D-6E8A-4147-A177-3AD203B41FA5}">
                      <a16:colId xmlns:a16="http://schemas.microsoft.com/office/drawing/2014/main" val="619636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</a:rPr>
                        <a:t>MO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</a:rPr>
                        <a:t>Activité</a:t>
                      </a: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</a:rPr>
                        <a:t>Microbio</a:t>
                      </a: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002060"/>
                          </a:solidFill>
                        </a:rPr>
                        <a:t>Vers de terre</a:t>
                      </a: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26869"/>
                  </a:ext>
                </a:extLst>
              </a:tr>
              <a:tr h="395140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2"/>
                          </a:solidFill>
                        </a:rPr>
                        <a:t>1</a:t>
                      </a:r>
                      <a:r>
                        <a:rPr lang="fr-FR" dirty="0"/>
                        <a:t> </a:t>
                      </a:r>
                      <a:r>
                        <a:rPr lang="fr-FR" sz="1400" dirty="0">
                          <a:solidFill>
                            <a:schemeClr val="accent2"/>
                          </a:solidFill>
                        </a:rPr>
                        <a:t>projet</a:t>
                      </a:r>
                      <a:endParaRPr lang="fr-FR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4</a:t>
                      </a:r>
                      <a:r>
                        <a:rPr lang="fr-FR" b="1" dirty="0"/>
                        <a:t> </a:t>
                      </a:r>
                      <a:r>
                        <a:rPr lang="fr-FR" sz="1400" dirty="0">
                          <a:solidFill>
                            <a:srgbClr val="00B050"/>
                          </a:solidFill>
                        </a:rPr>
                        <a:t>projets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2"/>
                          </a:solidFill>
                        </a:rPr>
                        <a:t>1</a:t>
                      </a:r>
                      <a:r>
                        <a:rPr lang="fr-FR" b="1" dirty="0"/>
                        <a:t> </a:t>
                      </a:r>
                      <a:r>
                        <a:rPr lang="fr-FR" sz="1400" dirty="0">
                          <a:solidFill>
                            <a:schemeClr val="accent2"/>
                          </a:solidFill>
                        </a:rPr>
                        <a:t>projet</a:t>
                      </a:r>
                      <a:endParaRPr lang="fr-FR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4"/>
                          </a:solidFill>
                        </a:rPr>
                        <a:t>2</a:t>
                      </a:r>
                      <a:r>
                        <a:rPr lang="fr-FR" b="1" dirty="0"/>
                        <a:t> </a:t>
                      </a:r>
                      <a:r>
                        <a:rPr lang="fr-FR" sz="1400" b="0" dirty="0">
                          <a:solidFill>
                            <a:schemeClr val="accent4"/>
                          </a:solidFill>
                        </a:rPr>
                        <a:t>projets</a:t>
                      </a:r>
                      <a:endParaRPr lang="fr-FR" b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890118"/>
                  </a:ext>
                </a:extLst>
              </a:tr>
            </a:tbl>
          </a:graphicData>
        </a:graphic>
      </p:graphicFrame>
      <p:sp>
        <p:nvSpPr>
          <p:cNvPr id="54" name="ZoneTexte 53">
            <a:extLst>
              <a:ext uri="{FF2B5EF4-FFF2-40B4-BE49-F238E27FC236}">
                <a16:creationId xmlns:a16="http://schemas.microsoft.com/office/drawing/2014/main" id="{E5B27AC8-EE32-F63B-F2AE-5DD1A95DBDFC}"/>
              </a:ext>
            </a:extLst>
          </p:cNvPr>
          <p:cNvSpPr txBox="1"/>
          <p:nvPr/>
        </p:nvSpPr>
        <p:spPr>
          <a:xfrm>
            <a:off x="7248392" y="1275979"/>
            <a:ext cx="447328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fr-FR" sz="1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 salarié de coopérative 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« Ce type de projet est un bon </a:t>
            </a:r>
            <a:r>
              <a:rPr lang="fr-FR" sz="1400" i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outil d'animation 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pour mobiliser les agriculteurs autours de thématiques émergeantes comme la Biodiversité et permet d'</a:t>
            </a:r>
            <a:r>
              <a:rPr lang="fr-FR" sz="1400" i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aller plus loin </a:t>
            </a:r>
            <a:r>
              <a:rPr lang="fr-FR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 les démarches de certification classiques. »</a:t>
            </a:r>
            <a:endParaRPr lang="fr-FR" sz="11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1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Google Shape;290;p10">
            <a:extLst>
              <a:ext uri="{FF2B5EF4-FFF2-40B4-BE49-F238E27FC236}">
                <a16:creationId xmlns:a16="http://schemas.microsoft.com/office/drawing/2014/main" id="{2AC667BA-B01B-9395-27FE-F14AC179F0DE}"/>
              </a:ext>
            </a:extLst>
          </p:cNvPr>
          <p:cNvSpPr txBox="1"/>
          <p:nvPr/>
        </p:nvSpPr>
        <p:spPr>
          <a:xfrm>
            <a:off x="284754" y="4023622"/>
            <a:ext cx="10434497" cy="8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EA8D00"/>
              </a:buClr>
              <a:buSzPts val="2800"/>
              <a:defRPr sz="2800" b="1" cap="all">
                <a:solidFill>
                  <a:srgbClr val="EA8D00"/>
                </a:solidFill>
                <a:latin typeface="Calibri"/>
                <a:ea typeface="Calibri"/>
                <a:cs typeface="Calibri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D00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EA8D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Un annuaire d’écologues et naturalistes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CBCFF130-1D36-F48D-F993-0542B8E830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959" y="4032736"/>
            <a:ext cx="3692366" cy="265726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graphicFrame>
        <p:nvGraphicFramePr>
          <p:cNvPr id="65" name="Graphique 64">
            <a:extLst>
              <a:ext uri="{FF2B5EF4-FFF2-40B4-BE49-F238E27FC236}">
                <a16:creationId xmlns:a16="http://schemas.microsoft.com/office/drawing/2014/main" id="{6A1FF85D-A109-5249-71BA-A0BF2D995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276909"/>
              </p:ext>
            </p:extLst>
          </p:nvPr>
        </p:nvGraphicFramePr>
        <p:xfrm>
          <a:off x="2245023" y="5063004"/>
          <a:ext cx="2473446" cy="160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2" name="Graphique 71">
            <a:extLst>
              <a:ext uri="{FF2B5EF4-FFF2-40B4-BE49-F238E27FC236}">
                <a16:creationId xmlns:a16="http://schemas.microsoft.com/office/drawing/2014/main" id="{53FDF65B-5E89-5350-8D80-208234737C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053603"/>
              </p:ext>
            </p:extLst>
          </p:nvPr>
        </p:nvGraphicFramePr>
        <p:xfrm>
          <a:off x="639349" y="5074698"/>
          <a:ext cx="1879017" cy="160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3" name="ZoneTexte 72">
            <a:extLst>
              <a:ext uri="{FF2B5EF4-FFF2-40B4-BE49-F238E27FC236}">
                <a16:creationId xmlns:a16="http://schemas.microsoft.com/office/drawing/2014/main" id="{35EC27E8-011A-0494-F7E4-6645D35EAF3C}"/>
              </a:ext>
            </a:extLst>
          </p:cNvPr>
          <p:cNvSpPr txBox="1"/>
          <p:nvPr/>
        </p:nvSpPr>
        <p:spPr>
          <a:xfrm>
            <a:off x="289907" y="4699519"/>
            <a:ext cx="461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u="sng" dirty="0">
                <a:solidFill>
                  <a:srgbClr val="1730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111 inscrits :</a:t>
            </a:r>
            <a:endParaRPr lang="fr-FR" b="1" u="sng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56A5FB19-0EBF-8050-A9E5-A42B40AAAFA7}"/>
              </a:ext>
            </a:extLst>
          </p:cNvPr>
          <p:cNvSpPr txBox="1"/>
          <p:nvPr/>
        </p:nvSpPr>
        <p:spPr>
          <a:xfrm>
            <a:off x="4624115" y="5257292"/>
            <a:ext cx="293198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fr-FR" sz="1400" i="1" kern="0" dirty="0">
                <a:solidFill>
                  <a:srgbClr val="17307B"/>
                </a:solidFill>
                <a:latin typeface="Arial"/>
                <a:cs typeface="Arial"/>
                <a:sym typeface="Arial"/>
              </a:rPr>
              <a:t>Nos partenaires</a:t>
            </a:r>
            <a:r>
              <a:rPr lang="fr-FR" sz="19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r-FR" sz="1400" i="1" kern="0" dirty="0">
                <a:solidFill>
                  <a:srgbClr val="17307B"/>
                </a:solidFill>
                <a:latin typeface="Arial"/>
                <a:cs typeface="Arial"/>
                <a:sym typeface="Arial"/>
              </a:rPr>
              <a:t>relais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fr-FR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538FD0CD-C78D-0748-EFCB-DECCEF7244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116" y="5670939"/>
            <a:ext cx="1896621" cy="530697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D677AAF2-8148-8A98-A208-16BF8CED57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337" y="6201636"/>
            <a:ext cx="2602400" cy="50894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4E4EDB3-3113-368A-1933-B22F402A31C2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8C755-42A5-BCDD-9C1F-F3A3B10FD5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FF5165E-7A19-C01E-05C0-5AE32F4C279C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CD1A502-5C90-2689-A1E4-A39131F98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80F782D-9E4D-0CA8-F56C-3A37F8096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E1FE5DE-CAAA-3F6B-DCA5-E91AD643231E}"/>
              </a:ext>
            </a:extLst>
          </p:cNvPr>
          <p:cNvCxnSpPr>
            <a:cxnSpLocks/>
          </p:cNvCxnSpPr>
          <p:nvPr/>
        </p:nvCxnSpPr>
        <p:spPr>
          <a:xfrm>
            <a:off x="470324" y="3995686"/>
            <a:ext cx="11175001" cy="2793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29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0">
            <a:extLst>
              <a:ext uri="{FF2B5EF4-FFF2-40B4-BE49-F238E27FC236}">
                <a16:creationId xmlns:a16="http://schemas.microsoft.com/office/drawing/2014/main" id="{4757D4FE-0FE1-D813-7C89-B0C8182449B3}"/>
              </a:ext>
            </a:extLst>
          </p:cNvPr>
          <p:cNvSpPr txBox="1"/>
          <p:nvPr/>
        </p:nvSpPr>
        <p:spPr>
          <a:xfrm>
            <a:off x="365760" y="2618426"/>
            <a:ext cx="10434497" cy="8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EA8D00"/>
              </a:buClr>
              <a:buSzPts val="2800"/>
              <a:defRPr sz="2800" b="1" cap="all">
                <a:solidFill>
                  <a:srgbClr val="EA8D00"/>
                </a:solidFill>
                <a:latin typeface="Calibri"/>
                <a:ea typeface="Calibri"/>
                <a:cs typeface="Calibri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none" dirty="0"/>
              <a:t>Comment favoriser la diffusion de ces méthodes ?</a:t>
            </a:r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202E8299-2565-E42A-099B-B445C7E4AC58}"/>
              </a:ext>
            </a:extLst>
          </p:cNvPr>
          <p:cNvSpPr txBox="1">
            <a:spLocks/>
          </p:cNvSpPr>
          <p:nvPr/>
        </p:nvSpPr>
        <p:spPr>
          <a:xfrm>
            <a:off x="365760" y="3279984"/>
            <a:ext cx="11161809" cy="3497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enjeu de sensibilisation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les rôles de la microbiologie des sols dans la production agricoles et les services écosystémiques</a:t>
            </a:r>
          </a:p>
          <a:p>
            <a:endParaRPr lang="fr-FR" sz="20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enjeu de coûts :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réduction du coût des analyses ? Ou objectivation ?</a:t>
            </a:r>
          </a:p>
          <a:p>
            <a:endParaRPr lang="fr-FR" sz="20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enjeu d’interprétation des résultats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Développement des </a:t>
            </a:r>
            <a:r>
              <a:rPr 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référentiels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(par culture, types de sols, zones géographiques …) ?</a:t>
            </a:r>
          </a:p>
          <a:p>
            <a:pPr lvl="1"/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Relier au </a:t>
            </a:r>
            <a:r>
              <a:rPr 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potentiel du sol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aux </a:t>
            </a:r>
            <a:r>
              <a:rPr 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pratiques agricoles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vers des outils d’aides à la décision ?</a:t>
            </a:r>
          </a:p>
          <a:p>
            <a:pPr lvl="1"/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des acteurs du </a:t>
            </a:r>
            <a:r>
              <a:rPr 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conseil agricole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(chambres, coopératives)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D507422-02D3-50FC-3458-B889FD652966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1384F14-54B0-A20E-8273-231054132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32AA638-DCC2-13CE-7660-447FF4F0B689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B634D5A-8B10-79FC-A2AA-297C8AF73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26F3AA4-0FF7-5D15-AD79-0A53F424E4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374DF751-72D9-24E6-4320-1E0145B28C39}"/>
              </a:ext>
            </a:extLst>
          </p:cNvPr>
          <p:cNvSpPr txBox="1">
            <a:spLocks/>
          </p:cNvSpPr>
          <p:nvPr/>
        </p:nvSpPr>
        <p:spPr>
          <a:xfrm>
            <a:off x="368038" y="1637136"/>
            <a:ext cx="11458202" cy="1088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outils opérationnels validés par la recherche existent </a:t>
            </a:r>
            <a:r>
              <a:rPr lang="fr-FR" sz="2000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le diagnostic de la qualité microbiologique des sols</a:t>
            </a:r>
            <a:endParaRPr lang="fr-FR" sz="500" dirty="0">
              <a:solidFill>
                <a:srgbClr val="1730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06CC48B3-BBE2-6BA3-CE3B-714C9142AA89}"/>
              </a:ext>
            </a:extLst>
          </p:cNvPr>
          <p:cNvSpPr txBox="1">
            <a:spLocks/>
          </p:cNvSpPr>
          <p:nvPr/>
        </p:nvSpPr>
        <p:spPr>
          <a:xfrm>
            <a:off x="365760" y="1054507"/>
            <a:ext cx="2146474" cy="610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3732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229918A-EE9C-1504-3A60-891521373766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B32D1E-2635-6714-0B0A-7EAD45D4A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77CFA59-4A74-1C27-0D94-6C66D3601A62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E401C6C-6239-366F-B93A-CDD995101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8E47ED2-26FE-E3B2-C79B-E1AE1A671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 8" descr="Macintosh HD:Users:agroecologie:Desktop:soil-cube-world-last.png">
            <a:extLst>
              <a:ext uri="{FF2B5EF4-FFF2-40B4-BE49-F238E27FC236}">
                <a16:creationId xmlns:a16="http://schemas.microsoft.com/office/drawing/2014/main" id="{44879E7D-D62E-7F78-5903-4172ADBA84A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4003" r="8340" b="6893"/>
          <a:stretch/>
        </p:blipFill>
        <p:spPr bwMode="auto">
          <a:xfrm>
            <a:off x="4380826" y="2985912"/>
            <a:ext cx="3827413" cy="2477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Espace réservé du texte 9">
            <a:extLst>
              <a:ext uri="{FF2B5EF4-FFF2-40B4-BE49-F238E27FC236}">
                <a16:creationId xmlns:a16="http://schemas.microsoft.com/office/drawing/2014/main" id="{794E0C5F-EE22-147A-D0F8-E2D01E25D7CE}"/>
              </a:ext>
            </a:extLst>
          </p:cNvPr>
          <p:cNvSpPr txBox="1">
            <a:spLocks/>
          </p:cNvSpPr>
          <p:nvPr/>
        </p:nvSpPr>
        <p:spPr>
          <a:xfrm>
            <a:off x="3171127" y="1878830"/>
            <a:ext cx="5849746" cy="610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●"/>
              <a:defRPr lang="fr-FR" sz="15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b="1" dirty="0">
                <a:solidFill>
                  <a:srgbClr val="1730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84417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A8878D-FA1F-80F7-CC57-0226127E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68" y="1249316"/>
            <a:ext cx="8801083" cy="4566953"/>
          </a:xfrm>
          <a:prstGeom prst="rect">
            <a:avLst/>
          </a:prstGeom>
        </p:spPr>
      </p:pic>
      <p:grpSp>
        <p:nvGrpSpPr>
          <p:cNvPr id="5" name="Grouper 5">
            <a:extLst>
              <a:ext uri="{FF2B5EF4-FFF2-40B4-BE49-F238E27FC236}">
                <a16:creationId xmlns:a16="http://schemas.microsoft.com/office/drawing/2014/main" id="{B52C7D15-EFEC-67BC-6CAE-6BF700DDA4AA}"/>
              </a:ext>
            </a:extLst>
          </p:cNvPr>
          <p:cNvGrpSpPr/>
          <p:nvPr/>
        </p:nvGrpSpPr>
        <p:grpSpPr>
          <a:xfrm>
            <a:off x="4675748" y="5703540"/>
            <a:ext cx="2895921" cy="864073"/>
            <a:chOff x="3156479" y="5364123"/>
            <a:chExt cx="2895921" cy="969419"/>
          </a:xfrm>
        </p:grpSpPr>
        <p:sp>
          <p:nvSpPr>
            <p:cNvPr id="6" name="Flèche vers le bas 5">
              <a:extLst>
                <a:ext uri="{FF2B5EF4-FFF2-40B4-BE49-F238E27FC236}">
                  <a16:creationId xmlns:a16="http://schemas.microsoft.com/office/drawing/2014/main" id="{6F934F82-9AEA-C789-D7A7-5A6B36724016}"/>
                </a:ext>
              </a:extLst>
            </p:cNvPr>
            <p:cNvSpPr/>
            <p:nvPr/>
          </p:nvSpPr>
          <p:spPr>
            <a:xfrm>
              <a:off x="4085692" y="5364123"/>
              <a:ext cx="1008112" cy="36004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EBA58F0-880A-E745-5FA0-383186CDEF8F}"/>
                </a:ext>
              </a:extLst>
            </p:cNvPr>
            <p:cNvSpPr txBox="1"/>
            <p:nvPr/>
          </p:nvSpPr>
          <p:spPr>
            <a:xfrm>
              <a:off x="3156479" y="5687211"/>
              <a:ext cx="2895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30% de la biodiversité totale</a:t>
              </a:r>
            </a:p>
            <a:p>
              <a:pPr algn="ctr"/>
              <a:r>
                <a:rPr lang="fr-FR" b="1" dirty="0"/>
                <a:t>10% des espèces connues !</a:t>
              </a:r>
            </a:p>
          </p:txBody>
        </p:sp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D8EE6DA1-A783-4D18-67C2-2EF369BDAC16}"/>
              </a:ext>
            </a:extLst>
          </p:cNvPr>
          <p:cNvSpPr/>
          <p:nvPr/>
        </p:nvSpPr>
        <p:spPr>
          <a:xfrm>
            <a:off x="1667749" y="2531668"/>
            <a:ext cx="1440160" cy="86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DC20DA-D9E9-9051-DFBA-A6EFE97703FC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1EF8B3-FFA5-7B92-000E-465F9F083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4CE461A-D90D-7D47-63AA-9E1B0761D48B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558E5DC-FFD9-AA4D-3BB0-F583CBC0D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75F552F-3BFA-B482-18C4-02F4FCA7B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ZoneTexte 21">
            <a:extLst>
              <a:ext uri="{FF2B5EF4-FFF2-40B4-BE49-F238E27FC236}">
                <a16:creationId xmlns:a16="http://schemas.microsoft.com/office/drawing/2014/main" id="{0C3EA064-9125-0605-59F1-0B7863E1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8650"/>
            <a:ext cx="3746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ea typeface="Times New Roman" charset="0"/>
                <a:cs typeface="Arial"/>
              </a:rPr>
              <a:t>La biodiversité du sol</a:t>
            </a:r>
          </a:p>
        </p:txBody>
      </p:sp>
    </p:spTree>
    <p:extLst>
      <p:ext uri="{BB962C8B-B14F-4D97-AF65-F5344CB8AC3E}">
        <p14:creationId xmlns:p14="http://schemas.microsoft.com/office/powerpoint/2010/main" val="12608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http://gigietcram.net/imagepourhistoirecram/troupeau1.gif">
            <a:extLst>
              <a:ext uri="{FF2B5EF4-FFF2-40B4-BE49-F238E27FC236}">
                <a16:creationId xmlns:a16="http://schemas.microsoft.com/office/drawing/2014/main" id="{A31C31A9-C40E-86CF-0DA8-E8CCD84CF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40000" contrast="-30000"/>
          </a:blip>
          <a:srcRect t="15905"/>
          <a:stretch/>
        </p:blipFill>
        <p:spPr bwMode="auto">
          <a:xfrm>
            <a:off x="2654712" y="4269916"/>
            <a:ext cx="7005484" cy="245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6885A95A-13F3-57ED-7AD8-997F2C23C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601" y="2200167"/>
            <a:ext cx="53140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35075"/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SOL</a:t>
            </a:r>
          </a:p>
          <a:p>
            <a:pPr algn="ctr" defTabSz="1235075"/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= Réservoir de diversité microbienne de notre planète</a:t>
            </a:r>
          </a:p>
          <a:p>
            <a:pPr algn="ctr" defTabSz="1235075"/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= patrimoine naturel</a:t>
            </a:r>
          </a:p>
        </p:txBody>
      </p:sp>
      <p:sp>
        <p:nvSpPr>
          <p:cNvPr id="6" name="Line 15">
            <a:extLst>
              <a:ext uri="{FF2B5EF4-FFF2-40B4-BE49-F238E27FC236}">
                <a16:creationId xmlns:a16="http://schemas.microsoft.com/office/drawing/2014/main" id="{A6EC0145-F5F2-6DBD-80A4-3F32AE990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705" y="3107245"/>
            <a:ext cx="195144" cy="13872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22">
            <a:extLst>
              <a:ext uri="{FF2B5EF4-FFF2-40B4-BE49-F238E27FC236}">
                <a16:creationId xmlns:a16="http://schemas.microsoft.com/office/drawing/2014/main" id="{9305487F-EEAD-D2BB-0B69-F525A7C26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9916" y="3066585"/>
            <a:ext cx="198429" cy="153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79222484-628C-2B51-A85A-D0CC597D703E}"/>
              </a:ext>
            </a:extLst>
          </p:cNvPr>
          <p:cNvGrpSpPr>
            <a:grpSpLocks/>
          </p:cNvGrpSpPr>
          <p:nvPr/>
        </p:nvGrpSpPr>
        <p:grpSpPr bwMode="auto">
          <a:xfrm>
            <a:off x="2426345" y="2869447"/>
            <a:ext cx="1838965" cy="1107158"/>
            <a:chOff x="227" y="2812"/>
            <a:chExt cx="2484" cy="1727"/>
          </a:xfrm>
        </p:grpSpPr>
        <p:pic>
          <p:nvPicPr>
            <p:cNvPr id="9" name="Picture 10" descr="t_rhizobact">
              <a:extLst>
                <a:ext uri="{FF2B5EF4-FFF2-40B4-BE49-F238E27FC236}">
                  <a16:creationId xmlns:a16="http://schemas.microsoft.com/office/drawing/2014/main" id="{7C1BF2E6-90CB-3A30-F7D0-011961D59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" y="3583"/>
              <a:ext cx="953" cy="642"/>
            </a:xfrm>
            <a:prstGeom prst="rect">
              <a:avLst/>
            </a:prstGeom>
            <a:noFill/>
          </p:spPr>
        </p:pic>
        <p:pic>
          <p:nvPicPr>
            <p:cNvPr id="10" name="Picture 12" descr="WEB-BACTERIES-05">
              <a:extLst>
                <a:ext uri="{FF2B5EF4-FFF2-40B4-BE49-F238E27FC236}">
                  <a16:creationId xmlns:a16="http://schemas.microsoft.com/office/drawing/2014/main" id="{2AD235D6-2E2B-7C14-ED4C-2DCB9EF58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" y="2978"/>
              <a:ext cx="817" cy="612"/>
            </a:xfrm>
            <a:prstGeom prst="rect">
              <a:avLst/>
            </a:prstGeom>
            <a:noFill/>
          </p:spPr>
        </p:pic>
        <p:pic>
          <p:nvPicPr>
            <p:cNvPr id="11" name="Picture 17" descr="listeria">
              <a:extLst>
                <a:ext uri="{FF2B5EF4-FFF2-40B4-BE49-F238E27FC236}">
                  <a16:creationId xmlns:a16="http://schemas.microsoft.com/office/drawing/2014/main" id="{421BD93E-347D-1EBB-ED6F-063AB5441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402"/>
              <a:ext cx="585" cy="632"/>
            </a:xfrm>
            <a:prstGeom prst="rect">
              <a:avLst/>
            </a:prstGeom>
            <a:noFill/>
          </p:spPr>
        </p:pic>
        <p:pic>
          <p:nvPicPr>
            <p:cNvPr id="12" name="Picture 19" descr="452622-555225">
              <a:extLst>
                <a:ext uri="{FF2B5EF4-FFF2-40B4-BE49-F238E27FC236}">
                  <a16:creationId xmlns:a16="http://schemas.microsoft.com/office/drawing/2014/main" id="{A17287B7-AE4F-DB76-F28A-0DEB2534C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b="1532"/>
            <a:stretch>
              <a:fillRect/>
            </a:stretch>
          </p:blipFill>
          <p:spPr bwMode="auto">
            <a:xfrm>
              <a:off x="1089" y="2812"/>
              <a:ext cx="787" cy="771"/>
            </a:xfrm>
            <a:prstGeom prst="rect">
              <a:avLst/>
            </a:prstGeom>
            <a:noFill/>
          </p:spPr>
        </p:pic>
        <p:pic>
          <p:nvPicPr>
            <p:cNvPr id="13" name="Picture 21" descr="Afficher l'image en taille réelle">
              <a:hlinkClick r:id="rId7"/>
              <a:extLst>
                <a:ext uri="{FF2B5EF4-FFF2-40B4-BE49-F238E27FC236}">
                  <a16:creationId xmlns:a16="http://schemas.microsoft.com/office/drawing/2014/main" id="{283CA7EF-B6B6-5875-6669-01A1FDB68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69" y="3583"/>
              <a:ext cx="862" cy="575"/>
            </a:xfrm>
            <a:prstGeom prst="rect">
              <a:avLst/>
            </a:prstGeom>
            <a:noFill/>
          </p:spPr>
        </p:pic>
        <p:pic>
          <p:nvPicPr>
            <p:cNvPr id="14" name="Picture 26" descr="mesophile">
              <a:extLst>
                <a:ext uri="{FF2B5EF4-FFF2-40B4-BE49-F238E27FC236}">
                  <a16:creationId xmlns:a16="http://schemas.microsoft.com/office/drawing/2014/main" id="{2109EAC4-920E-6E50-C008-16D11A5FA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60" y="2948"/>
              <a:ext cx="851" cy="638"/>
            </a:xfrm>
            <a:prstGeom prst="rect">
              <a:avLst/>
            </a:prstGeom>
            <a:noFill/>
          </p:spPr>
        </p:pic>
        <p:pic>
          <p:nvPicPr>
            <p:cNvPr id="15" name="Picture 28" descr="Afficher l'image en taille réelle">
              <a:hlinkClick r:id="rId10"/>
              <a:extLst>
                <a:ext uri="{FF2B5EF4-FFF2-40B4-BE49-F238E27FC236}">
                  <a16:creationId xmlns:a16="http://schemas.microsoft.com/office/drawing/2014/main" id="{8D2406B8-EA41-C36C-AD8C-57ACD652B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69" y="4128"/>
              <a:ext cx="519" cy="411"/>
            </a:xfrm>
            <a:prstGeom prst="rect">
              <a:avLst/>
            </a:prstGeom>
            <a:noFill/>
          </p:spPr>
        </p:pic>
      </p:grpSp>
      <p:grpSp>
        <p:nvGrpSpPr>
          <p:cNvPr id="16" name="Groupe 48">
            <a:extLst>
              <a:ext uri="{FF2B5EF4-FFF2-40B4-BE49-F238E27FC236}">
                <a16:creationId xmlns:a16="http://schemas.microsoft.com/office/drawing/2014/main" id="{7C52B575-1101-E4F3-1348-AA6B26AA1B85}"/>
              </a:ext>
            </a:extLst>
          </p:cNvPr>
          <p:cNvGrpSpPr/>
          <p:nvPr/>
        </p:nvGrpSpPr>
        <p:grpSpPr>
          <a:xfrm>
            <a:off x="7760341" y="2898002"/>
            <a:ext cx="1843836" cy="979645"/>
            <a:chOff x="5643570" y="3000372"/>
            <a:chExt cx="2214578" cy="1199867"/>
          </a:xfrm>
        </p:grpSpPr>
        <p:pic>
          <p:nvPicPr>
            <p:cNvPr id="17" name="Picture 8" descr="protozoa">
              <a:extLst>
                <a:ext uri="{FF2B5EF4-FFF2-40B4-BE49-F238E27FC236}">
                  <a16:creationId xmlns:a16="http://schemas.microsoft.com/office/drawing/2014/main" id="{1EF2CD0F-7CC1-FB46-727A-C7BD02A5C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11087" y="3000372"/>
              <a:ext cx="656235" cy="414705"/>
            </a:xfrm>
            <a:prstGeom prst="rect">
              <a:avLst/>
            </a:prstGeom>
            <a:noFill/>
          </p:spPr>
        </p:pic>
        <p:pic>
          <p:nvPicPr>
            <p:cNvPr id="18" name="Picture 9" descr="t_actinomycete">
              <a:extLst>
                <a:ext uri="{FF2B5EF4-FFF2-40B4-BE49-F238E27FC236}">
                  <a16:creationId xmlns:a16="http://schemas.microsoft.com/office/drawing/2014/main" id="{2777E08A-441F-0865-0376-3490F1DA8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43570" y="3071810"/>
              <a:ext cx="796783" cy="504066"/>
            </a:xfrm>
            <a:prstGeom prst="rect">
              <a:avLst/>
            </a:prstGeom>
            <a:noFill/>
          </p:spPr>
        </p:pic>
        <p:pic>
          <p:nvPicPr>
            <p:cNvPr id="19" name="Picture 24" descr="windowslivewriterdesbactriespourrecyclerleauetfournirdeln-e529bacterie-penicillium6">
              <a:extLst>
                <a:ext uri="{FF2B5EF4-FFF2-40B4-BE49-F238E27FC236}">
                  <a16:creationId xmlns:a16="http://schemas.microsoft.com/office/drawing/2014/main" id="{BAA95C52-B74B-0D59-7BF0-A1AD824C6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311087" y="3394255"/>
              <a:ext cx="656235" cy="413837"/>
            </a:xfrm>
            <a:prstGeom prst="rect">
              <a:avLst/>
            </a:prstGeom>
            <a:noFill/>
          </p:spPr>
        </p:pic>
        <p:pic>
          <p:nvPicPr>
            <p:cNvPr id="20" name="Picture 33" descr="mycorhize_inra_home_85">
              <a:extLst>
                <a:ext uri="{FF2B5EF4-FFF2-40B4-BE49-F238E27FC236}">
                  <a16:creationId xmlns:a16="http://schemas.microsoft.com/office/drawing/2014/main" id="{FB1AAA2B-C67E-E5BF-DEB6-C2E002075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86446" y="3500438"/>
              <a:ext cx="744077" cy="624660"/>
            </a:xfrm>
            <a:prstGeom prst="rect">
              <a:avLst/>
            </a:prstGeom>
            <a:noFill/>
          </p:spPr>
        </p:pic>
        <p:pic>
          <p:nvPicPr>
            <p:cNvPr id="21" name="Picture 37" descr="les_mycorhizes_le_sol_et_le_developpement_vegetal_inra_article_full">
              <a:extLst>
                <a:ext uri="{FF2B5EF4-FFF2-40B4-BE49-F238E27FC236}">
                  <a16:creationId xmlns:a16="http://schemas.microsoft.com/office/drawing/2014/main" id="{E6E9B69F-B162-589D-42F4-B68FB5374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16" y="3143248"/>
              <a:ext cx="796783" cy="430321"/>
            </a:xfrm>
            <a:prstGeom prst="rect">
              <a:avLst/>
            </a:prstGeom>
            <a:noFill/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D679A802-65E1-2B6B-292A-7ECA94372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967322" y="3433296"/>
              <a:ext cx="890826" cy="499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0" descr="Acremonium">
              <a:extLst>
                <a:ext uri="{FF2B5EF4-FFF2-40B4-BE49-F238E27FC236}">
                  <a16:creationId xmlns:a16="http://schemas.microsoft.com/office/drawing/2014/main" id="{9504E6A1-69A4-E062-155D-88F26B6E3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11087" y="3787270"/>
              <a:ext cx="562192" cy="353974"/>
            </a:xfrm>
            <a:prstGeom prst="rect">
              <a:avLst/>
            </a:prstGeom>
            <a:noFill/>
          </p:spPr>
        </p:pic>
        <p:pic>
          <p:nvPicPr>
            <p:cNvPr id="24" name="Picture 42" descr="Helicosporium">
              <a:extLst>
                <a:ext uri="{FF2B5EF4-FFF2-40B4-BE49-F238E27FC236}">
                  <a16:creationId xmlns:a16="http://schemas.microsoft.com/office/drawing/2014/main" id="{D999F56A-106F-2BA2-5BEF-8FCB4EDEC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873279" y="3787270"/>
              <a:ext cx="656235" cy="412969"/>
            </a:xfrm>
            <a:prstGeom prst="rect">
              <a:avLst/>
            </a:prstGeom>
            <a:noFill/>
          </p:spPr>
        </p:pic>
      </p:grpSp>
      <p:sp>
        <p:nvSpPr>
          <p:cNvPr id="25" name="Text Box 45">
            <a:extLst>
              <a:ext uri="{FF2B5EF4-FFF2-40B4-BE49-F238E27FC236}">
                <a16:creationId xmlns:a16="http://schemas.microsoft.com/office/drawing/2014/main" id="{859AA244-C148-EF5F-16FE-F7040B149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19" y="3936921"/>
            <a:ext cx="18389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35075"/>
            <a:r>
              <a:rPr lang="fr-FR" sz="1400" b="1" dirty="0">
                <a:cs typeface="Times New Roman" pitchFamily="18" charset="0"/>
              </a:rPr>
              <a:t>1 milliard de bactéries</a:t>
            </a:r>
          </a:p>
          <a:p>
            <a:pPr algn="ctr" defTabSz="1235075"/>
            <a:r>
              <a:rPr lang="fr-FR" sz="1400" b="1" dirty="0">
                <a:cs typeface="Times New Roman" pitchFamily="18" charset="0"/>
              </a:rPr>
              <a:t>1 million d’espèces</a:t>
            </a:r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C61E79FA-9C7E-4A5A-0903-495D85B95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692" y="3866644"/>
            <a:ext cx="20954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35075"/>
            <a:r>
              <a:rPr lang="fr-FR" sz="1400" b="1" dirty="0">
                <a:cs typeface="Times New Roman" pitchFamily="18" charset="0"/>
              </a:rPr>
              <a:t>1 million de champignons</a:t>
            </a:r>
          </a:p>
          <a:p>
            <a:pPr algn="ctr" defTabSz="1235075"/>
            <a:r>
              <a:rPr lang="fr-FR" sz="1400" b="1" dirty="0">
                <a:cs typeface="Times New Roman" pitchFamily="18" charset="0"/>
              </a:rPr>
              <a:t>10 000 espèces</a:t>
            </a:r>
          </a:p>
        </p:txBody>
      </p:sp>
      <p:sp>
        <p:nvSpPr>
          <p:cNvPr id="27" name="Line 47">
            <a:extLst>
              <a:ext uri="{FF2B5EF4-FFF2-40B4-BE49-F238E27FC236}">
                <a16:creationId xmlns:a16="http://schemas.microsoft.com/office/drawing/2014/main" id="{F86CF956-5F90-143B-3625-EEC4B3094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3705" y="4483368"/>
            <a:ext cx="0" cy="4919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48">
            <a:extLst>
              <a:ext uri="{FF2B5EF4-FFF2-40B4-BE49-F238E27FC236}">
                <a16:creationId xmlns:a16="http://schemas.microsoft.com/office/drawing/2014/main" id="{B9093EAB-1768-737E-459D-8E8D8454A2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9750" y="4460141"/>
            <a:ext cx="8132" cy="47244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49">
            <a:extLst>
              <a:ext uri="{FF2B5EF4-FFF2-40B4-BE49-F238E27FC236}">
                <a16:creationId xmlns:a16="http://schemas.microsoft.com/office/drawing/2014/main" id="{F5849EDF-334D-DD7A-C99D-A809205FC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633" y="4942384"/>
            <a:ext cx="1524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35075"/>
            <a:r>
              <a:rPr lang="fr-FR" b="1" dirty="0">
                <a:cs typeface="Times New Roman" pitchFamily="18" charset="0"/>
              </a:rPr>
              <a:t>1.5 tonnes/ha</a:t>
            </a:r>
          </a:p>
        </p:txBody>
      </p:sp>
      <p:sp>
        <p:nvSpPr>
          <p:cNvPr id="30" name="Text Box 50">
            <a:extLst>
              <a:ext uri="{FF2B5EF4-FFF2-40B4-BE49-F238E27FC236}">
                <a16:creationId xmlns:a16="http://schemas.microsoft.com/office/drawing/2014/main" id="{DE4BD346-680A-3735-EF57-4D4EB2732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662" y="4878170"/>
            <a:ext cx="1524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35075"/>
            <a:r>
              <a:rPr lang="fr-FR" b="1" dirty="0">
                <a:cs typeface="Times New Roman" pitchFamily="18" charset="0"/>
              </a:rPr>
              <a:t>3.5 tonnes/ha</a:t>
            </a:r>
          </a:p>
        </p:txBody>
      </p:sp>
      <p:pic>
        <p:nvPicPr>
          <p:cNvPr id="31" name="Picture 57" descr="lilou">
            <a:extLst>
              <a:ext uri="{FF2B5EF4-FFF2-40B4-BE49-F238E27FC236}">
                <a16:creationId xmlns:a16="http://schemas.microsoft.com/office/drawing/2014/main" id="{6E497318-AF43-25D9-BC6F-094515E1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 l="14944" t="71548" r="12747" b="4945"/>
          <a:stretch>
            <a:fillRect/>
          </a:stretch>
        </p:blipFill>
        <p:spPr bwMode="auto">
          <a:xfrm>
            <a:off x="5234929" y="1536326"/>
            <a:ext cx="1592833" cy="720566"/>
          </a:xfrm>
          <a:prstGeom prst="rect">
            <a:avLst/>
          </a:prstGeom>
          <a:noFill/>
        </p:spPr>
      </p:pic>
      <p:sp>
        <p:nvSpPr>
          <p:cNvPr id="32" name="Text Box 44">
            <a:extLst>
              <a:ext uri="{FF2B5EF4-FFF2-40B4-BE49-F238E27FC236}">
                <a16:creationId xmlns:a16="http://schemas.microsoft.com/office/drawing/2014/main" id="{5FFFA864-AD98-1A0F-26E3-EF366BC48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54" y="3312763"/>
            <a:ext cx="654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1235075">
              <a:defRPr/>
            </a:pPr>
            <a:r>
              <a:rPr lang="fr-FR" sz="14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 g sol</a:t>
            </a:r>
          </a:p>
        </p:txBody>
      </p:sp>
      <p:pic>
        <p:nvPicPr>
          <p:cNvPr id="33" name="Picture 59" descr="J:\DCIM\109CANON\IMG_0924.JPG">
            <a:extLst>
              <a:ext uri="{FF2B5EF4-FFF2-40B4-BE49-F238E27FC236}">
                <a16:creationId xmlns:a16="http://schemas.microsoft.com/office/drawing/2014/main" id="{BF46A6AD-0797-D676-6648-C9C693B2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r="37367"/>
          <a:stretch>
            <a:fillRect/>
          </a:stretch>
        </p:blipFill>
        <p:spPr bwMode="auto">
          <a:xfrm>
            <a:off x="5616568" y="3386852"/>
            <a:ext cx="778441" cy="97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44">
            <a:extLst>
              <a:ext uri="{FF2B5EF4-FFF2-40B4-BE49-F238E27FC236}">
                <a16:creationId xmlns:a16="http://schemas.microsoft.com/office/drawing/2014/main" id="{A1E21489-449C-84E6-F236-2638ADEB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524" y="3650620"/>
            <a:ext cx="647858" cy="106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35075">
              <a:defRPr/>
            </a:pPr>
            <a:r>
              <a:rPr lang="fr-FR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FC0C1360-22E1-662C-58E1-E268712CD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935" y="3691280"/>
            <a:ext cx="647858" cy="106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35075">
              <a:defRPr/>
            </a:pPr>
            <a:r>
              <a:rPr lang="fr-FR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B40F192-A369-01FA-FDE0-755C2B9EBBDD}"/>
              </a:ext>
            </a:extLst>
          </p:cNvPr>
          <p:cNvSpPr txBox="1"/>
          <p:nvPr/>
        </p:nvSpPr>
        <p:spPr>
          <a:xfrm>
            <a:off x="5370354" y="5311716"/>
            <a:ext cx="175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GB" sz="2400" b="1" dirty="0"/>
              <a:t>10 UGB!!</a:t>
            </a:r>
          </a:p>
        </p:txBody>
      </p:sp>
      <p:sp>
        <p:nvSpPr>
          <p:cNvPr id="37" name="ZoneTexte 21">
            <a:extLst>
              <a:ext uri="{FF2B5EF4-FFF2-40B4-BE49-F238E27FC236}">
                <a16:creationId xmlns:a16="http://schemas.microsoft.com/office/drawing/2014/main" id="{933AE640-0B50-52B8-F0C8-FBBA8479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0926"/>
            <a:ext cx="7479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ea typeface="Times New Roman" charset="0"/>
                <a:cs typeface="Arial"/>
              </a:rPr>
              <a:t>Les microorganismes, bactéries et champignons du sol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D9775E2-61F7-3375-FDB8-77E977583518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9E7924-4D6B-73B9-85F6-66E213524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E500F56-0CAD-2675-960E-10968D92F610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86FB17D7-D70C-4D8D-7C67-E87FA05EC0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F5A56D1C-C9B5-F8EA-2B9D-EE584266A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27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1A75F7C-EA14-955E-AD78-524226A34882}"/>
              </a:ext>
            </a:extLst>
          </p:cNvPr>
          <p:cNvSpPr txBox="1"/>
          <p:nvPr/>
        </p:nvSpPr>
        <p:spPr>
          <a:xfrm>
            <a:off x="6572254" y="2592692"/>
            <a:ext cx="30243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18 octobre 2018</a:t>
            </a:r>
          </a:p>
          <a:p>
            <a:r>
              <a:rPr lang="fr-FR" sz="1000" dirty="0">
                <a:solidFill>
                  <a:schemeClr val="bg1"/>
                </a:solidFill>
              </a:rPr>
              <a:t>Conseil Régional | DIJON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0CCEBE86-A53F-3934-AFC2-F7EC7BB4BBE7}"/>
              </a:ext>
            </a:extLst>
          </p:cNvPr>
          <p:cNvSpPr txBox="1">
            <a:spLocks/>
          </p:cNvSpPr>
          <p:nvPr/>
        </p:nvSpPr>
        <p:spPr>
          <a:xfrm>
            <a:off x="9596590" y="2571185"/>
            <a:ext cx="57606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C0EC3C-7CBF-4CEE-B83D-74539CFD18EA}" type="slidenum">
              <a:rPr lang="fr-FR" smtClean="0">
                <a:solidFill>
                  <a:schemeClr val="bg1"/>
                </a:solidFill>
              </a:rPr>
              <a:pPr algn="r"/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6" name="Groupe 66">
            <a:extLst>
              <a:ext uri="{FF2B5EF4-FFF2-40B4-BE49-F238E27FC236}">
                <a16:creationId xmlns:a16="http://schemas.microsoft.com/office/drawing/2014/main" id="{F45FFB9D-6DEC-1A1F-34C5-BBB5B90DEC71}"/>
              </a:ext>
            </a:extLst>
          </p:cNvPr>
          <p:cNvGrpSpPr/>
          <p:nvPr/>
        </p:nvGrpSpPr>
        <p:grpSpPr>
          <a:xfrm>
            <a:off x="446292" y="1786315"/>
            <a:ext cx="11160365" cy="3871536"/>
            <a:chOff x="-20475" y="4265777"/>
            <a:chExt cx="8976337" cy="2554313"/>
          </a:xfrm>
        </p:grpSpPr>
        <p:grpSp>
          <p:nvGrpSpPr>
            <p:cNvPr id="7" name="Groupe 65">
              <a:extLst>
                <a:ext uri="{FF2B5EF4-FFF2-40B4-BE49-F238E27FC236}">
                  <a16:creationId xmlns:a16="http://schemas.microsoft.com/office/drawing/2014/main" id="{EE6318D9-13BE-0365-C872-C02F64E6E11C}"/>
                </a:ext>
              </a:extLst>
            </p:cNvPr>
            <p:cNvGrpSpPr/>
            <p:nvPr/>
          </p:nvGrpSpPr>
          <p:grpSpPr>
            <a:xfrm>
              <a:off x="-20475" y="4265777"/>
              <a:ext cx="8976337" cy="2554313"/>
              <a:chOff x="-20475" y="4265777"/>
              <a:chExt cx="8976337" cy="2554313"/>
            </a:xfrm>
          </p:grpSpPr>
          <p:grpSp>
            <p:nvGrpSpPr>
              <p:cNvPr id="9" name="Groupe 56">
                <a:extLst>
                  <a:ext uri="{FF2B5EF4-FFF2-40B4-BE49-F238E27FC236}">
                    <a16:creationId xmlns:a16="http://schemas.microsoft.com/office/drawing/2014/main" id="{91587EC3-52F7-B140-D225-305685770CA5}"/>
                  </a:ext>
                </a:extLst>
              </p:cNvPr>
              <p:cNvGrpSpPr/>
              <p:nvPr/>
            </p:nvGrpSpPr>
            <p:grpSpPr>
              <a:xfrm>
                <a:off x="-20475" y="4265777"/>
                <a:ext cx="8976337" cy="2554313"/>
                <a:chOff x="-20475" y="4265777"/>
                <a:chExt cx="8976337" cy="2554313"/>
              </a:xfrm>
            </p:grpSpPr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033F0A8A-56C4-7A39-08A6-9C6D3A299C91}"/>
                    </a:ext>
                  </a:extLst>
                </p:cNvPr>
                <p:cNvSpPr txBox="1"/>
                <p:nvPr/>
              </p:nvSpPr>
              <p:spPr>
                <a:xfrm>
                  <a:off x="-20475" y="4265777"/>
                  <a:ext cx="6748370" cy="670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buClr>
                      <a:schemeClr val="bg2">
                        <a:lumMod val="50000"/>
                      </a:schemeClr>
                    </a:buClr>
                    <a:buFont typeface="Symbol" pitchFamily="2" charset="2"/>
                    <a:buChar char="Þ"/>
                  </a:pPr>
                  <a:r>
                    <a:rPr lang="fr-FR" sz="2000" b="1" i="1" dirty="0">
                      <a:ea typeface="Segoe UI Symbol" pitchFamily="34" charset="0"/>
                    </a:rPr>
                    <a:t>Implication dans de nombreuses fonctions d’intérêt pour les productions agricoles et le retour de la nature en ville</a:t>
                  </a:r>
                </a:p>
                <a:p>
                  <a:pPr algn="just">
                    <a:buClr>
                      <a:schemeClr val="bg2">
                        <a:lumMod val="50000"/>
                      </a:schemeClr>
                    </a:buClr>
                  </a:pPr>
                  <a:endParaRPr lang="fr-FR" sz="2000" b="1" i="1" u="sng" dirty="0">
                    <a:ea typeface="Segoe UI Symbol" pitchFamily="34" charset="0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EFAC47E-C2D6-4C98-B695-7D3ACEFA0A19}"/>
                    </a:ext>
                  </a:extLst>
                </p:cNvPr>
                <p:cNvSpPr/>
                <p:nvPr/>
              </p:nvSpPr>
              <p:spPr>
                <a:xfrm>
                  <a:off x="7380312" y="6281530"/>
                  <a:ext cx="157555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400" dirty="0">
                      <a:ea typeface="Segoe UI Symbol" pitchFamily="34" charset="0"/>
                    </a:rPr>
                    <a:t>Lutte contre pathogènes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8DA0F0A-4942-DF0F-12FD-BBB4348A0420}"/>
                    </a:ext>
                  </a:extLst>
                </p:cNvPr>
                <p:cNvSpPr/>
                <p:nvPr/>
              </p:nvSpPr>
              <p:spPr>
                <a:xfrm>
                  <a:off x="2316500" y="6296870"/>
                  <a:ext cx="2952328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400" dirty="0">
                      <a:latin typeface="Segoe UI Symbol" pitchFamily="34" charset="0"/>
                      <a:ea typeface="Segoe UI Symbol" pitchFamily="34" charset="0"/>
                    </a:rPr>
                    <a:t>Minéralisation matière organique, </a:t>
                  </a:r>
                </a:p>
                <a:p>
                  <a:pPr algn="ctr"/>
                  <a:r>
                    <a:rPr lang="fr-FR" sz="1400" dirty="0">
                      <a:latin typeface="Segoe UI Symbol" pitchFamily="34" charset="0"/>
                      <a:ea typeface="Segoe UI Symbol" pitchFamily="34" charset="0"/>
                    </a:rPr>
                    <a:t>recyclage carbone, </a:t>
                  </a:r>
                  <a:r>
                    <a:rPr lang="fr-FR" sz="1400" dirty="0">
                      <a:ea typeface="Segoe UI Symbol" pitchFamily="34" charset="0"/>
                    </a:rPr>
                    <a:t>nutriments</a:t>
                  </a:r>
                  <a:endParaRPr lang="fr-FR" sz="1400" dirty="0"/>
                </a:p>
              </p:txBody>
            </p:sp>
            <p:grpSp>
              <p:nvGrpSpPr>
                <p:cNvPr id="14" name="Groupe 72">
                  <a:extLst>
                    <a:ext uri="{FF2B5EF4-FFF2-40B4-BE49-F238E27FC236}">
                      <a16:creationId xmlns:a16="http://schemas.microsoft.com/office/drawing/2014/main" id="{D90713FC-C646-EE73-621A-081454492EDB}"/>
                    </a:ext>
                  </a:extLst>
                </p:cNvPr>
                <p:cNvGrpSpPr/>
                <p:nvPr/>
              </p:nvGrpSpPr>
              <p:grpSpPr>
                <a:xfrm>
                  <a:off x="205453" y="5082184"/>
                  <a:ext cx="1846267" cy="1657272"/>
                  <a:chOff x="205453" y="5082184"/>
                  <a:chExt cx="1846267" cy="1657272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2D5B076-B828-F67B-F5AE-AF971FABF035}"/>
                      </a:ext>
                    </a:extLst>
                  </p:cNvPr>
                  <p:cNvSpPr/>
                  <p:nvPr/>
                </p:nvSpPr>
                <p:spPr>
                  <a:xfrm>
                    <a:off x="217016" y="6431679"/>
                    <a:ext cx="1626856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dirty="0">
                        <a:ea typeface="Segoe UI Symbol" pitchFamily="34" charset="0"/>
                      </a:rPr>
                      <a:t>Structuration du sol</a:t>
                    </a:r>
                    <a:endParaRPr lang="fr-FR" sz="1400" dirty="0"/>
                  </a:p>
                </p:txBody>
              </p:sp>
              <p:pic>
                <p:nvPicPr>
                  <p:cNvPr id="18" name="Picture 19">
                    <a:extLst>
                      <a:ext uri="{FF2B5EF4-FFF2-40B4-BE49-F238E27FC236}">
                        <a16:creationId xmlns:a16="http://schemas.microsoft.com/office/drawing/2014/main" id="{DD8525A9-54BB-F419-9AA7-1AC9B9EA3C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5453" y="5082184"/>
                    <a:ext cx="1846267" cy="1296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109BBD0-5ACA-7A6E-92C9-7BDB91E07656}"/>
                    </a:ext>
                  </a:extLst>
                </p:cNvPr>
                <p:cNvSpPr/>
                <p:nvPr/>
              </p:nvSpPr>
              <p:spPr>
                <a:xfrm>
                  <a:off x="5107093" y="6433591"/>
                  <a:ext cx="2201211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400" dirty="0">
                      <a:ea typeface="Segoe UI Symbol" pitchFamily="34" charset="0"/>
                    </a:rPr>
                    <a:t>Dépollution du sol</a:t>
                  </a:r>
                </a:p>
              </p:txBody>
            </p:sp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28812360-C7DD-8EC8-C9E2-594A67649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3768" y="5229200"/>
                  <a:ext cx="2654983" cy="8641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1863666-9E29-FE8E-4464-6A3A0A27D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1384" y="5184144"/>
                <a:ext cx="1496765" cy="11013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971C45F-FFC1-1215-2D9A-726C34324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288" y="5157192"/>
              <a:ext cx="936104" cy="11063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ZoneTexte 21">
            <a:extLst>
              <a:ext uri="{FF2B5EF4-FFF2-40B4-BE49-F238E27FC236}">
                <a16:creationId xmlns:a16="http://schemas.microsoft.com/office/drawing/2014/main" id="{E3039F64-84E7-CE63-E4EA-5BC02F20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018" y="940926"/>
            <a:ext cx="8390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ea typeface="Times New Roman" charset="0"/>
                <a:cs typeface="Arial"/>
              </a:rPr>
              <a:t>Les communautés microbiennes: Acteurs de l’environnement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148D81-5BDE-7E4C-CFFF-9738E1373D84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076FDA-F1F2-94A9-C78B-617097119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1C92E52-B6CF-B88E-EFFD-0B8D248B5817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166140DD-3E60-C4C7-AA11-C8A23E21E0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F35773B4-BBC6-055D-8261-4C47A5D35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729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6C23048-6CF2-F4FB-96B2-9BB1B9780B4D}"/>
              </a:ext>
            </a:extLst>
          </p:cNvPr>
          <p:cNvSpPr txBox="1"/>
          <p:nvPr/>
        </p:nvSpPr>
        <p:spPr>
          <a:xfrm>
            <a:off x="2474678" y="252161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Diversité élevée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(100% </a:t>
            </a:r>
            <a:r>
              <a:rPr lang="fr-FR" sz="1400" b="1" dirty="0" err="1">
                <a:solidFill>
                  <a:srgbClr val="FF0000"/>
                </a:solidFill>
              </a:rPr>
              <a:t>species</a:t>
            </a:r>
            <a:r>
              <a:rPr lang="fr-FR" sz="1400" b="1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fr-FR" sz="1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725836-7B60-85E6-00D7-A139939B407D}"/>
              </a:ext>
            </a:extLst>
          </p:cNvPr>
          <p:cNvSpPr txBox="1"/>
          <p:nvPr/>
        </p:nvSpPr>
        <p:spPr>
          <a:xfrm>
            <a:off x="3873313" y="2523191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Diversité moyenne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(-30% </a:t>
            </a:r>
            <a:r>
              <a:rPr lang="fr-FR" sz="1400" b="1" dirty="0" err="1">
                <a:solidFill>
                  <a:srgbClr val="FF0000"/>
                </a:solidFill>
              </a:rPr>
              <a:t>species</a:t>
            </a:r>
            <a:r>
              <a:rPr lang="fr-FR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AB8F5E-C6B9-58E4-0BE3-EA7CB2975983}"/>
              </a:ext>
            </a:extLst>
          </p:cNvPr>
          <p:cNvSpPr txBox="1"/>
          <p:nvPr/>
        </p:nvSpPr>
        <p:spPr>
          <a:xfrm>
            <a:off x="6904586" y="252161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Diversité faible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(-50% </a:t>
            </a:r>
            <a:r>
              <a:rPr lang="fr-FR" sz="1400" b="1" dirty="0" err="1">
                <a:solidFill>
                  <a:srgbClr val="FF0000"/>
                </a:solidFill>
              </a:rPr>
              <a:t>species</a:t>
            </a:r>
            <a:r>
              <a:rPr lang="fr-FR" sz="1400" b="1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7" name="Grouper 3">
            <a:extLst>
              <a:ext uri="{FF2B5EF4-FFF2-40B4-BE49-F238E27FC236}">
                <a16:creationId xmlns:a16="http://schemas.microsoft.com/office/drawing/2014/main" id="{6886B420-37F1-50CA-0239-47842A57EC64}"/>
              </a:ext>
            </a:extLst>
          </p:cNvPr>
          <p:cNvGrpSpPr/>
          <p:nvPr/>
        </p:nvGrpSpPr>
        <p:grpSpPr>
          <a:xfrm>
            <a:off x="2883976" y="3020962"/>
            <a:ext cx="881705" cy="879278"/>
            <a:chOff x="1385515" y="2823430"/>
            <a:chExt cx="1156919" cy="117593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A74841B-0935-9A26-2EB9-DFB9715F415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5515" y="2823430"/>
              <a:ext cx="1148037" cy="117593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EEFF34-A963-0B9F-A286-F313EA729C81}"/>
                </a:ext>
              </a:extLst>
            </p:cNvPr>
            <p:cNvSpPr/>
            <p:nvPr/>
          </p:nvSpPr>
          <p:spPr>
            <a:xfrm>
              <a:off x="1420944" y="2832312"/>
              <a:ext cx="1121490" cy="1128412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6">
            <a:extLst>
              <a:ext uri="{FF2B5EF4-FFF2-40B4-BE49-F238E27FC236}">
                <a16:creationId xmlns:a16="http://schemas.microsoft.com/office/drawing/2014/main" id="{8CB0150B-1CD8-AF77-F69A-BD38F67A22D5}"/>
              </a:ext>
            </a:extLst>
          </p:cNvPr>
          <p:cNvGrpSpPr/>
          <p:nvPr/>
        </p:nvGrpSpPr>
        <p:grpSpPr>
          <a:xfrm>
            <a:off x="5384270" y="3040012"/>
            <a:ext cx="960956" cy="862644"/>
            <a:chOff x="3865851" y="2823430"/>
            <a:chExt cx="1151979" cy="130351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D20FFAE-0B7B-C1F7-865D-A4303154053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851" y="2823430"/>
              <a:ext cx="1148037" cy="117593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4D501F-D1CA-1DD2-1FF2-2638ADCA170E}"/>
                </a:ext>
              </a:extLst>
            </p:cNvPr>
            <p:cNvSpPr/>
            <p:nvPr/>
          </p:nvSpPr>
          <p:spPr>
            <a:xfrm>
              <a:off x="3883543" y="2828926"/>
              <a:ext cx="1134287" cy="129801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r 5">
            <a:extLst>
              <a:ext uri="{FF2B5EF4-FFF2-40B4-BE49-F238E27FC236}">
                <a16:creationId xmlns:a16="http://schemas.microsoft.com/office/drawing/2014/main" id="{490680F8-665E-65C3-8BCD-A3780980063B}"/>
              </a:ext>
            </a:extLst>
          </p:cNvPr>
          <p:cNvGrpSpPr/>
          <p:nvPr/>
        </p:nvGrpSpPr>
        <p:grpSpPr>
          <a:xfrm>
            <a:off x="7854638" y="3010253"/>
            <a:ext cx="972821" cy="879279"/>
            <a:chOff x="6452225" y="2795065"/>
            <a:chExt cx="1162212" cy="118586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1FEC5A8-AA6B-B3F9-760A-B12020A9B9B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225" y="2795065"/>
              <a:ext cx="1148037" cy="117593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62AEEF-29A1-771C-B393-6A8399AC3EAE}"/>
                </a:ext>
              </a:extLst>
            </p:cNvPr>
            <p:cNvSpPr/>
            <p:nvPr/>
          </p:nvSpPr>
          <p:spPr>
            <a:xfrm>
              <a:off x="6466400" y="2804996"/>
              <a:ext cx="1148037" cy="1175934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35">
            <a:extLst>
              <a:ext uri="{FF2B5EF4-FFF2-40B4-BE49-F238E27FC236}">
                <a16:creationId xmlns:a16="http://schemas.microsoft.com/office/drawing/2014/main" id="{28E4EF87-B0B9-C305-911F-A7AF03EE4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248" y="2249386"/>
            <a:ext cx="6438655" cy="36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0" tIns="45629" rIns="91260" bIns="45629">
            <a:spAutoFit/>
          </a:bodyPr>
          <a:lstStyle/>
          <a:p>
            <a:pPr algn="ctr"/>
            <a:r>
              <a:rPr lang="fr-FR" b="1" dirty="0"/>
              <a:t>Manipulation expérimentales de la diversité microbienne du sol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4AA9AC2C-AD19-AAD2-E711-C043647BD857}"/>
              </a:ext>
            </a:extLst>
          </p:cNvPr>
          <p:cNvSpPr/>
          <p:nvPr/>
        </p:nvSpPr>
        <p:spPr>
          <a:xfrm>
            <a:off x="5499209" y="2166851"/>
            <a:ext cx="762307" cy="15442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Picture 4" descr="\\pommard\mse-users$\vtardy\Mes documents\vincent\Photo\LTO\P1050566.JPG">
            <a:extLst>
              <a:ext uri="{FF2B5EF4-FFF2-40B4-BE49-F238E27FC236}">
                <a16:creationId xmlns:a16="http://schemas.microsoft.com/office/drawing/2014/main" id="{41115A21-A207-935C-96AA-186EE79B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9277" y="1491161"/>
            <a:ext cx="883802" cy="586900"/>
          </a:xfrm>
          <a:prstGeom prst="rect">
            <a:avLst/>
          </a:prstGeom>
          <a:noFill/>
        </p:spPr>
      </p:pic>
      <p:grpSp>
        <p:nvGrpSpPr>
          <p:cNvPr id="20" name="Grouper 19">
            <a:extLst>
              <a:ext uri="{FF2B5EF4-FFF2-40B4-BE49-F238E27FC236}">
                <a16:creationId xmlns:a16="http://schemas.microsoft.com/office/drawing/2014/main" id="{A851129A-3D01-5F67-9053-4AF67A0B7A32}"/>
              </a:ext>
            </a:extLst>
          </p:cNvPr>
          <p:cNvGrpSpPr/>
          <p:nvPr/>
        </p:nvGrpSpPr>
        <p:grpSpPr>
          <a:xfrm>
            <a:off x="146273" y="3892443"/>
            <a:ext cx="8979156" cy="2656099"/>
            <a:chOff x="-570513" y="3638893"/>
            <a:chExt cx="8979156" cy="2656099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C6DE560-A3B0-AA1C-C742-B39871B09E63}"/>
                </a:ext>
              </a:extLst>
            </p:cNvPr>
            <p:cNvCxnSpPr/>
            <p:nvPr/>
          </p:nvCxnSpPr>
          <p:spPr>
            <a:xfrm flipH="1">
              <a:off x="2295592" y="3798828"/>
              <a:ext cx="1271421" cy="3646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34">
              <a:extLst>
                <a:ext uri="{FF2B5EF4-FFF2-40B4-BE49-F238E27FC236}">
                  <a16:creationId xmlns:a16="http://schemas.microsoft.com/office/drawing/2014/main" id="{3FCC81C5-F2C7-F865-5263-740B68749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70513" y="4060829"/>
              <a:ext cx="2978839" cy="92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260" tIns="45629" rIns="91260" bIns="45629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- 40% </a:t>
              </a:r>
              <a:r>
                <a:rPr lang="fr-FR" b="1" dirty="0"/>
                <a:t>Minéralisation de la matière organique</a:t>
              </a:r>
            </a:p>
            <a:p>
              <a:pPr algn="ctr"/>
              <a:endParaRPr lang="fr-FR" b="1" dirty="0"/>
            </a:p>
          </p:txBody>
        </p:sp>
        <p:sp>
          <p:nvSpPr>
            <p:cNvPr id="23" name="Accolade fermante 22">
              <a:extLst>
                <a:ext uri="{FF2B5EF4-FFF2-40B4-BE49-F238E27FC236}">
                  <a16:creationId xmlns:a16="http://schemas.microsoft.com/office/drawing/2014/main" id="{70195E70-8D1A-25FE-9C87-D8ACAFE01840}"/>
                </a:ext>
              </a:extLst>
            </p:cNvPr>
            <p:cNvSpPr/>
            <p:nvPr/>
          </p:nvSpPr>
          <p:spPr>
            <a:xfrm rot="5400000">
              <a:off x="5090821" y="518061"/>
              <a:ext cx="196989" cy="6438654"/>
            </a:xfrm>
            <a:prstGeom prst="rightBrace">
              <a:avLst>
                <a:gd name="adj1" fmla="val 8333"/>
                <a:gd name="adj2" fmla="val 49879"/>
              </a:avLst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E9E2856-4DF3-FE45-3CC8-50920FBF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97" y="4661735"/>
              <a:ext cx="1795107" cy="1449465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0119879-DB08-4713-07B9-D4092152931B}"/>
                </a:ext>
              </a:extLst>
            </p:cNvPr>
            <p:cNvSpPr txBox="1"/>
            <p:nvPr/>
          </p:nvSpPr>
          <p:spPr>
            <a:xfrm>
              <a:off x="505339" y="6048771"/>
              <a:ext cx="16761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i="1" dirty="0"/>
                <a:t>Maron et al., AEM 2018 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57B4A455-5EC4-46D7-C372-B72C7B105D2D}"/>
              </a:ext>
            </a:extLst>
          </p:cNvPr>
          <p:cNvSpPr txBox="1"/>
          <p:nvPr/>
        </p:nvSpPr>
        <p:spPr>
          <a:xfrm>
            <a:off x="3947254" y="6229004"/>
            <a:ext cx="1328042" cy="246116"/>
          </a:xfrm>
          <a:prstGeom prst="rect">
            <a:avLst/>
          </a:prstGeom>
          <a:noFill/>
        </p:spPr>
        <p:txBody>
          <a:bodyPr wrap="none" lIns="91339" tIns="45668" rIns="91339" bIns="45668">
            <a:spAutoFit/>
          </a:bodyPr>
          <a:lstStyle/>
          <a:p>
            <a:pPr>
              <a:defRPr/>
            </a:pPr>
            <a:r>
              <a:rPr lang="fr-FR" sz="1000" i="1" dirty="0"/>
              <a:t>Maron, </a:t>
            </a:r>
            <a:r>
              <a:rPr lang="fr-FR" sz="1000" i="1" dirty="0" err="1"/>
              <a:t>Ranjard</a:t>
            </a:r>
            <a:r>
              <a:rPr lang="fr-FR" sz="1000" i="1" dirty="0"/>
              <a:t> et al. </a:t>
            </a:r>
          </a:p>
        </p:txBody>
      </p:sp>
      <p:grpSp>
        <p:nvGrpSpPr>
          <p:cNvPr id="27" name="Grouper 20">
            <a:extLst>
              <a:ext uri="{FF2B5EF4-FFF2-40B4-BE49-F238E27FC236}">
                <a16:creationId xmlns:a16="http://schemas.microsoft.com/office/drawing/2014/main" id="{9DF2A2FB-D88F-6DAC-F767-C84EFF8B078D}"/>
              </a:ext>
            </a:extLst>
          </p:cNvPr>
          <p:cNvGrpSpPr/>
          <p:nvPr/>
        </p:nvGrpSpPr>
        <p:grpSpPr>
          <a:xfrm>
            <a:off x="812985" y="4112869"/>
            <a:ext cx="4509012" cy="2697547"/>
            <a:chOff x="-37062" y="3882158"/>
            <a:chExt cx="4509012" cy="2697547"/>
          </a:xfrm>
        </p:grpSpPr>
        <p:sp>
          <p:nvSpPr>
            <p:cNvPr id="28" name="ZoneTexte 35">
              <a:extLst>
                <a:ext uri="{FF2B5EF4-FFF2-40B4-BE49-F238E27FC236}">
                  <a16:creationId xmlns:a16="http://schemas.microsoft.com/office/drawing/2014/main" id="{3DA6BB8C-361A-0D69-07D5-DE23E2AFE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9329" y="4246499"/>
              <a:ext cx="2172621" cy="64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260" tIns="45629" rIns="91260" bIns="45629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- 30% </a:t>
              </a:r>
              <a:r>
                <a:rPr lang="fr-FR" b="1" dirty="0">
                  <a:solidFill>
                    <a:srgbClr val="000000"/>
                  </a:solidFill>
                </a:rPr>
                <a:t>productivité végétale</a:t>
              </a:r>
              <a:endParaRPr lang="fr-FR" b="1" dirty="0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5666927C-115E-9F69-6A2C-DD1E5CC92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4048" y="3882158"/>
              <a:ext cx="223457" cy="349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age 29" descr="2015-05-12 09.34.48.jpg">
              <a:extLst>
                <a:ext uri="{FF2B5EF4-FFF2-40B4-BE49-F238E27FC236}">
                  <a16:creationId xmlns:a16="http://schemas.microsoft.com/office/drawing/2014/main" id="{2FA904BE-4AC3-F08A-F03B-3B31FFD7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774" y="4898533"/>
              <a:ext cx="1445294" cy="1083971"/>
            </a:xfrm>
            <a:prstGeom prst="rect">
              <a:avLst/>
            </a:prstGeom>
          </p:spPr>
        </p:pic>
        <p:sp>
          <p:nvSpPr>
            <p:cNvPr id="31" name="ZoneTexte 35">
              <a:extLst>
                <a:ext uri="{FF2B5EF4-FFF2-40B4-BE49-F238E27FC236}">
                  <a16:creationId xmlns:a16="http://schemas.microsoft.com/office/drawing/2014/main" id="{4B6BEAF8-D4FE-CBA3-9CEF-85982195D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118" y="6241335"/>
              <a:ext cx="2300154" cy="338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260" tIns="45629" rIns="91260" bIns="45629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660066"/>
                  </a:solidFill>
                </a:rPr>
                <a:t>Fertilité biologique</a:t>
              </a:r>
            </a:p>
          </p:txBody>
        </p:sp>
        <p:sp>
          <p:nvSpPr>
            <p:cNvPr id="32" name="Parenthèse ouvrante 31">
              <a:extLst>
                <a:ext uri="{FF2B5EF4-FFF2-40B4-BE49-F238E27FC236}">
                  <a16:creationId xmlns:a16="http://schemas.microsoft.com/office/drawing/2014/main" id="{3D78EBE0-1FFE-A9B8-7347-32DA7B9BD729}"/>
                </a:ext>
              </a:extLst>
            </p:cNvPr>
            <p:cNvSpPr/>
            <p:nvPr/>
          </p:nvSpPr>
          <p:spPr>
            <a:xfrm rot="16200000">
              <a:off x="2160119" y="4039564"/>
              <a:ext cx="45719" cy="4440082"/>
            </a:xfrm>
            <a:prstGeom prst="leftBracket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r 21">
            <a:extLst>
              <a:ext uri="{FF2B5EF4-FFF2-40B4-BE49-F238E27FC236}">
                <a16:creationId xmlns:a16="http://schemas.microsoft.com/office/drawing/2014/main" id="{3FC44D05-F16A-622A-85DE-5FB90B944CD8}"/>
              </a:ext>
            </a:extLst>
          </p:cNvPr>
          <p:cNvGrpSpPr/>
          <p:nvPr/>
        </p:nvGrpSpPr>
        <p:grpSpPr>
          <a:xfrm>
            <a:off x="6216476" y="4128396"/>
            <a:ext cx="2300154" cy="2691276"/>
            <a:chOff x="4405258" y="3888160"/>
            <a:chExt cx="2300154" cy="2691276"/>
          </a:xfrm>
        </p:grpSpPr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C7C05016-D9CD-D987-B2BD-2BFB047D1F6B}"/>
                </a:ext>
              </a:extLst>
            </p:cNvPr>
            <p:cNvCxnSpPr>
              <a:cxnSpLocks/>
            </p:cNvCxnSpPr>
            <p:nvPr/>
          </p:nvCxnSpPr>
          <p:spPr>
            <a:xfrm>
              <a:off x="4720934" y="3888160"/>
              <a:ext cx="169078" cy="38534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95380C2-4390-D836-6768-0451C6F53D74}"/>
                </a:ext>
              </a:extLst>
            </p:cNvPr>
            <p:cNvSpPr txBox="1"/>
            <p:nvPr/>
          </p:nvSpPr>
          <p:spPr>
            <a:xfrm>
              <a:off x="4538930" y="4260530"/>
              <a:ext cx="1920923" cy="646147"/>
            </a:xfrm>
            <a:prstGeom prst="rect">
              <a:avLst/>
            </a:prstGeom>
            <a:noFill/>
          </p:spPr>
          <p:txBody>
            <a:bodyPr wrap="square" lIns="91260" tIns="45629" rIns="91260" bIns="45629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- 50% </a:t>
              </a:r>
              <a:r>
                <a:rPr lang="fr-FR" b="1" dirty="0"/>
                <a:t>stabilité structurale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7D98A45-77B1-880D-10A5-6E91E7644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242" y="4863009"/>
              <a:ext cx="1547932" cy="1115802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5F16FC3-193A-6DE8-CF6D-58F6E6695CA3}"/>
                </a:ext>
              </a:extLst>
            </p:cNvPr>
            <p:cNvSpPr txBox="1"/>
            <p:nvPr/>
          </p:nvSpPr>
          <p:spPr>
            <a:xfrm>
              <a:off x="5500351" y="5928397"/>
              <a:ext cx="968331" cy="246116"/>
            </a:xfrm>
            <a:prstGeom prst="rect">
              <a:avLst/>
            </a:prstGeom>
            <a:noFill/>
          </p:spPr>
          <p:txBody>
            <a:bodyPr wrap="none" lIns="91339" tIns="45668" rIns="91339" bIns="45668">
              <a:spAutoFit/>
            </a:bodyPr>
            <a:lstStyle/>
            <a:p>
              <a:pPr>
                <a:defRPr/>
              </a:pPr>
              <a:r>
                <a:rPr lang="fr-FR" sz="1000" i="1" dirty="0"/>
                <a:t>Durafour et al. </a:t>
              </a:r>
            </a:p>
          </p:txBody>
        </p:sp>
        <p:sp>
          <p:nvSpPr>
            <p:cNvPr id="38" name="ZoneTexte 35">
              <a:extLst>
                <a:ext uri="{FF2B5EF4-FFF2-40B4-BE49-F238E27FC236}">
                  <a16:creationId xmlns:a16="http://schemas.microsoft.com/office/drawing/2014/main" id="{49DA4F58-10B4-9213-ABF0-A4FF6977C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258" y="6241066"/>
              <a:ext cx="2300154" cy="338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260" tIns="45629" rIns="91260" bIns="45629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660066"/>
                  </a:solidFill>
                </a:rPr>
                <a:t>Fertilité physique</a:t>
              </a:r>
            </a:p>
          </p:txBody>
        </p:sp>
        <p:sp>
          <p:nvSpPr>
            <p:cNvPr id="39" name="Parenthèse ouvrante 38">
              <a:extLst>
                <a:ext uri="{FF2B5EF4-FFF2-40B4-BE49-F238E27FC236}">
                  <a16:creationId xmlns:a16="http://schemas.microsoft.com/office/drawing/2014/main" id="{01FD599B-B0D9-A97F-6C08-6185B603F2CE}"/>
                </a:ext>
              </a:extLst>
            </p:cNvPr>
            <p:cNvSpPr/>
            <p:nvPr/>
          </p:nvSpPr>
          <p:spPr>
            <a:xfrm rot="16200000">
              <a:off x="5527350" y="5337834"/>
              <a:ext cx="45719" cy="1836945"/>
            </a:xfrm>
            <a:prstGeom prst="leftBracket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r 23">
            <a:extLst>
              <a:ext uri="{FF2B5EF4-FFF2-40B4-BE49-F238E27FC236}">
                <a16:creationId xmlns:a16="http://schemas.microsoft.com/office/drawing/2014/main" id="{7AEF4A93-C87F-8053-06A9-1B555B26C87E}"/>
              </a:ext>
            </a:extLst>
          </p:cNvPr>
          <p:cNvGrpSpPr/>
          <p:nvPr/>
        </p:nvGrpSpPr>
        <p:grpSpPr>
          <a:xfrm>
            <a:off x="7538738" y="4064724"/>
            <a:ext cx="4501045" cy="2747327"/>
            <a:chOff x="5102767" y="3836421"/>
            <a:chExt cx="4501045" cy="2747327"/>
          </a:xfrm>
        </p:grpSpPr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8E92448A-080B-E89E-0E94-B74AD59DBF81}"/>
                </a:ext>
              </a:extLst>
            </p:cNvPr>
            <p:cNvCxnSpPr/>
            <p:nvPr/>
          </p:nvCxnSpPr>
          <p:spPr>
            <a:xfrm>
              <a:off x="5102767" y="3836421"/>
              <a:ext cx="1281939" cy="3646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er 22">
              <a:extLst>
                <a:ext uri="{FF2B5EF4-FFF2-40B4-BE49-F238E27FC236}">
                  <a16:creationId xmlns:a16="http://schemas.microsoft.com/office/drawing/2014/main" id="{0F06B186-5308-4B6A-9DEC-006FDC104600}"/>
                </a:ext>
              </a:extLst>
            </p:cNvPr>
            <p:cNvGrpSpPr/>
            <p:nvPr/>
          </p:nvGrpSpPr>
          <p:grpSpPr>
            <a:xfrm>
              <a:off x="6625481" y="4210789"/>
              <a:ext cx="2978331" cy="2372959"/>
              <a:chOff x="6625481" y="4210789"/>
              <a:chExt cx="2978331" cy="2372959"/>
            </a:xfrm>
          </p:grpSpPr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6D370CB1-FFD3-DD94-343F-E1ED97DBD64D}"/>
                  </a:ext>
                </a:extLst>
              </p:cNvPr>
              <p:cNvSpPr txBox="1"/>
              <p:nvPr/>
            </p:nvSpPr>
            <p:spPr>
              <a:xfrm>
                <a:off x="6625481" y="4210789"/>
                <a:ext cx="2679841" cy="923146"/>
              </a:xfrm>
              <a:prstGeom prst="rect">
                <a:avLst/>
              </a:prstGeom>
              <a:noFill/>
            </p:spPr>
            <p:txBody>
              <a:bodyPr wrap="square" lIns="91260" tIns="45629" rIns="91260" bIns="45629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</a:rPr>
                  <a:t>x5 </a:t>
                </a:r>
                <a:r>
                  <a:rPr lang="fr-FR" b="1" dirty="0"/>
                  <a:t>temps de survie de pathogènes introduits dans le </a:t>
                </a:r>
                <a:r>
                  <a:rPr lang="fr-FR" b="1" dirty="0" err="1"/>
                  <a:t>soloil</a:t>
                </a:r>
                <a:endParaRPr lang="fr-FR" b="1" dirty="0"/>
              </a:p>
            </p:txBody>
          </p: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07E3F910-60EF-6E66-7321-0C868842D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4055"/>
              <a:stretch/>
            </p:blipFill>
            <p:spPr>
              <a:xfrm>
                <a:off x="6625481" y="4818911"/>
                <a:ext cx="2386753" cy="1233972"/>
              </a:xfrm>
              <a:prstGeom prst="rect">
                <a:avLst/>
              </a:prstGeom>
            </p:spPr>
          </p:pic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BE0498-3C23-4856-8629-BC83E84D5BCD}"/>
                  </a:ext>
                </a:extLst>
              </p:cNvPr>
              <p:cNvSpPr txBox="1"/>
              <p:nvPr/>
            </p:nvSpPr>
            <p:spPr>
              <a:xfrm>
                <a:off x="7731604" y="5999158"/>
                <a:ext cx="187220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i="1" dirty="0"/>
                  <a:t>Vivant et al., </a:t>
                </a:r>
                <a:r>
                  <a:rPr lang="fr-FR" sz="1000" i="1" dirty="0" err="1"/>
                  <a:t>PlosOne</a:t>
                </a:r>
                <a:r>
                  <a:rPr lang="fr-FR" sz="1000" i="1" dirty="0"/>
                  <a:t> 2013 </a:t>
                </a:r>
              </a:p>
            </p:txBody>
          </p:sp>
          <p:sp>
            <p:nvSpPr>
              <p:cNvPr id="46" name="ZoneTexte 35">
                <a:extLst>
                  <a:ext uri="{FF2B5EF4-FFF2-40B4-BE49-F238E27FC236}">
                    <a16:creationId xmlns:a16="http://schemas.microsoft.com/office/drawing/2014/main" id="{8E3FAAD0-AF2B-01C3-51E6-1B6FE5D157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5168" y="6245378"/>
                <a:ext cx="2300154" cy="33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260" tIns="45629" rIns="91260" bIns="45629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660066"/>
                    </a:solidFill>
                  </a:rPr>
                  <a:t>État sanitaire</a:t>
                </a:r>
              </a:p>
            </p:txBody>
          </p:sp>
          <p:sp>
            <p:nvSpPr>
              <p:cNvPr id="47" name="Parenthèse ouvrante 46">
                <a:extLst>
                  <a:ext uri="{FF2B5EF4-FFF2-40B4-BE49-F238E27FC236}">
                    <a16:creationId xmlns:a16="http://schemas.microsoft.com/office/drawing/2014/main" id="{5056F50D-E83F-1E2C-F995-2ADB2F4288F3}"/>
                  </a:ext>
                </a:extLst>
              </p:cNvPr>
              <p:cNvSpPr/>
              <p:nvPr/>
            </p:nvSpPr>
            <p:spPr>
              <a:xfrm rot="16200000">
                <a:off x="8081916" y="5184671"/>
                <a:ext cx="45719" cy="2121414"/>
              </a:xfrm>
              <a:prstGeom prst="leftBracket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48" name="Picture 2" descr="http://cf.ltkcdn.net/garden/images/std/110001-405x296-Turf_Sideview.jpg">
            <a:extLst>
              <a:ext uri="{FF2B5EF4-FFF2-40B4-BE49-F238E27FC236}">
                <a16:creationId xmlns:a16="http://schemas.microsoft.com/office/drawing/2014/main" id="{C1644D70-3CCC-1BED-D37C-A1BB800D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360" y="1205393"/>
            <a:ext cx="1476156" cy="1078869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0A1A7FD-D744-8894-6BB8-A5FCFF173EAA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D071C6-4F06-41C3-F2C8-553C3E1349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4DB7285-1EFB-980A-7BA9-4FB8DA934E99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F935BA6E-C969-9A64-5172-80093665D8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14F624CB-F05A-A9A4-9816-ACA10922DF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ZoneTexte 21">
            <a:extLst>
              <a:ext uri="{FF2B5EF4-FFF2-40B4-BE49-F238E27FC236}">
                <a16:creationId xmlns:a16="http://schemas.microsoft.com/office/drawing/2014/main" id="{2ACCCEF5-635D-B67F-76FE-98BA42C30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40926"/>
            <a:ext cx="94411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solidFill>
                  <a:srgbClr val="000000"/>
                </a:solidFill>
                <a:ea typeface="Times New Roman" charset="0"/>
                <a:cs typeface="Arial"/>
              </a:rPr>
              <a:t>Illustrations: la diversité microbienne régule le fonctionnement du sol</a:t>
            </a:r>
          </a:p>
        </p:txBody>
      </p:sp>
    </p:spTree>
    <p:extLst>
      <p:ext uri="{BB962C8B-B14F-4D97-AF65-F5344CB8AC3E}">
        <p14:creationId xmlns:p14="http://schemas.microsoft.com/office/powerpoint/2010/main" val="320656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13C82E1-4747-CCD7-3E4C-185C67C28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0" y="739207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+mn-lt"/>
              </a:rPr>
              <a:t>Comment aborder la diversité microbienne ? </a:t>
            </a: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3E900E92-1D9D-400D-4188-0B49FA17C7F5}"/>
              </a:ext>
            </a:extLst>
          </p:cNvPr>
          <p:cNvGrpSpPr>
            <a:grpSpLocks/>
          </p:cNvGrpSpPr>
          <p:nvPr/>
        </p:nvGrpSpPr>
        <p:grpSpPr bwMode="auto">
          <a:xfrm>
            <a:off x="2055172" y="1548672"/>
            <a:ext cx="9296555" cy="1153291"/>
            <a:chOff x="132" y="459"/>
            <a:chExt cx="5476" cy="570"/>
          </a:xfrm>
        </p:grpSpPr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60E2F05C-ABD6-81BA-E7DC-A91098C03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" y="549"/>
              <a:ext cx="63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700" dirty="0"/>
                <a:t>Premier symposium </a:t>
              </a:r>
              <a:r>
                <a:rPr lang="en-US" altLang="fr-FR" sz="700" dirty="0" err="1"/>
                <a:t>dédié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à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l’Écologie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Microbienne</a:t>
              </a:r>
              <a:endParaRPr lang="en-US" altLang="fr-FR" sz="700" dirty="0"/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7EC9E631-C744-D013-E90E-493044F36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" y="574"/>
              <a:ext cx="85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700" dirty="0"/>
                <a:t>Premier </a:t>
              </a:r>
              <a:r>
                <a:rPr lang="en-US" altLang="fr-FR" sz="700" dirty="0" err="1"/>
                <a:t>manuel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d’Écologie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microbienne</a:t>
              </a:r>
              <a:r>
                <a:rPr lang="en-US" altLang="fr-FR" sz="700" dirty="0"/>
                <a:t> Brock</a:t>
              </a:r>
            </a:p>
          </p:txBody>
        </p:sp>
        <p:sp>
          <p:nvSpPr>
            <p:cNvPr id="11" name="Text Box 18">
              <a:extLst>
                <a:ext uri="{FF2B5EF4-FFF2-40B4-BE49-F238E27FC236}">
                  <a16:creationId xmlns:a16="http://schemas.microsoft.com/office/drawing/2014/main" id="{74DCAA54-5DF4-7BDE-672B-41D8A6EA5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" y="459"/>
              <a:ext cx="109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700" dirty="0"/>
                <a:t>Premiers </a:t>
              </a:r>
              <a:r>
                <a:rPr lang="en-US" altLang="fr-FR" sz="700" dirty="0" err="1"/>
                <a:t>journaux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scientifiques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internationnaux</a:t>
              </a:r>
              <a:r>
                <a:rPr lang="en-US" altLang="fr-FR" sz="700" dirty="0"/>
                <a:t> sur </a:t>
              </a:r>
              <a:r>
                <a:rPr lang="en-US" altLang="fr-FR" sz="700" dirty="0" err="1"/>
                <a:t>l’Écologie</a:t>
              </a:r>
              <a:r>
                <a:rPr lang="en-US" altLang="fr-FR" sz="700" dirty="0"/>
                <a:t> </a:t>
              </a:r>
              <a:r>
                <a:rPr lang="en-US" altLang="fr-FR" sz="700" dirty="0" err="1"/>
                <a:t>mircobienne</a:t>
              </a:r>
              <a:endParaRPr lang="en-US" altLang="fr-FR" sz="7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700" dirty="0"/>
                <a:t>Appl Environ </a:t>
              </a:r>
              <a:r>
                <a:rPr lang="en-US" altLang="fr-FR" sz="700" dirty="0" err="1"/>
                <a:t>Microbiol</a:t>
              </a:r>
              <a:r>
                <a:rPr lang="en-US" altLang="fr-FR" sz="700" dirty="0"/>
                <a:t>. &amp;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700" dirty="0" err="1"/>
                <a:t>Microbiol</a:t>
              </a:r>
              <a:r>
                <a:rPr lang="en-US" altLang="fr-FR" sz="700" dirty="0"/>
                <a:t>. Ecol.</a:t>
              </a:r>
            </a:p>
          </p:txBody>
        </p:sp>
        <p:sp>
          <p:nvSpPr>
            <p:cNvPr id="12" name="Text Box 19">
              <a:extLst>
                <a:ext uri="{FF2B5EF4-FFF2-40B4-BE49-F238E27FC236}">
                  <a16:creationId xmlns:a16="http://schemas.microsoft.com/office/drawing/2014/main" id="{BCE84047-9957-996B-FADB-ECE8AE3A3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u="sng"/>
                <a:t>1957</a:t>
              </a:r>
            </a:p>
          </p:txBody>
        </p: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97417A0A-1722-0F1C-A267-D1A618532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u="sng"/>
                <a:t>1966</a:t>
              </a:r>
            </a:p>
          </p:txBody>
        </p:sp>
        <p:sp>
          <p:nvSpPr>
            <p:cNvPr id="14" name="Text Box 21">
              <a:extLst>
                <a:ext uri="{FF2B5EF4-FFF2-40B4-BE49-F238E27FC236}">
                  <a16:creationId xmlns:a16="http://schemas.microsoft.com/office/drawing/2014/main" id="{34384B0D-6AE0-9087-618A-315A81B4B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" y="885"/>
              <a:ext cx="38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u="sng"/>
                <a:t>1974-76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0D0F8AC0-CF51-8245-82F3-7EE37B109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" y="880"/>
              <a:ext cx="490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dirty="0" err="1"/>
                <a:t>Aujourd’hui</a:t>
              </a:r>
              <a:endParaRPr lang="en-US" altLang="fr-FR" sz="900" b="1" dirty="0"/>
            </a:p>
          </p:txBody>
        </p: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83E8502F-04C1-2B1B-A69C-387C78D7E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/>
                <a:t>1980</a:t>
              </a:r>
            </a:p>
          </p:txBody>
        </p:sp>
        <p:sp>
          <p:nvSpPr>
            <p:cNvPr id="17" name="Text Box 24">
              <a:extLst>
                <a:ext uri="{FF2B5EF4-FFF2-40B4-BE49-F238E27FC236}">
                  <a16:creationId xmlns:a16="http://schemas.microsoft.com/office/drawing/2014/main" id="{4ACC7005-2174-D031-25F1-2979257E4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5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/>
                <a:t>1970</a:t>
              </a:r>
            </a:p>
          </p:txBody>
        </p:sp>
        <p:sp>
          <p:nvSpPr>
            <p:cNvPr id="18" name="Text Box 25">
              <a:extLst>
                <a:ext uri="{FF2B5EF4-FFF2-40B4-BE49-F238E27FC236}">
                  <a16:creationId xmlns:a16="http://schemas.microsoft.com/office/drawing/2014/main" id="{131A7DB8-17FB-511F-5611-76BABFA74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/>
                <a:t>1990</a:t>
              </a:r>
            </a:p>
          </p:txBody>
        </p:sp>
        <p:sp>
          <p:nvSpPr>
            <p:cNvPr id="19" name="Line 26">
              <a:extLst>
                <a:ext uri="{FF2B5EF4-FFF2-40B4-BE49-F238E27FC236}">
                  <a16:creationId xmlns:a16="http://schemas.microsoft.com/office/drawing/2014/main" id="{51AAD75F-DAA4-D263-DE3A-5C6343744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865"/>
              <a:ext cx="3997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27">
              <a:extLst>
                <a:ext uri="{FF2B5EF4-FFF2-40B4-BE49-F238E27FC236}">
                  <a16:creationId xmlns:a16="http://schemas.microsoft.com/office/drawing/2014/main" id="{5A57665B-C16B-C39C-9244-5C3958D35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" y="832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8">
              <a:extLst>
                <a:ext uri="{FF2B5EF4-FFF2-40B4-BE49-F238E27FC236}">
                  <a16:creationId xmlns:a16="http://schemas.microsoft.com/office/drawing/2014/main" id="{2D67BD65-8970-113A-0CA9-46AE939A5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9">
              <a:extLst>
                <a:ext uri="{FF2B5EF4-FFF2-40B4-BE49-F238E27FC236}">
                  <a16:creationId xmlns:a16="http://schemas.microsoft.com/office/drawing/2014/main" id="{3EFC2135-CEB5-9B5B-A851-32E4501F3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30">
              <a:extLst>
                <a:ext uri="{FF2B5EF4-FFF2-40B4-BE49-F238E27FC236}">
                  <a16:creationId xmlns:a16="http://schemas.microsoft.com/office/drawing/2014/main" id="{87BB64A2-3C94-B6E8-D04D-EDB1394A2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0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31">
              <a:extLst>
                <a:ext uri="{FF2B5EF4-FFF2-40B4-BE49-F238E27FC236}">
                  <a16:creationId xmlns:a16="http://schemas.microsoft.com/office/drawing/2014/main" id="{A2C3C99B-1298-D32F-6890-76CE82AAB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E344FED5-A9C1-92B0-AAD0-60EA2F3A2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6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33">
              <a:extLst>
                <a:ext uri="{FF2B5EF4-FFF2-40B4-BE49-F238E27FC236}">
                  <a16:creationId xmlns:a16="http://schemas.microsoft.com/office/drawing/2014/main" id="{646F43F9-8F1A-E8BF-8ED2-FD44520D7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3" y="865"/>
              <a:ext cx="846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108C02CF-60B6-1FFD-AA3B-E1786ABF5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1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C36FAC0C-BB7A-5EC8-282C-BF83F0E21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A0728DD9-D7C4-6E8E-8B9C-24A492F34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832"/>
              <a:ext cx="0" cy="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 Box 37">
              <a:extLst>
                <a:ext uri="{FF2B5EF4-FFF2-40B4-BE49-F238E27FC236}">
                  <a16:creationId xmlns:a16="http://schemas.microsoft.com/office/drawing/2014/main" id="{219BCF81-5068-537C-3911-75B338E65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8" y="885"/>
              <a:ext cx="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u="sng"/>
                <a:t>1998</a:t>
              </a:r>
            </a:p>
          </p:txBody>
        </p:sp>
        <p:sp>
          <p:nvSpPr>
            <p:cNvPr id="31" name="Text Box 38">
              <a:extLst>
                <a:ext uri="{FF2B5EF4-FFF2-40B4-BE49-F238E27FC236}">
                  <a16:creationId xmlns:a16="http://schemas.microsoft.com/office/drawing/2014/main" id="{25FA59B6-C23F-3F39-BD4C-2D18A729F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" y="738"/>
              <a:ext cx="39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/>
                <a:t>1</a:t>
              </a:r>
              <a:r>
                <a:rPr lang="en-US" altLang="fr-FR" sz="900" b="1" baseline="30000"/>
                <a:t>st </a:t>
              </a:r>
              <a:r>
                <a:rPr lang="en-US" altLang="fr-FR" sz="900" b="1"/>
                <a:t>ISME</a:t>
              </a:r>
            </a:p>
          </p:txBody>
        </p:sp>
        <p:sp>
          <p:nvSpPr>
            <p:cNvPr id="32" name="Text Box 39">
              <a:extLst>
                <a:ext uri="{FF2B5EF4-FFF2-40B4-BE49-F238E27FC236}">
                  <a16:creationId xmlns:a16="http://schemas.microsoft.com/office/drawing/2014/main" id="{974FE827-F1B7-93D7-7435-4646D3393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1" y="615"/>
              <a:ext cx="41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800" b="1"/>
                <a:t>‘omic era’</a:t>
              </a:r>
            </a:p>
          </p:txBody>
        </p:sp>
        <p:sp>
          <p:nvSpPr>
            <p:cNvPr id="33" name="Text Box 40">
              <a:extLst>
                <a:ext uri="{FF2B5EF4-FFF2-40B4-BE49-F238E27FC236}">
                  <a16:creationId xmlns:a16="http://schemas.microsoft.com/office/drawing/2014/main" id="{707661EF-09F9-6BA6-753F-D880CA9B0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797"/>
              <a:ext cx="32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dirty="0"/>
                <a:t>Temps</a:t>
              </a:r>
            </a:p>
          </p:txBody>
        </p:sp>
        <p:sp>
          <p:nvSpPr>
            <p:cNvPr id="34" name="Line 41">
              <a:extLst>
                <a:ext uri="{FF2B5EF4-FFF2-40B4-BE49-F238E27FC236}">
                  <a16:creationId xmlns:a16="http://schemas.microsoft.com/office/drawing/2014/main" id="{390077BE-E4C7-6971-5BAF-769A0379C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71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AutoShape 42">
              <a:extLst>
                <a:ext uri="{FF2B5EF4-FFF2-40B4-BE49-F238E27FC236}">
                  <a16:creationId xmlns:a16="http://schemas.microsoft.com/office/drawing/2014/main" id="{0AD1122C-6C0B-DACF-094A-53FED7A464A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022" y="229"/>
              <a:ext cx="135" cy="1094"/>
            </a:xfrm>
            <a:prstGeom prst="rightBrace">
              <a:avLst>
                <a:gd name="adj1" fmla="val 675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2E2707F4-1F32-D874-E4F8-BFA685123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722"/>
              <a:ext cx="0" cy="1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44">
              <a:extLst>
                <a:ext uri="{FF2B5EF4-FFF2-40B4-BE49-F238E27FC236}">
                  <a16:creationId xmlns:a16="http://schemas.microsoft.com/office/drawing/2014/main" id="{E88EA46F-6D00-9A44-7D79-234581AC1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6" y="740"/>
              <a:ext cx="0" cy="1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45">
              <a:extLst>
                <a:ext uri="{FF2B5EF4-FFF2-40B4-BE49-F238E27FC236}">
                  <a16:creationId xmlns:a16="http://schemas.microsoft.com/office/drawing/2014/main" id="{61DE14EC-DF10-918D-2D96-D05B7A464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8" y="740"/>
              <a:ext cx="0" cy="1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Line 52">
            <a:extLst>
              <a:ext uri="{FF2B5EF4-FFF2-40B4-BE49-F238E27FC236}">
                <a16:creationId xmlns:a16="http://schemas.microsoft.com/office/drawing/2014/main" id="{1A961F4F-2D35-2888-F429-D9C9823CD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4468" y="3057564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9CDF597D-B86A-F8EA-6E53-D7F1A8FA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858" y="6665738"/>
            <a:ext cx="26324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800" i="1" dirty="0"/>
              <a:t>(Maron, </a:t>
            </a:r>
            <a:r>
              <a:rPr lang="fr-FR" altLang="fr-FR" sz="800" i="1" dirty="0" err="1"/>
              <a:t>Ranjard</a:t>
            </a:r>
            <a:r>
              <a:rPr lang="fr-FR" altLang="fr-FR" sz="800" i="1" dirty="0"/>
              <a:t>, </a:t>
            </a:r>
            <a:r>
              <a:rPr lang="fr-FR" altLang="fr-FR" sz="800" i="1" dirty="0" err="1"/>
              <a:t>Mougel</a:t>
            </a:r>
            <a:r>
              <a:rPr lang="fr-FR" altLang="fr-FR" sz="800" i="1" dirty="0"/>
              <a:t> </a:t>
            </a:r>
            <a:r>
              <a:rPr lang="fr-FR" altLang="fr-FR" sz="800" i="1" dirty="0" err="1"/>
              <a:t>Lemanceau</a:t>
            </a:r>
            <a:r>
              <a:rPr lang="fr-FR" altLang="fr-FR" sz="800" i="1" dirty="0"/>
              <a:t> 2007, </a:t>
            </a:r>
            <a:r>
              <a:rPr lang="fr-FR" altLang="fr-FR" sz="800" i="1" dirty="0" err="1"/>
              <a:t>Mic</a:t>
            </a:r>
            <a:r>
              <a:rPr lang="fr-FR" altLang="fr-FR" sz="800" i="1" dirty="0"/>
              <a:t> </a:t>
            </a:r>
            <a:r>
              <a:rPr lang="fr-FR" altLang="fr-FR" sz="800" i="1" dirty="0" err="1"/>
              <a:t>Ecol</a:t>
            </a:r>
            <a:r>
              <a:rPr lang="fr-FR" altLang="fr-FR" sz="800" i="1" dirty="0"/>
              <a:t>)</a:t>
            </a:r>
          </a:p>
        </p:txBody>
      </p:sp>
      <p:pic>
        <p:nvPicPr>
          <p:cNvPr id="59" name="Picture 2" descr="F:\DSC_0007 bis.jpg">
            <a:extLst>
              <a:ext uri="{FF2B5EF4-FFF2-40B4-BE49-F238E27FC236}">
                <a16:creationId xmlns:a16="http://schemas.microsoft.com/office/drawing/2014/main" id="{1278402D-3C9C-DC4E-D33A-2669432C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87" y="3699611"/>
            <a:ext cx="589596" cy="58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e 110">
            <a:extLst>
              <a:ext uri="{FF2B5EF4-FFF2-40B4-BE49-F238E27FC236}">
                <a16:creationId xmlns:a16="http://schemas.microsoft.com/office/drawing/2014/main" id="{18F782D9-9346-844F-D18F-7F1A9A595372}"/>
              </a:ext>
            </a:extLst>
          </p:cNvPr>
          <p:cNvGrpSpPr>
            <a:grpSpLocks/>
          </p:cNvGrpSpPr>
          <p:nvPr/>
        </p:nvGrpSpPr>
        <p:grpSpPr bwMode="auto">
          <a:xfrm>
            <a:off x="1337472" y="3354228"/>
            <a:ext cx="9517289" cy="3242569"/>
            <a:chOff x="-449263" y="3392500"/>
            <a:chExt cx="8899030" cy="2544283"/>
          </a:xfrm>
        </p:grpSpPr>
        <p:pic>
          <p:nvPicPr>
            <p:cNvPr id="61" name="Picture 21">
              <a:extLst>
                <a:ext uri="{FF2B5EF4-FFF2-40B4-BE49-F238E27FC236}">
                  <a16:creationId xmlns:a16="http://schemas.microsoft.com/office/drawing/2014/main" id="{5FA38417-48E7-166C-F81B-D6E5119EA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31" y="4306047"/>
              <a:ext cx="463550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0" descr="IM003829">
              <a:extLst>
                <a:ext uri="{FF2B5EF4-FFF2-40B4-BE49-F238E27FC236}">
                  <a16:creationId xmlns:a16="http://schemas.microsoft.com/office/drawing/2014/main" id="{7D692E03-CF65-B061-A901-ECA5E15DB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4359" r="2255" b="35451"/>
            <a:stretch>
              <a:fillRect/>
            </a:stretch>
          </p:blipFill>
          <p:spPr bwMode="auto">
            <a:xfrm>
              <a:off x="2042319" y="5037464"/>
              <a:ext cx="172878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87" descr="microarray_closeup">
              <a:extLst>
                <a:ext uri="{FF2B5EF4-FFF2-40B4-BE49-F238E27FC236}">
                  <a16:creationId xmlns:a16="http://schemas.microsoft.com/office/drawing/2014/main" id="{9749B59F-F24B-9795-B31C-A4A6C0EDB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916" y="5319246"/>
              <a:ext cx="647700" cy="61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e 109">
              <a:extLst>
                <a:ext uri="{FF2B5EF4-FFF2-40B4-BE49-F238E27FC236}">
                  <a16:creationId xmlns:a16="http://schemas.microsoft.com/office/drawing/2014/main" id="{0DAA05C3-E34D-17D2-7269-787CB6527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49263" y="3392500"/>
              <a:ext cx="8899030" cy="2044643"/>
              <a:chOff x="-449263" y="3392500"/>
              <a:chExt cx="8899030" cy="2044643"/>
            </a:xfrm>
          </p:grpSpPr>
          <p:grpSp>
            <p:nvGrpSpPr>
              <p:cNvPr id="65" name="Group 65">
                <a:extLst>
                  <a:ext uri="{FF2B5EF4-FFF2-40B4-BE49-F238E27FC236}">
                    <a16:creationId xmlns:a16="http://schemas.microsoft.com/office/drawing/2014/main" id="{598ECC11-D28F-0E48-9DC4-76F2715685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07904" y="4838644"/>
                <a:ext cx="4741863" cy="598499"/>
                <a:chOff x="2304" y="3034"/>
                <a:chExt cx="2987" cy="377"/>
              </a:xfrm>
            </p:grpSpPr>
            <p:sp>
              <p:nvSpPr>
                <p:cNvPr id="97" name="Line 66">
                  <a:extLst>
                    <a:ext uri="{FF2B5EF4-FFF2-40B4-BE49-F238E27FC236}">
                      <a16:creationId xmlns:a16="http://schemas.microsoft.com/office/drawing/2014/main" id="{340AC42D-324F-318B-0C76-2DA0869646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8" y="3277"/>
                  <a:ext cx="766" cy="0"/>
                </a:xfrm>
                <a:prstGeom prst="line">
                  <a:avLst/>
                </a:prstGeom>
                <a:noFill/>
                <a:ln w="38100" cap="rnd">
                  <a:solidFill>
                    <a:schemeClr val="tx1"/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Text Box 67">
                  <a:extLst>
                    <a:ext uri="{FF2B5EF4-FFF2-40B4-BE49-F238E27FC236}">
                      <a16:creationId xmlns:a16="http://schemas.microsoft.com/office/drawing/2014/main" id="{C7BC5FCB-45FA-6818-58EB-AF687D2E58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4" y="3256"/>
                  <a:ext cx="2136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just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fr-FR" sz="1000" b="1" i="1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99" name="Line 68">
                  <a:extLst>
                    <a:ext uri="{FF2B5EF4-FFF2-40B4-BE49-F238E27FC236}">
                      <a16:creationId xmlns:a16="http://schemas.microsoft.com/office/drawing/2014/main" id="{0FCDB8E3-4AD5-AB27-1A15-8A331C7FC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8" y="3181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Text Box 69">
                  <a:extLst>
                    <a:ext uri="{FF2B5EF4-FFF2-40B4-BE49-F238E27FC236}">
                      <a16:creationId xmlns:a16="http://schemas.microsoft.com/office/drawing/2014/main" id="{F97096B4-47B5-673B-2FE8-5D34FF3D27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93" y="3034"/>
                  <a:ext cx="109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fr-FR" sz="900" b="1">
                      <a:solidFill>
                        <a:srgbClr val="FF3300"/>
                      </a:solidFill>
                    </a:rPr>
                    <a:t>Metaproteomic/Metabolomic</a:t>
                  </a:r>
                </a:p>
              </p:txBody>
            </p:sp>
          </p:grpSp>
          <p:grpSp>
            <p:nvGrpSpPr>
              <p:cNvPr id="66" name="Groupe 108">
                <a:extLst>
                  <a:ext uri="{FF2B5EF4-FFF2-40B4-BE49-F238E27FC236}">
                    <a16:creationId xmlns:a16="http://schemas.microsoft.com/office/drawing/2014/main" id="{DD950FAC-6B01-4C8F-331D-A8EF3000E7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49263" y="3392500"/>
                <a:ext cx="8872538" cy="1528757"/>
                <a:chOff x="-449263" y="3392500"/>
                <a:chExt cx="8872538" cy="1528757"/>
              </a:xfrm>
            </p:grpSpPr>
            <p:grpSp>
              <p:nvGrpSpPr>
                <p:cNvPr id="68" name="Group 59">
                  <a:extLst>
                    <a:ext uri="{FF2B5EF4-FFF2-40B4-BE49-F238E27FC236}">
                      <a16:creationId xmlns:a16="http://schemas.microsoft.com/office/drawing/2014/main" id="{7C74FD76-2241-BE15-9BB6-DC3CB0329C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49263" y="3392500"/>
                  <a:ext cx="8872538" cy="314326"/>
                  <a:chOff x="-283" y="1810"/>
                  <a:chExt cx="5589" cy="198"/>
                </a:xfrm>
              </p:grpSpPr>
              <p:sp>
                <p:nvSpPr>
                  <p:cNvPr id="92" name="Text Box 60">
                    <a:extLst>
                      <a:ext uri="{FF2B5EF4-FFF2-40B4-BE49-F238E27FC236}">
                        <a16:creationId xmlns:a16="http://schemas.microsoft.com/office/drawing/2014/main" id="{E5040E2D-EA87-6DC7-6DA7-70B2504C46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3" y="1810"/>
                    <a:ext cx="945" cy="1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Développement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de milieux de culture</a:t>
                    </a:r>
                  </a:p>
                </p:txBody>
              </p:sp>
              <p:grpSp>
                <p:nvGrpSpPr>
                  <p:cNvPr id="93" name="Group 61">
                    <a:extLst>
                      <a:ext uri="{FF2B5EF4-FFF2-40B4-BE49-F238E27FC236}">
                        <a16:creationId xmlns:a16="http://schemas.microsoft.com/office/drawing/2014/main" id="{26EAFBA4-0AB3-4B3C-4275-3BAED4F0C1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0" y="1904"/>
                    <a:ext cx="4956" cy="0"/>
                    <a:chOff x="192" y="1728"/>
                    <a:chExt cx="4956" cy="0"/>
                  </a:xfrm>
                </p:grpSpPr>
                <p:sp>
                  <p:nvSpPr>
                    <p:cNvPr id="94" name="Line 62">
                      <a:extLst>
                        <a:ext uri="{FF2B5EF4-FFF2-40B4-BE49-F238E27FC236}">
                          <a16:creationId xmlns:a16="http://schemas.microsoft.com/office/drawing/2014/main" id="{BE63A479-6719-EE31-FF0D-A7F44BB095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24" y="1728"/>
                      <a:ext cx="369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5" name="Line 63">
                      <a:extLst>
                        <a:ext uri="{FF2B5EF4-FFF2-40B4-BE49-F238E27FC236}">
                          <a16:creationId xmlns:a16="http://schemas.microsoft.com/office/drawing/2014/main" id="{AAA9F787-70CE-2862-D97C-49C83095D3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2" y="1728"/>
                      <a:ext cx="816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prstDash val="sysDot"/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6" name="Line 64">
                      <a:extLst>
                        <a:ext uri="{FF2B5EF4-FFF2-40B4-BE49-F238E27FC236}">
                          <a16:creationId xmlns:a16="http://schemas.microsoft.com/office/drawing/2014/main" id="{2A18A3F5-23AB-ABE4-338A-75F603A9FA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" y="1728"/>
                      <a:ext cx="432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69" name="Group 76">
                  <a:extLst>
                    <a:ext uri="{FF2B5EF4-FFF2-40B4-BE49-F238E27FC236}">
                      <a16:creationId xmlns:a16="http://schemas.microsoft.com/office/drawing/2014/main" id="{EB2CFDDA-79C1-D538-B149-527D3A1D77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39976" y="4248156"/>
                  <a:ext cx="6035676" cy="673101"/>
                  <a:chOff x="1474" y="2349"/>
                  <a:chExt cx="3802" cy="424"/>
                </a:xfrm>
              </p:grpSpPr>
              <p:sp>
                <p:nvSpPr>
                  <p:cNvPr id="84" name="Text Box 77">
                    <a:extLst>
                      <a:ext uri="{FF2B5EF4-FFF2-40B4-BE49-F238E27FC236}">
                        <a16:creationId xmlns:a16="http://schemas.microsoft.com/office/drawing/2014/main" id="{542D15B0-4D2B-EA80-8D14-FE0FF0F3410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4" y="2521"/>
                    <a:ext cx="1769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just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Extraction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d’acides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nucléiques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de matrices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environnementales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(sols,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eaux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, …)</a:t>
                    </a:r>
                  </a:p>
                </p:txBody>
              </p:sp>
              <p:sp>
                <p:nvSpPr>
                  <p:cNvPr id="85" name="Line 78">
                    <a:extLst>
                      <a:ext uri="{FF2B5EF4-FFF2-40B4-BE49-F238E27FC236}">
                        <a16:creationId xmlns:a16="http://schemas.microsoft.com/office/drawing/2014/main" id="{C62243DA-953F-E816-7650-1886D3A5A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48" y="2647"/>
                    <a:ext cx="96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" name="Line 79">
                    <a:extLst>
                      <a:ext uri="{FF2B5EF4-FFF2-40B4-BE49-F238E27FC236}">
                        <a16:creationId xmlns:a16="http://schemas.microsoft.com/office/drawing/2014/main" id="{8BD16F1F-137A-516E-E0AC-395C632BA6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18" y="2647"/>
                    <a:ext cx="958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tx1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" name="Line 80">
                    <a:extLst>
                      <a:ext uri="{FF2B5EF4-FFF2-40B4-BE49-F238E27FC236}">
                        <a16:creationId xmlns:a16="http://schemas.microsoft.com/office/drawing/2014/main" id="{83008D3A-C05A-5AF9-8879-7158710FEB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12" y="2647"/>
                    <a:ext cx="336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" name="Line 81">
                    <a:extLst>
                      <a:ext uri="{FF2B5EF4-FFF2-40B4-BE49-F238E27FC236}">
                        <a16:creationId xmlns:a16="http://schemas.microsoft.com/office/drawing/2014/main" id="{D4CDD4F1-5E6A-E585-B49C-CDB8168E7F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72" y="255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" name="Text Box 82">
                    <a:extLst>
                      <a:ext uri="{FF2B5EF4-FFF2-40B4-BE49-F238E27FC236}">
                        <a16:creationId xmlns:a16="http://schemas.microsoft.com/office/drawing/2014/main" id="{4E65B691-D138-870B-FFAF-C54D2A8077E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8" y="2407"/>
                    <a:ext cx="785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>
                        <a:solidFill>
                          <a:srgbClr val="FF3300"/>
                        </a:solidFill>
                      </a:rPr>
                      <a:t>Metagenomic</a:t>
                    </a:r>
                  </a:p>
                </p:txBody>
              </p:sp>
              <p:sp>
                <p:nvSpPr>
                  <p:cNvPr id="90" name="Line 83">
                    <a:extLst>
                      <a:ext uri="{FF2B5EF4-FFF2-40B4-BE49-F238E27FC236}">
                        <a16:creationId xmlns:a16="http://schemas.microsoft.com/office/drawing/2014/main" id="{E7785255-B458-9422-1524-BF367A2D3A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06" y="2461"/>
                    <a:ext cx="0" cy="18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" name="Text Box 84">
                    <a:extLst>
                      <a:ext uri="{FF2B5EF4-FFF2-40B4-BE49-F238E27FC236}">
                        <a16:creationId xmlns:a16="http://schemas.microsoft.com/office/drawing/2014/main" id="{61E54B06-5C6B-BBD3-0776-33E1504566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4" y="2349"/>
                    <a:ext cx="44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1000" b="1">
                        <a:latin typeface="Times New Roman" panose="02020603050405020304" pitchFamily="18" charset="0"/>
                      </a:rPr>
                      <a:t>DNA-SIP</a:t>
                    </a:r>
                  </a:p>
                </p:txBody>
              </p:sp>
            </p:grpSp>
            <p:grpSp>
              <p:nvGrpSpPr>
                <p:cNvPr id="70" name="Group 85">
                  <a:extLst>
                    <a:ext uri="{FF2B5EF4-FFF2-40B4-BE49-F238E27FC236}">
                      <a16:creationId xmlns:a16="http://schemas.microsoft.com/office/drawing/2014/main" id="{CC908E05-842E-612E-A1C9-4C40190809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1813" y="3713170"/>
                  <a:ext cx="7872413" cy="508001"/>
                  <a:chOff x="335" y="2012"/>
                  <a:chExt cx="4959" cy="320"/>
                </a:xfrm>
              </p:grpSpPr>
              <p:sp>
                <p:nvSpPr>
                  <p:cNvPr id="71" name="Line 86">
                    <a:extLst>
                      <a:ext uri="{FF2B5EF4-FFF2-40B4-BE49-F238E27FC236}">
                        <a16:creationId xmlns:a16="http://schemas.microsoft.com/office/drawing/2014/main" id="{2D42D678-0E3A-051C-25F3-51BC54A93A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67" y="2274"/>
                    <a:ext cx="2753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" name="Line 87">
                    <a:extLst>
                      <a:ext uri="{FF2B5EF4-FFF2-40B4-BE49-F238E27FC236}">
                        <a16:creationId xmlns:a16="http://schemas.microsoft.com/office/drawing/2014/main" id="{7625BFBA-7BC4-8E98-512F-A4A131159A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90" y="2274"/>
                    <a:ext cx="1304" cy="0"/>
                  </a:xfrm>
                  <a:prstGeom prst="line">
                    <a:avLst/>
                  </a:prstGeom>
                  <a:noFill/>
                  <a:ln w="38100" cap="rnd">
                    <a:solidFill>
                      <a:schemeClr val="tx1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Text Box 88">
                    <a:extLst>
                      <a:ext uri="{FF2B5EF4-FFF2-40B4-BE49-F238E27FC236}">
                        <a16:creationId xmlns:a16="http://schemas.microsoft.com/office/drawing/2014/main" id="{82EAD99C-CF3C-A714-8A22-13389A0E899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" y="2134"/>
                    <a:ext cx="1352" cy="1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just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Développement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de la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biochimie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et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biologie</a:t>
                    </a:r>
                    <a:r>
                      <a:rPr lang="en-US" altLang="fr-FR" sz="1000" b="1" i="1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en-US" altLang="fr-FR" sz="1000" b="1" i="1" dirty="0" err="1">
                        <a:solidFill>
                          <a:schemeClr val="tx2"/>
                        </a:solidFill>
                      </a:rPr>
                      <a:t>moléculaire</a:t>
                    </a:r>
                    <a:endParaRPr lang="en-US" altLang="fr-FR" sz="1000" b="1" i="1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4" name="Text Box 89">
                    <a:extLst>
                      <a:ext uri="{FF2B5EF4-FFF2-40B4-BE49-F238E27FC236}">
                        <a16:creationId xmlns:a16="http://schemas.microsoft.com/office/drawing/2014/main" id="{54A6A6DF-4EE8-2A67-EE08-03E604257EC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3" y="2068"/>
                    <a:ext cx="270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PCR</a:t>
                    </a:r>
                  </a:p>
                </p:txBody>
              </p:sp>
              <p:sp>
                <p:nvSpPr>
                  <p:cNvPr id="75" name="Line 90">
                    <a:extLst>
                      <a:ext uri="{FF2B5EF4-FFF2-40B4-BE49-F238E27FC236}">
                        <a16:creationId xmlns:a16="http://schemas.microsoft.com/office/drawing/2014/main" id="{0C620D20-9C96-6608-225C-6BE1C774CF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2" y="217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6" name="Line 91">
                    <a:extLst>
                      <a:ext uri="{FF2B5EF4-FFF2-40B4-BE49-F238E27FC236}">
                        <a16:creationId xmlns:a16="http://schemas.microsoft.com/office/drawing/2014/main" id="{B6541BBC-F11A-CE7A-4731-8FC2E24C9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18" y="217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" name="Text Box 92">
                    <a:extLst>
                      <a:ext uri="{FF2B5EF4-FFF2-40B4-BE49-F238E27FC236}">
                        <a16:creationId xmlns:a16="http://schemas.microsoft.com/office/drawing/2014/main" id="{3D7F5478-EE76-F552-38FC-87E85CDD0F6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1" y="2028"/>
                    <a:ext cx="477" cy="1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lnSpc>
                        <a:spcPct val="6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Bio </a:t>
                    </a:r>
                  </a:p>
                  <a:p>
                    <a:pPr algn="ctr" eaLnBrk="1" hangingPunct="1">
                      <a:lnSpc>
                        <a:spcPct val="6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informatic</a:t>
                    </a:r>
                  </a:p>
                </p:txBody>
              </p:sp>
              <p:sp>
                <p:nvSpPr>
                  <p:cNvPr id="78" name="Line 93">
                    <a:extLst>
                      <a:ext uri="{FF2B5EF4-FFF2-40B4-BE49-F238E27FC236}">
                        <a16:creationId xmlns:a16="http://schemas.microsoft.com/office/drawing/2014/main" id="{5557D89B-AEC6-622B-379A-5CF493ED5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02" y="217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9" name="Text Box 94">
                    <a:extLst>
                      <a:ext uri="{FF2B5EF4-FFF2-40B4-BE49-F238E27FC236}">
                        <a16:creationId xmlns:a16="http://schemas.microsoft.com/office/drawing/2014/main" id="{3DAD2193-8FBB-6F9C-57DE-486B1380CFB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91" y="2067"/>
                    <a:ext cx="427" cy="1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>
                        <a:solidFill>
                          <a:srgbClr val="FF3300"/>
                        </a:solidFill>
                      </a:rPr>
                      <a:t>Genomic</a:t>
                    </a:r>
                  </a:p>
                </p:txBody>
              </p:sp>
              <p:sp>
                <p:nvSpPr>
                  <p:cNvPr id="80" name="Line 95">
                    <a:extLst>
                      <a:ext uri="{FF2B5EF4-FFF2-40B4-BE49-F238E27FC236}">
                        <a16:creationId xmlns:a16="http://schemas.microsoft.com/office/drawing/2014/main" id="{67EA04EC-F624-A317-A009-6096B38D5A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33" y="2178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" name="Text Box 96">
                    <a:extLst>
                      <a:ext uri="{FF2B5EF4-FFF2-40B4-BE49-F238E27FC236}">
                        <a16:creationId xmlns:a16="http://schemas.microsoft.com/office/drawing/2014/main" id="{37D3E829-C433-9376-E60A-DD8B415D165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4" y="2040"/>
                    <a:ext cx="714" cy="1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lnSpc>
                        <a:spcPct val="6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2-D gel electrophoresis</a:t>
                    </a:r>
                  </a:p>
                </p:txBody>
              </p:sp>
              <p:sp>
                <p:nvSpPr>
                  <p:cNvPr id="82" name="Line 97">
                    <a:extLst>
                      <a:ext uri="{FF2B5EF4-FFF2-40B4-BE49-F238E27FC236}">
                        <a16:creationId xmlns:a16="http://schemas.microsoft.com/office/drawing/2014/main" id="{37E98F21-5C08-3FC2-6D81-68C47FEBFC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17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" name="Text Box 98">
                    <a:extLst>
                      <a:ext uri="{FF2B5EF4-FFF2-40B4-BE49-F238E27FC236}">
                        <a16:creationId xmlns:a16="http://schemas.microsoft.com/office/drawing/2014/main" id="{6464BDD1-ED44-7EB8-9BB8-7A2D0D48C27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3" y="2012"/>
                    <a:ext cx="635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eaLnBrk="1" hangingPunct="1">
                      <a:lnSpc>
                        <a:spcPct val="7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Mass</a:t>
                    </a:r>
                  </a:p>
                  <a:p>
                    <a:pPr algn="ctr" eaLnBrk="1" hangingPunct="1">
                      <a:lnSpc>
                        <a:spcPct val="7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fr-FR" sz="900" b="1"/>
                      <a:t>Spectrometry</a:t>
                    </a:r>
                  </a:p>
                </p:txBody>
              </p:sp>
            </p:grpSp>
          </p:grpSp>
          <p:sp>
            <p:nvSpPr>
              <p:cNvPr id="67" name="Text Box 77">
                <a:extLst>
                  <a:ext uri="{FF2B5EF4-FFF2-40B4-BE49-F238E27FC236}">
                    <a16:creationId xmlns:a16="http://schemas.microsoft.com/office/drawing/2014/main" id="{6B36ADC5-19F0-5453-55C1-45B2825034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4547" y="5002728"/>
                <a:ext cx="3033716" cy="400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 i="1" dirty="0">
                    <a:solidFill>
                      <a:schemeClr val="tx2"/>
                    </a:solidFill>
                  </a:rPr>
                  <a:t>Extraction et </a:t>
                </a:r>
                <a:r>
                  <a:rPr lang="en-US" altLang="fr-FR" sz="1000" b="1" i="1" dirty="0" err="1">
                    <a:solidFill>
                      <a:schemeClr val="tx2"/>
                    </a:solidFill>
                  </a:rPr>
                  <a:t>caractérisation</a:t>
                </a:r>
                <a:r>
                  <a:rPr lang="en-US" altLang="fr-FR" sz="1000" b="1" i="1" dirty="0">
                    <a:solidFill>
                      <a:schemeClr val="tx2"/>
                    </a:solidFill>
                  </a:rPr>
                  <a:t> des </a:t>
                </a:r>
                <a:r>
                  <a:rPr lang="en-US" altLang="fr-FR" sz="1000" b="1" i="1" dirty="0" err="1">
                    <a:solidFill>
                      <a:schemeClr val="tx2"/>
                    </a:solidFill>
                  </a:rPr>
                  <a:t>protéines</a:t>
                </a:r>
                <a:r>
                  <a:rPr lang="en-US" altLang="fr-FR" sz="1000" b="1" i="1" dirty="0">
                    <a:solidFill>
                      <a:schemeClr val="tx2"/>
                    </a:solidFill>
                  </a:rPr>
                  <a:t> de matrices </a:t>
                </a:r>
                <a:r>
                  <a:rPr lang="en-US" altLang="fr-FR" sz="1000" b="1" i="1" dirty="0" err="1">
                    <a:solidFill>
                      <a:schemeClr val="tx2"/>
                    </a:solidFill>
                  </a:rPr>
                  <a:t>environnementales</a:t>
                </a:r>
                <a:r>
                  <a:rPr lang="en-US" altLang="fr-FR" sz="1000" b="1" i="1" dirty="0">
                    <a:solidFill>
                      <a:schemeClr val="tx2"/>
                    </a:solidFill>
                  </a:rPr>
                  <a:t> (sols, </a:t>
                </a:r>
                <a:r>
                  <a:rPr lang="en-US" altLang="fr-FR" sz="1000" b="1" i="1" dirty="0" err="1">
                    <a:solidFill>
                      <a:schemeClr val="tx2"/>
                    </a:solidFill>
                  </a:rPr>
                  <a:t>eaux</a:t>
                </a:r>
                <a:r>
                  <a:rPr lang="en-US" altLang="fr-FR" sz="1000" b="1" i="1" dirty="0">
                    <a:solidFill>
                      <a:schemeClr val="tx2"/>
                    </a:solidFill>
                  </a:rPr>
                  <a:t>, …)</a:t>
                </a: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F7F0408-E76A-A449-3F84-9318AF0C9F5B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610F55-E778-0B19-CA46-944B62ADAC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55E90B2-237C-0EFE-F848-31343BB0A9E9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FD18A27-2127-0132-34FA-3D3BB821D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3915BC7-2432-A65A-F3F7-688E649632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9BEFE985-0E02-07E0-6F92-955C627D6737}"/>
              </a:ext>
            </a:extLst>
          </p:cNvPr>
          <p:cNvGrpSpPr/>
          <p:nvPr/>
        </p:nvGrpSpPr>
        <p:grpSpPr>
          <a:xfrm>
            <a:off x="2039142" y="2582022"/>
            <a:ext cx="8795735" cy="830980"/>
            <a:chOff x="2039142" y="2582022"/>
            <a:chExt cx="8795735" cy="830980"/>
          </a:xfrm>
        </p:grpSpPr>
        <p:grpSp>
          <p:nvGrpSpPr>
            <p:cNvPr id="41" name="Groupe 107">
              <a:extLst>
                <a:ext uri="{FF2B5EF4-FFF2-40B4-BE49-F238E27FC236}">
                  <a16:creationId xmlns:a16="http://schemas.microsoft.com/office/drawing/2014/main" id="{9E047FCC-E660-9287-0C09-72366FAA6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142" y="2582022"/>
              <a:ext cx="8795735" cy="830980"/>
              <a:chOff x="406400" y="2401589"/>
              <a:chExt cx="8224838" cy="651324"/>
            </a:xfrm>
          </p:grpSpPr>
          <p:sp>
            <p:nvSpPr>
              <p:cNvPr id="42" name="Text Box 46">
                <a:extLst>
                  <a:ext uri="{FF2B5EF4-FFF2-40B4-BE49-F238E27FC236}">
                    <a16:creationId xmlns:a16="http://schemas.microsoft.com/office/drawing/2014/main" id="{E937BBBE-5F02-B6C6-8479-F8A200EE43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400" y="2401589"/>
                <a:ext cx="12747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900" b="1" dirty="0">
                    <a:solidFill>
                      <a:srgbClr val="0033CC"/>
                    </a:solidFill>
                  </a:rPr>
                  <a:t>Étude des </a:t>
                </a:r>
                <a:r>
                  <a:rPr lang="en-US" altLang="fr-FR" sz="900" b="1" dirty="0" err="1">
                    <a:solidFill>
                      <a:srgbClr val="0033CC"/>
                    </a:solidFill>
                  </a:rPr>
                  <a:t>individus</a:t>
                </a:r>
                <a:endParaRPr lang="en-US" altLang="fr-FR" sz="900" b="1" dirty="0">
                  <a:solidFill>
                    <a:srgbClr val="0033CC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900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43" name="Line 47">
                <a:extLst>
                  <a:ext uri="{FF2B5EF4-FFF2-40B4-BE49-F238E27FC236}">
                    <a16:creationId xmlns:a16="http://schemas.microsoft.com/office/drawing/2014/main" id="{BB00AB2F-C9F7-C1E8-56A9-6D1CA91DC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8750" y="2565400"/>
                <a:ext cx="586740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48">
                <a:extLst>
                  <a:ext uri="{FF2B5EF4-FFF2-40B4-BE49-F238E27FC236}">
                    <a16:creationId xmlns:a16="http://schemas.microsoft.com/office/drawing/2014/main" id="{AE1FB18D-A1DC-83B5-4E3C-5A981EC2B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6150" y="2565400"/>
                <a:ext cx="12954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49">
                <a:extLst>
                  <a:ext uri="{FF2B5EF4-FFF2-40B4-BE49-F238E27FC236}">
                    <a16:creationId xmlns:a16="http://schemas.microsoft.com/office/drawing/2014/main" id="{C7F60647-A7A1-CCC4-BEB1-CD0F1BDFB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2950" y="2565400"/>
                <a:ext cx="6858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Text Box 50">
                <a:extLst>
                  <a:ext uri="{FF2B5EF4-FFF2-40B4-BE49-F238E27FC236}">
                    <a16:creationId xmlns:a16="http://schemas.microsoft.com/office/drawing/2014/main" id="{A379C71A-E96F-F0DE-F7BF-B14A6E60FD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9672" y="2564904"/>
                <a:ext cx="1329876" cy="18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900" b="1" dirty="0">
                    <a:solidFill>
                      <a:srgbClr val="0033CC"/>
                    </a:solidFill>
                  </a:rPr>
                  <a:t>Étude des populations</a:t>
                </a:r>
              </a:p>
            </p:txBody>
          </p:sp>
          <p:sp>
            <p:nvSpPr>
              <p:cNvPr id="47" name="Line 51">
                <a:extLst>
                  <a:ext uri="{FF2B5EF4-FFF2-40B4-BE49-F238E27FC236}">
                    <a16:creationId xmlns:a16="http://schemas.microsoft.com/office/drawing/2014/main" id="{5CA81F01-E2DB-926F-99FC-D78F364E0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9450" y="2684463"/>
                <a:ext cx="4079875" cy="3175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53">
                <a:extLst>
                  <a:ext uri="{FF2B5EF4-FFF2-40B4-BE49-F238E27FC236}">
                    <a16:creationId xmlns:a16="http://schemas.microsoft.com/office/drawing/2014/main" id="{F52516DD-F3BE-221C-2391-FD5B2FCFD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2750" y="2684463"/>
                <a:ext cx="2667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54">
                <a:extLst>
                  <a:ext uri="{FF2B5EF4-FFF2-40B4-BE49-F238E27FC236}">
                    <a16:creationId xmlns:a16="http://schemas.microsoft.com/office/drawing/2014/main" id="{72FF3171-C5C2-E0EF-A8F9-F7DA69CDC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9325" y="2684463"/>
                <a:ext cx="12954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Text Box 55">
                <a:extLst>
                  <a:ext uri="{FF2B5EF4-FFF2-40B4-BE49-F238E27FC236}">
                    <a16:creationId xmlns:a16="http://schemas.microsoft.com/office/drawing/2014/main" id="{A38D074E-5AB8-F72A-EFB9-7421FE6506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4215" y="2700684"/>
                <a:ext cx="1449792" cy="18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900" b="1" dirty="0">
                    <a:solidFill>
                      <a:srgbClr val="0033CC"/>
                    </a:solidFill>
                  </a:rPr>
                  <a:t>Étude des </a:t>
                </a:r>
                <a:r>
                  <a:rPr lang="en-US" altLang="fr-FR" sz="900" b="1" dirty="0" err="1">
                    <a:solidFill>
                      <a:srgbClr val="0033CC"/>
                    </a:solidFill>
                  </a:rPr>
                  <a:t>communautés</a:t>
                </a:r>
                <a:endParaRPr lang="en-US" altLang="fr-FR" sz="900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51" name="Line 56">
                <a:extLst>
                  <a:ext uri="{FF2B5EF4-FFF2-40B4-BE49-F238E27FC236}">
                    <a16:creationId xmlns:a16="http://schemas.microsoft.com/office/drawing/2014/main" id="{1733F4AE-9706-BA1A-AA9F-DD5AD066F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050" y="2813050"/>
                <a:ext cx="232410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2" name="Line 57">
                <a:extLst>
                  <a:ext uri="{FF2B5EF4-FFF2-40B4-BE49-F238E27FC236}">
                    <a16:creationId xmlns:a16="http://schemas.microsoft.com/office/drawing/2014/main" id="{9B1EED42-721E-38CE-CA55-EF8832235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05325" y="2813050"/>
                <a:ext cx="4572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58">
                <a:extLst>
                  <a:ext uri="{FF2B5EF4-FFF2-40B4-BE49-F238E27FC236}">
                    <a16:creationId xmlns:a16="http://schemas.microsoft.com/office/drawing/2014/main" id="{1732816A-98D2-B806-7A7F-0EF563A7B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6150" y="2813050"/>
                <a:ext cx="12954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58">
                <a:extLst>
                  <a:ext uri="{FF2B5EF4-FFF2-40B4-BE49-F238E27FC236}">
                    <a16:creationId xmlns:a16="http://schemas.microsoft.com/office/drawing/2014/main" id="{1D91CCE3-78DA-22ED-CCC8-FA0603041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5838" y="3006725"/>
                <a:ext cx="12954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57">
                <a:extLst>
                  <a:ext uri="{FF2B5EF4-FFF2-40B4-BE49-F238E27FC236}">
                    <a16:creationId xmlns:a16="http://schemas.microsoft.com/office/drawing/2014/main" id="{1DD93ECB-4BFF-0BF8-C3CD-0BF532782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32588" y="3004665"/>
                <a:ext cx="241300" cy="0"/>
              </a:xfrm>
              <a:prstGeom prst="line">
                <a:avLst/>
              </a:prstGeom>
              <a:noFill/>
              <a:ln w="38100" cap="rnd">
                <a:solidFill>
                  <a:srgbClr val="0033C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Text Box 55">
                <a:extLst>
                  <a:ext uri="{FF2B5EF4-FFF2-40B4-BE49-F238E27FC236}">
                    <a16:creationId xmlns:a16="http://schemas.microsoft.com/office/drawing/2014/main" id="{1576D8B3-241B-0AB6-B666-786233A165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7564" y="2871986"/>
                <a:ext cx="1701617" cy="18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fr-FR" sz="900" b="1" dirty="0">
                    <a:solidFill>
                      <a:srgbClr val="0033CC"/>
                    </a:solidFill>
                  </a:rPr>
                  <a:t>Étude des </a:t>
                </a:r>
                <a:r>
                  <a:rPr lang="en-US" altLang="fr-FR" sz="900" b="1" dirty="0" err="1">
                    <a:solidFill>
                      <a:srgbClr val="0033CC"/>
                    </a:solidFill>
                  </a:rPr>
                  <a:t>métacommunautés</a:t>
                </a:r>
                <a:endParaRPr lang="en-US" altLang="fr-FR" sz="900" b="1" dirty="0">
                  <a:solidFill>
                    <a:srgbClr val="0033CC"/>
                  </a:solidFill>
                </a:endParaRPr>
              </a:p>
            </p:txBody>
          </p:sp>
        </p:grpSp>
        <p:sp>
          <p:nvSpPr>
            <p:cNvPr id="101" name="Line 56">
              <a:extLst>
                <a:ext uri="{FF2B5EF4-FFF2-40B4-BE49-F238E27FC236}">
                  <a16:creationId xmlns:a16="http://schemas.microsoft.com/office/drawing/2014/main" id="{AD3FC508-9644-484E-FD3C-B0A645BD4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5662" y="3355332"/>
              <a:ext cx="360000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04" name="Text Box 72">
            <a:extLst>
              <a:ext uri="{FF2B5EF4-FFF2-40B4-BE49-F238E27FC236}">
                <a16:creationId xmlns:a16="http://schemas.microsoft.com/office/drawing/2014/main" id="{45AFCABE-CA56-782E-DA86-761CD2C69BF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35582" y="4812020"/>
            <a:ext cx="29599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200" b="1" u="sng" dirty="0"/>
              <a:t>Développements méthodologiques</a:t>
            </a:r>
          </a:p>
        </p:txBody>
      </p:sp>
      <p:sp>
        <p:nvSpPr>
          <p:cNvPr id="105" name="Text Box 46">
            <a:extLst>
              <a:ext uri="{FF2B5EF4-FFF2-40B4-BE49-F238E27FC236}">
                <a16:creationId xmlns:a16="http://schemas.microsoft.com/office/drawing/2014/main" id="{E3877417-40C9-F3BC-ED44-356D74D4B64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427" y="2664626"/>
            <a:ext cx="1590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200" b="1" dirty="0" err="1">
                <a:solidFill>
                  <a:srgbClr val="0033CC"/>
                </a:solidFill>
              </a:rPr>
              <a:t>Niveau</a:t>
            </a:r>
            <a:r>
              <a:rPr lang="en-US" altLang="fr-FR" sz="1200" b="1" dirty="0">
                <a:solidFill>
                  <a:srgbClr val="0033CC"/>
                </a:solidFill>
              </a:rPr>
              <a:t> </a:t>
            </a:r>
            <a:r>
              <a:rPr lang="en-US" altLang="fr-FR" sz="1200" b="1" dirty="0" err="1">
                <a:solidFill>
                  <a:srgbClr val="0033CC"/>
                </a:solidFill>
              </a:rPr>
              <a:t>d’organisation</a:t>
            </a:r>
            <a:endParaRPr lang="en-US" altLang="fr-FR" sz="1200" b="1" dirty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ge7image1912">
            <a:extLst>
              <a:ext uri="{FF2B5EF4-FFF2-40B4-BE49-F238E27FC236}">
                <a16:creationId xmlns:a16="http://schemas.microsoft.com/office/drawing/2014/main" id="{C2A03FB7-8887-ED17-F9BF-BA9D0078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39" y="1958615"/>
            <a:ext cx="6120981" cy="459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inion-cutout.png">
            <a:extLst>
              <a:ext uri="{FF2B5EF4-FFF2-40B4-BE49-F238E27FC236}">
                <a16:creationId xmlns:a16="http://schemas.microsoft.com/office/drawing/2014/main" id="{E23DC4B0-1BD8-AFAF-A784-3C4C5785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31" y="3790937"/>
            <a:ext cx="33274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42DC8F74-E741-BC67-2FFC-232AA74D2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00" y="936610"/>
            <a:ext cx="105570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+mn-lt"/>
              </a:rPr>
              <a:t>Des outils de plus en plus performants, de moins en moins chers et de plus en plus miniaturisés !</a:t>
            </a:r>
          </a:p>
        </p:txBody>
      </p:sp>
      <p:pic>
        <p:nvPicPr>
          <p:cNvPr id="7" name="Picture 2" descr="smidgion-product2.jpg">
            <a:extLst>
              <a:ext uri="{FF2B5EF4-FFF2-40B4-BE49-F238E27FC236}">
                <a16:creationId xmlns:a16="http://schemas.microsoft.com/office/drawing/2014/main" id="{BEF0F38B-F7B7-4F7D-0545-81073EB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20" y="1863665"/>
            <a:ext cx="31051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9B3688E-975F-8713-10A1-8FE0E0C892FC}"/>
              </a:ext>
            </a:extLst>
          </p:cNvPr>
          <p:cNvGrpSpPr/>
          <p:nvPr/>
        </p:nvGrpSpPr>
        <p:grpSpPr>
          <a:xfrm>
            <a:off x="0" y="-14129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56B415-EC7D-6E05-99EE-8473C731D7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93DBECA-7054-0DD9-95BA-FDD88D546B01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2E52278-F8F4-0E0D-C346-7C1A621AD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3320CA0-9E12-4B9C-CAD1-947AAD9F81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22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B1C2DA4F-2083-878C-EA0B-B50A9D7E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48" y="1544101"/>
            <a:ext cx="1539229" cy="1709144"/>
          </a:xfrm>
          <a:prstGeom prst="rect">
            <a:avLst/>
          </a:prstGeom>
        </p:spPr>
      </p:pic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90F45AAE-70A8-56E5-C5E2-B80147ED7EC5}"/>
              </a:ext>
            </a:extLst>
          </p:cNvPr>
          <p:cNvSpPr/>
          <p:nvPr/>
        </p:nvSpPr>
        <p:spPr>
          <a:xfrm>
            <a:off x="7170321" y="1788036"/>
            <a:ext cx="1006556" cy="406267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4" name="Picture 2" descr="http://cf.ltkcdn.net/garden/images/std/110001-405x296-Turf_Sideview.jpg">
            <a:extLst>
              <a:ext uri="{FF2B5EF4-FFF2-40B4-BE49-F238E27FC236}">
                <a16:creationId xmlns:a16="http://schemas.microsoft.com/office/drawing/2014/main" id="{0053C22F-E03A-1A05-D8CF-0D7B1E53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778" y="1177874"/>
            <a:ext cx="2041424" cy="1492003"/>
          </a:xfrm>
          <a:prstGeom prst="rect">
            <a:avLst/>
          </a:prstGeom>
          <a:noFill/>
        </p:spPr>
      </p:pic>
      <p:sp>
        <p:nvSpPr>
          <p:cNvPr id="35" name="Parenthèses 34">
            <a:extLst>
              <a:ext uri="{FF2B5EF4-FFF2-40B4-BE49-F238E27FC236}">
                <a16:creationId xmlns:a16="http://schemas.microsoft.com/office/drawing/2014/main" id="{68675448-26B6-D6A6-22B7-B16D200B5FA4}"/>
              </a:ext>
            </a:extLst>
          </p:cNvPr>
          <p:cNvSpPr/>
          <p:nvPr/>
        </p:nvSpPr>
        <p:spPr>
          <a:xfrm>
            <a:off x="8273384" y="1544101"/>
            <a:ext cx="2284471" cy="202773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2CBA662-8EA5-D169-61BC-3BE7B9CDEC6F}"/>
              </a:ext>
            </a:extLst>
          </p:cNvPr>
          <p:cNvSpPr txBox="1"/>
          <p:nvPr/>
        </p:nvSpPr>
        <p:spPr>
          <a:xfrm>
            <a:off x="8203243" y="3192180"/>
            <a:ext cx="24962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Ça, c’était avant!</a:t>
            </a:r>
          </a:p>
        </p:txBody>
      </p:sp>
      <p:sp>
        <p:nvSpPr>
          <p:cNvPr id="37" name="Flèche vers le bas 30">
            <a:extLst>
              <a:ext uri="{FF2B5EF4-FFF2-40B4-BE49-F238E27FC236}">
                <a16:creationId xmlns:a16="http://schemas.microsoft.com/office/drawing/2014/main" id="{AE369BC4-C2B0-1075-1CC9-C0FDB9116D74}"/>
              </a:ext>
            </a:extLst>
          </p:cNvPr>
          <p:cNvSpPr/>
          <p:nvPr/>
        </p:nvSpPr>
        <p:spPr bwMode="auto">
          <a:xfrm rot="7138984" flipH="1" flipV="1">
            <a:off x="8431746" y="4296903"/>
            <a:ext cx="309163" cy="466493"/>
          </a:xfrm>
          <a:custGeom>
            <a:avLst/>
            <a:gdLst>
              <a:gd name="connsiteX0" fmla="*/ 0 w 792088"/>
              <a:gd name="connsiteY0" fmla="*/ 1260140 h 1656184"/>
              <a:gd name="connsiteX1" fmla="*/ 198022 w 792088"/>
              <a:gd name="connsiteY1" fmla="*/ 1260140 h 1656184"/>
              <a:gd name="connsiteX2" fmla="*/ 198022 w 792088"/>
              <a:gd name="connsiteY2" fmla="*/ 0 h 1656184"/>
              <a:gd name="connsiteX3" fmla="*/ 594066 w 792088"/>
              <a:gd name="connsiteY3" fmla="*/ 0 h 1656184"/>
              <a:gd name="connsiteX4" fmla="*/ 594066 w 792088"/>
              <a:gd name="connsiteY4" fmla="*/ 1260140 h 1656184"/>
              <a:gd name="connsiteX5" fmla="*/ 792088 w 792088"/>
              <a:gd name="connsiteY5" fmla="*/ 1260140 h 1656184"/>
              <a:gd name="connsiteX6" fmla="*/ 396044 w 792088"/>
              <a:gd name="connsiteY6" fmla="*/ 1656184 h 1656184"/>
              <a:gd name="connsiteX7" fmla="*/ 0 w 792088"/>
              <a:gd name="connsiteY7" fmla="*/ 1260140 h 1656184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198022 w 792088"/>
              <a:gd name="connsiteY2" fmla="*/ 16328 h 1672512"/>
              <a:gd name="connsiteX3" fmla="*/ 406287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353144 w 792088"/>
              <a:gd name="connsiteY2" fmla="*/ 8163 h 1672512"/>
              <a:gd name="connsiteX3" fmla="*/ 406287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353144 w 792088"/>
              <a:gd name="connsiteY2" fmla="*/ 8163 h 1672512"/>
              <a:gd name="connsiteX3" fmla="*/ 357301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484069"/>
              <a:gd name="connsiteX1" fmla="*/ 198022 w 792088"/>
              <a:gd name="connsiteY1" fmla="*/ 1276468 h 1484069"/>
              <a:gd name="connsiteX2" fmla="*/ 353144 w 792088"/>
              <a:gd name="connsiteY2" fmla="*/ 8163 h 1484069"/>
              <a:gd name="connsiteX3" fmla="*/ 357301 w 792088"/>
              <a:gd name="connsiteY3" fmla="*/ 0 h 1484069"/>
              <a:gd name="connsiteX4" fmla="*/ 594066 w 792088"/>
              <a:gd name="connsiteY4" fmla="*/ 1276468 h 1484069"/>
              <a:gd name="connsiteX5" fmla="*/ 792088 w 792088"/>
              <a:gd name="connsiteY5" fmla="*/ 1276468 h 1484069"/>
              <a:gd name="connsiteX6" fmla="*/ 426555 w 792088"/>
              <a:gd name="connsiteY6" fmla="*/ 1484069 h 1484069"/>
              <a:gd name="connsiteX7" fmla="*/ 0 w 792088"/>
              <a:gd name="connsiteY7" fmla="*/ 1276468 h 1484069"/>
              <a:gd name="connsiteX0" fmla="*/ 0 w 792088"/>
              <a:gd name="connsiteY0" fmla="*/ 1276468 h 1484069"/>
              <a:gd name="connsiteX1" fmla="*/ 198022 w 792088"/>
              <a:gd name="connsiteY1" fmla="*/ 1276468 h 1484069"/>
              <a:gd name="connsiteX2" fmla="*/ 284942 w 792088"/>
              <a:gd name="connsiteY2" fmla="*/ 665858 h 1484069"/>
              <a:gd name="connsiteX3" fmla="*/ 353144 w 792088"/>
              <a:gd name="connsiteY3" fmla="*/ 8163 h 1484069"/>
              <a:gd name="connsiteX4" fmla="*/ 357301 w 792088"/>
              <a:gd name="connsiteY4" fmla="*/ 0 h 1484069"/>
              <a:gd name="connsiteX5" fmla="*/ 594066 w 792088"/>
              <a:gd name="connsiteY5" fmla="*/ 1276468 h 1484069"/>
              <a:gd name="connsiteX6" fmla="*/ 792088 w 792088"/>
              <a:gd name="connsiteY6" fmla="*/ 1276468 h 1484069"/>
              <a:gd name="connsiteX7" fmla="*/ 426555 w 792088"/>
              <a:gd name="connsiteY7" fmla="*/ 1484069 h 1484069"/>
              <a:gd name="connsiteX8" fmla="*/ 0 w 792088"/>
              <a:gd name="connsiteY8" fmla="*/ 1276468 h 1484069"/>
              <a:gd name="connsiteX0" fmla="*/ 0 w 792088"/>
              <a:gd name="connsiteY0" fmla="*/ 1297403 h 1505004"/>
              <a:gd name="connsiteX1" fmla="*/ 198022 w 792088"/>
              <a:gd name="connsiteY1" fmla="*/ 1297403 h 1505004"/>
              <a:gd name="connsiteX2" fmla="*/ 284942 w 792088"/>
              <a:gd name="connsiteY2" fmla="*/ 686793 h 1505004"/>
              <a:gd name="connsiteX3" fmla="*/ 353144 w 792088"/>
              <a:gd name="connsiteY3" fmla="*/ 29098 h 1505004"/>
              <a:gd name="connsiteX4" fmla="*/ 677685 w 792088"/>
              <a:gd name="connsiteY4" fmla="*/ 0 h 1505004"/>
              <a:gd name="connsiteX5" fmla="*/ 594066 w 792088"/>
              <a:gd name="connsiteY5" fmla="*/ 1297403 h 1505004"/>
              <a:gd name="connsiteX6" fmla="*/ 792088 w 792088"/>
              <a:gd name="connsiteY6" fmla="*/ 1297403 h 1505004"/>
              <a:gd name="connsiteX7" fmla="*/ 426555 w 792088"/>
              <a:gd name="connsiteY7" fmla="*/ 1505004 h 1505004"/>
              <a:gd name="connsiteX8" fmla="*/ 0 w 792088"/>
              <a:gd name="connsiteY8" fmla="*/ 1297403 h 1505004"/>
              <a:gd name="connsiteX0" fmla="*/ 0 w 792088"/>
              <a:gd name="connsiteY0" fmla="*/ 1268305 h 1475906"/>
              <a:gd name="connsiteX1" fmla="*/ 198022 w 792088"/>
              <a:gd name="connsiteY1" fmla="*/ 1268305 h 1475906"/>
              <a:gd name="connsiteX2" fmla="*/ 284942 w 792088"/>
              <a:gd name="connsiteY2" fmla="*/ 657695 h 1475906"/>
              <a:gd name="connsiteX3" fmla="*/ 353144 w 792088"/>
              <a:gd name="connsiteY3" fmla="*/ 0 h 1475906"/>
              <a:gd name="connsiteX4" fmla="*/ 594066 w 792088"/>
              <a:gd name="connsiteY4" fmla="*/ 1268305 h 1475906"/>
              <a:gd name="connsiteX5" fmla="*/ 792088 w 792088"/>
              <a:gd name="connsiteY5" fmla="*/ 1268305 h 1475906"/>
              <a:gd name="connsiteX6" fmla="*/ 426555 w 792088"/>
              <a:gd name="connsiteY6" fmla="*/ 1475906 h 1475906"/>
              <a:gd name="connsiteX7" fmla="*/ 0 w 792088"/>
              <a:gd name="connsiteY7" fmla="*/ 1268305 h 1475906"/>
              <a:gd name="connsiteX0" fmla="*/ 0 w 792088"/>
              <a:gd name="connsiteY0" fmla="*/ 1289240 h 1496841"/>
              <a:gd name="connsiteX1" fmla="*/ 198022 w 792088"/>
              <a:gd name="connsiteY1" fmla="*/ 1289240 h 1496841"/>
              <a:gd name="connsiteX2" fmla="*/ 284942 w 792088"/>
              <a:gd name="connsiteY2" fmla="*/ 678630 h 1496841"/>
              <a:gd name="connsiteX3" fmla="*/ 627759 w 792088"/>
              <a:gd name="connsiteY3" fmla="*/ 0 h 1496841"/>
              <a:gd name="connsiteX4" fmla="*/ 594066 w 792088"/>
              <a:gd name="connsiteY4" fmla="*/ 1289240 h 1496841"/>
              <a:gd name="connsiteX5" fmla="*/ 792088 w 792088"/>
              <a:gd name="connsiteY5" fmla="*/ 1289240 h 1496841"/>
              <a:gd name="connsiteX6" fmla="*/ 426555 w 792088"/>
              <a:gd name="connsiteY6" fmla="*/ 1496841 h 1496841"/>
              <a:gd name="connsiteX7" fmla="*/ 0 w 792088"/>
              <a:gd name="connsiteY7" fmla="*/ 1289240 h 1496841"/>
              <a:gd name="connsiteX0" fmla="*/ 0 w 792088"/>
              <a:gd name="connsiteY0" fmla="*/ 1289240 h 1496841"/>
              <a:gd name="connsiteX1" fmla="*/ 198022 w 792088"/>
              <a:gd name="connsiteY1" fmla="*/ 1289240 h 1496841"/>
              <a:gd name="connsiteX2" fmla="*/ 284942 w 792088"/>
              <a:gd name="connsiteY2" fmla="*/ 678630 h 1496841"/>
              <a:gd name="connsiteX3" fmla="*/ 627759 w 792088"/>
              <a:gd name="connsiteY3" fmla="*/ 0 h 1496841"/>
              <a:gd name="connsiteX4" fmla="*/ 620575 w 792088"/>
              <a:gd name="connsiteY4" fmla="*/ 762383 h 1496841"/>
              <a:gd name="connsiteX5" fmla="*/ 594066 w 792088"/>
              <a:gd name="connsiteY5" fmla="*/ 1289240 h 1496841"/>
              <a:gd name="connsiteX6" fmla="*/ 792088 w 792088"/>
              <a:gd name="connsiteY6" fmla="*/ 1289240 h 1496841"/>
              <a:gd name="connsiteX7" fmla="*/ 426555 w 792088"/>
              <a:gd name="connsiteY7" fmla="*/ 1496841 h 1496841"/>
              <a:gd name="connsiteX8" fmla="*/ 0 w 792088"/>
              <a:gd name="connsiteY8" fmla="*/ 1289240 h 1496841"/>
              <a:gd name="connsiteX0" fmla="*/ 0 w 841349"/>
              <a:gd name="connsiteY0" fmla="*/ 1299705 h 1507306"/>
              <a:gd name="connsiteX1" fmla="*/ 198022 w 841349"/>
              <a:gd name="connsiteY1" fmla="*/ 1299705 h 1507306"/>
              <a:gd name="connsiteX2" fmla="*/ 284942 w 841349"/>
              <a:gd name="connsiteY2" fmla="*/ 689095 h 1507306"/>
              <a:gd name="connsiteX3" fmla="*/ 841350 w 841349"/>
              <a:gd name="connsiteY3" fmla="*/ 0 h 1507306"/>
              <a:gd name="connsiteX4" fmla="*/ 620575 w 841349"/>
              <a:gd name="connsiteY4" fmla="*/ 772848 h 1507306"/>
              <a:gd name="connsiteX5" fmla="*/ 594066 w 841349"/>
              <a:gd name="connsiteY5" fmla="*/ 1299705 h 1507306"/>
              <a:gd name="connsiteX6" fmla="*/ 792088 w 841349"/>
              <a:gd name="connsiteY6" fmla="*/ 1299705 h 1507306"/>
              <a:gd name="connsiteX7" fmla="*/ 426555 w 841349"/>
              <a:gd name="connsiteY7" fmla="*/ 1507306 h 1507306"/>
              <a:gd name="connsiteX8" fmla="*/ 0 w 841349"/>
              <a:gd name="connsiteY8" fmla="*/ 1299705 h 1507306"/>
              <a:gd name="connsiteX0" fmla="*/ 0 w 841351"/>
              <a:gd name="connsiteY0" fmla="*/ 1299705 h 1507306"/>
              <a:gd name="connsiteX1" fmla="*/ 198022 w 841351"/>
              <a:gd name="connsiteY1" fmla="*/ 1299705 h 1507306"/>
              <a:gd name="connsiteX2" fmla="*/ 284942 w 841351"/>
              <a:gd name="connsiteY2" fmla="*/ 689095 h 1507306"/>
              <a:gd name="connsiteX3" fmla="*/ 841350 w 841351"/>
              <a:gd name="connsiteY3" fmla="*/ 0 h 1507306"/>
              <a:gd name="connsiteX4" fmla="*/ 590061 w 841351"/>
              <a:gd name="connsiteY4" fmla="*/ 940353 h 1507306"/>
              <a:gd name="connsiteX5" fmla="*/ 594066 w 841351"/>
              <a:gd name="connsiteY5" fmla="*/ 1299705 h 1507306"/>
              <a:gd name="connsiteX6" fmla="*/ 792088 w 841351"/>
              <a:gd name="connsiteY6" fmla="*/ 1299705 h 1507306"/>
              <a:gd name="connsiteX7" fmla="*/ 426555 w 841351"/>
              <a:gd name="connsiteY7" fmla="*/ 1507306 h 1507306"/>
              <a:gd name="connsiteX8" fmla="*/ 0 w 841351"/>
              <a:gd name="connsiteY8" fmla="*/ 1299705 h 1507306"/>
              <a:gd name="connsiteX0" fmla="*/ 0 w 847095"/>
              <a:gd name="connsiteY0" fmla="*/ 1299705 h 1507306"/>
              <a:gd name="connsiteX1" fmla="*/ 198022 w 847095"/>
              <a:gd name="connsiteY1" fmla="*/ 1299705 h 1507306"/>
              <a:gd name="connsiteX2" fmla="*/ 284942 w 847095"/>
              <a:gd name="connsiteY2" fmla="*/ 689095 h 1507306"/>
              <a:gd name="connsiteX3" fmla="*/ 841350 w 847095"/>
              <a:gd name="connsiteY3" fmla="*/ 0 h 1507306"/>
              <a:gd name="connsiteX4" fmla="*/ 590061 w 847095"/>
              <a:gd name="connsiteY4" fmla="*/ 940353 h 1507306"/>
              <a:gd name="connsiteX5" fmla="*/ 594066 w 847095"/>
              <a:gd name="connsiteY5" fmla="*/ 1299705 h 1507306"/>
              <a:gd name="connsiteX6" fmla="*/ 792088 w 847095"/>
              <a:gd name="connsiteY6" fmla="*/ 1299705 h 1507306"/>
              <a:gd name="connsiteX7" fmla="*/ 426555 w 847095"/>
              <a:gd name="connsiteY7" fmla="*/ 1507306 h 1507306"/>
              <a:gd name="connsiteX8" fmla="*/ 0 w 847095"/>
              <a:gd name="connsiteY8" fmla="*/ 1299705 h 1507306"/>
              <a:gd name="connsiteX0" fmla="*/ 0 w 847095"/>
              <a:gd name="connsiteY0" fmla="*/ 1302117 h 1509718"/>
              <a:gd name="connsiteX1" fmla="*/ 198022 w 847095"/>
              <a:gd name="connsiteY1" fmla="*/ 1302117 h 1509718"/>
              <a:gd name="connsiteX2" fmla="*/ 284942 w 847095"/>
              <a:gd name="connsiteY2" fmla="*/ 691507 h 1509718"/>
              <a:gd name="connsiteX3" fmla="*/ 841350 w 847095"/>
              <a:gd name="connsiteY3" fmla="*/ 2412 h 1509718"/>
              <a:gd name="connsiteX4" fmla="*/ 590061 w 847095"/>
              <a:gd name="connsiteY4" fmla="*/ 942765 h 1509718"/>
              <a:gd name="connsiteX5" fmla="*/ 594066 w 847095"/>
              <a:gd name="connsiteY5" fmla="*/ 1302117 h 1509718"/>
              <a:gd name="connsiteX6" fmla="*/ 792088 w 847095"/>
              <a:gd name="connsiteY6" fmla="*/ 1302117 h 1509718"/>
              <a:gd name="connsiteX7" fmla="*/ 426555 w 847095"/>
              <a:gd name="connsiteY7" fmla="*/ 1509718 h 1509718"/>
              <a:gd name="connsiteX8" fmla="*/ 0 w 847095"/>
              <a:gd name="connsiteY8" fmla="*/ 1302117 h 1509718"/>
              <a:gd name="connsiteX0" fmla="*/ 0 w 847095"/>
              <a:gd name="connsiteY0" fmla="*/ 1302974 h 1510575"/>
              <a:gd name="connsiteX1" fmla="*/ 198022 w 847095"/>
              <a:gd name="connsiteY1" fmla="*/ 1302974 h 1510575"/>
              <a:gd name="connsiteX2" fmla="*/ 284942 w 847095"/>
              <a:gd name="connsiteY2" fmla="*/ 692364 h 1510575"/>
              <a:gd name="connsiteX3" fmla="*/ 841350 w 847095"/>
              <a:gd name="connsiteY3" fmla="*/ 3269 h 1510575"/>
              <a:gd name="connsiteX4" fmla="*/ 590061 w 847095"/>
              <a:gd name="connsiteY4" fmla="*/ 943622 h 1510575"/>
              <a:gd name="connsiteX5" fmla="*/ 594066 w 847095"/>
              <a:gd name="connsiteY5" fmla="*/ 1302974 h 1510575"/>
              <a:gd name="connsiteX6" fmla="*/ 792088 w 847095"/>
              <a:gd name="connsiteY6" fmla="*/ 1302974 h 1510575"/>
              <a:gd name="connsiteX7" fmla="*/ 426555 w 847095"/>
              <a:gd name="connsiteY7" fmla="*/ 1510575 h 1510575"/>
              <a:gd name="connsiteX8" fmla="*/ 0 w 847095"/>
              <a:gd name="connsiteY8" fmla="*/ 1302974 h 1510575"/>
              <a:gd name="connsiteX0" fmla="*/ 0 w 847095"/>
              <a:gd name="connsiteY0" fmla="*/ 1302974 h 1510575"/>
              <a:gd name="connsiteX1" fmla="*/ 198022 w 847095"/>
              <a:gd name="connsiteY1" fmla="*/ 1302974 h 1510575"/>
              <a:gd name="connsiteX2" fmla="*/ 284942 w 847095"/>
              <a:gd name="connsiteY2" fmla="*/ 692364 h 1510575"/>
              <a:gd name="connsiteX3" fmla="*/ 841350 w 847095"/>
              <a:gd name="connsiteY3" fmla="*/ 3269 h 1510575"/>
              <a:gd name="connsiteX4" fmla="*/ 590061 w 847095"/>
              <a:gd name="connsiteY4" fmla="*/ 943622 h 1510575"/>
              <a:gd name="connsiteX5" fmla="*/ 594066 w 847095"/>
              <a:gd name="connsiteY5" fmla="*/ 1302974 h 1510575"/>
              <a:gd name="connsiteX6" fmla="*/ 792088 w 847095"/>
              <a:gd name="connsiteY6" fmla="*/ 1302974 h 1510575"/>
              <a:gd name="connsiteX7" fmla="*/ 426555 w 847095"/>
              <a:gd name="connsiteY7" fmla="*/ 1510575 h 1510575"/>
              <a:gd name="connsiteX8" fmla="*/ 0 w 847095"/>
              <a:gd name="connsiteY8" fmla="*/ 1302974 h 1510575"/>
              <a:gd name="connsiteX0" fmla="*/ 0 w 845714"/>
              <a:gd name="connsiteY0" fmla="*/ 1302974 h 1510575"/>
              <a:gd name="connsiteX1" fmla="*/ 198022 w 845714"/>
              <a:gd name="connsiteY1" fmla="*/ 1302974 h 1510575"/>
              <a:gd name="connsiteX2" fmla="*/ 284942 w 845714"/>
              <a:gd name="connsiteY2" fmla="*/ 692364 h 1510575"/>
              <a:gd name="connsiteX3" fmla="*/ 841350 w 845714"/>
              <a:gd name="connsiteY3" fmla="*/ 3269 h 1510575"/>
              <a:gd name="connsiteX4" fmla="*/ 483268 w 845714"/>
              <a:gd name="connsiteY4" fmla="*/ 933153 h 1510575"/>
              <a:gd name="connsiteX5" fmla="*/ 594066 w 845714"/>
              <a:gd name="connsiteY5" fmla="*/ 1302974 h 1510575"/>
              <a:gd name="connsiteX6" fmla="*/ 792088 w 845714"/>
              <a:gd name="connsiteY6" fmla="*/ 1302974 h 1510575"/>
              <a:gd name="connsiteX7" fmla="*/ 426555 w 845714"/>
              <a:gd name="connsiteY7" fmla="*/ 1510575 h 1510575"/>
              <a:gd name="connsiteX8" fmla="*/ 0 w 845714"/>
              <a:gd name="connsiteY8" fmla="*/ 1302974 h 1510575"/>
              <a:gd name="connsiteX0" fmla="*/ 0 w 982411"/>
              <a:gd name="connsiteY0" fmla="*/ 1437797 h 1645398"/>
              <a:gd name="connsiteX1" fmla="*/ 198022 w 982411"/>
              <a:gd name="connsiteY1" fmla="*/ 1437797 h 1645398"/>
              <a:gd name="connsiteX2" fmla="*/ 284942 w 982411"/>
              <a:gd name="connsiteY2" fmla="*/ 827187 h 1645398"/>
              <a:gd name="connsiteX3" fmla="*/ 978661 w 982411"/>
              <a:gd name="connsiteY3" fmla="*/ 1997 h 1645398"/>
              <a:gd name="connsiteX4" fmla="*/ 483268 w 982411"/>
              <a:gd name="connsiteY4" fmla="*/ 1067976 h 1645398"/>
              <a:gd name="connsiteX5" fmla="*/ 594066 w 982411"/>
              <a:gd name="connsiteY5" fmla="*/ 1437797 h 1645398"/>
              <a:gd name="connsiteX6" fmla="*/ 792088 w 982411"/>
              <a:gd name="connsiteY6" fmla="*/ 1437797 h 1645398"/>
              <a:gd name="connsiteX7" fmla="*/ 426555 w 982411"/>
              <a:gd name="connsiteY7" fmla="*/ 1645398 h 1645398"/>
              <a:gd name="connsiteX8" fmla="*/ 0 w 982411"/>
              <a:gd name="connsiteY8" fmla="*/ 1437797 h 1645398"/>
              <a:gd name="connsiteX0" fmla="*/ 0 w 982409"/>
              <a:gd name="connsiteY0" fmla="*/ 1437797 h 1645398"/>
              <a:gd name="connsiteX1" fmla="*/ 198022 w 982409"/>
              <a:gd name="connsiteY1" fmla="*/ 1437797 h 1645398"/>
              <a:gd name="connsiteX2" fmla="*/ 284942 w 982409"/>
              <a:gd name="connsiteY2" fmla="*/ 827187 h 1645398"/>
              <a:gd name="connsiteX3" fmla="*/ 978661 w 982409"/>
              <a:gd name="connsiteY3" fmla="*/ 1997 h 1645398"/>
              <a:gd name="connsiteX4" fmla="*/ 483268 w 982409"/>
              <a:gd name="connsiteY4" fmla="*/ 1067976 h 1645398"/>
              <a:gd name="connsiteX5" fmla="*/ 594066 w 982409"/>
              <a:gd name="connsiteY5" fmla="*/ 1437797 h 1645398"/>
              <a:gd name="connsiteX6" fmla="*/ 792088 w 982409"/>
              <a:gd name="connsiteY6" fmla="*/ 1437797 h 1645398"/>
              <a:gd name="connsiteX7" fmla="*/ 426555 w 982409"/>
              <a:gd name="connsiteY7" fmla="*/ 1645398 h 1645398"/>
              <a:gd name="connsiteX8" fmla="*/ 0 w 982409"/>
              <a:gd name="connsiteY8" fmla="*/ 1437797 h 1645398"/>
              <a:gd name="connsiteX0" fmla="*/ 0 w 982411"/>
              <a:gd name="connsiteY0" fmla="*/ 1437797 h 1645398"/>
              <a:gd name="connsiteX1" fmla="*/ 198022 w 982411"/>
              <a:gd name="connsiteY1" fmla="*/ 1437797 h 1645398"/>
              <a:gd name="connsiteX2" fmla="*/ 284942 w 982411"/>
              <a:gd name="connsiteY2" fmla="*/ 827187 h 1645398"/>
              <a:gd name="connsiteX3" fmla="*/ 978661 w 982411"/>
              <a:gd name="connsiteY3" fmla="*/ 1997 h 1645398"/>
              <a:gd name="connsiteX4" fmla="*/ 483268 w 982411"/>
              <a:gd name="connsiteY4" fmla="*/ 1067976 h 1645398"/>
              <a:gd name="connsiteX5" fmla="*/ 594066 w 982411"/>
              <a:gd name="connsiteY5" fmla="*/ 1437797 h 1645398"/>
              <a:gd name="connsiteX6" fmla="*/ 792088 w 982411"/>
              <a:gd name="connsiteY6" fmla="*/ 1437797 h 1645398"/>
              <a:gd name="connsiteX7" fmla="*/ 426555 w 982411"/>
              <a:gd name="connsiteY7" fmla="*/ 1645398 h 1645398"/>
              <a:gd name="connsiteX8" fmla="*/ 0 w 982411"/>
              <a:gd name="connsiteY8" fmla="*/ 1437797 h 1645398"/>
              <a:gd name="connsiteX0" fmla="*/ 0 w 978661"/>
              <a:gd name="connsiteY0" fmla="*/ 1437797 h 1645398"/>
              <a:gd name="connsiteX1" fmla="*/ 198022 w 978661"/>
              <a:gd name="connsiteY1" fmla="*/ 1437797 h 1645398"/>
              <a:gd name="connsiteX2" fmla="*/ 284942 w 978661"/>
              <a:gd name="connsiteY2" fmla="*/ 827187 h 1645398"/>
              <a:gd name="connsiteX3" fmla="*/ 978661 w 978661"/>
              <a:gd name="connsiteY3" fmla="*/ 1997 h 1645398"/>
              <a:gd name="connsiteX4" fmla="*/ 483268 w 978661"/>
              <a:gd name="connsiteY4" fmla="*/ 1067976 h 1645398"/>
              <a:gd name="connsiteX5" fmla="*/ 594066 w 978661"/>
              <a:gd name="connsiteY5" fmla="*/ 1437797 h 1645398"/>
              <a:gd name="connsiteX6" fmla="*/ 792088 w 978661"/>
              <a:gd name="connsiteY6" fmla="*/ 1437797 h 1645398"/>
              <a:gd name="connsiteX7" fmla="*/ 426555 w 978661"/>
              <a:gd name="connsiteY7" fmla="*/ 1645398 h 1645398"/>
              <a:gd name="connsiteX8" fmla="*/ 0 w 978661"/>
              <a:gd name="connsiteY8" fmla="*/ 1437797 h 1645398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483268 w 978661"/>
              <a:gd name="connsiteY4" fmla="*/ 1065979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483268 w 978661"/>
              <a:gd name="connsiteY4" fmla="*/ 1065979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529035 w 978661"/>
              <a:gd name="connsiteY4" fmla="*/ 908943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529035 w 978661"/>
              <a:gd name="connsiteY4" fmla="*/ 908943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661" h="1643401">
                <a:moveTo>
                  <a:pt x="0" y="1435800"/>
                </a:moveTo>
                <a:lnTo>
                  <a:pt x="198022" y="1435800"/>
                </a:lnTo>
                <a:cubicBezTo>
                  <a:pt x="153974" y="1250280"/>
                  <a:pt x="154836" y="1064490"/>
                  <a:pt x="284942" y="825190"/>
                </a:cubicBezTo>
                <a:cubicBezTo>
                  <a:pt x="415048" y="585890"/>
                  <a:pt x="500640" y="450171"/>
                  <a:pt x="978661" y="0"/>
                </a:cubicBezTo>
                <a:cubicBezTo>
                  <a:pt x="815928" y="240787"/>
                  <a:pt x="577879" y="502138"/>
                  <a:pt x="529035" y="908943"/>
                </a:cubicBezTo>
                <a:cubicBezTo>
                  <a:pt x="480191" y="1315748"/>
                  <a:pt x="557133" y="1312526"/>
                  <a:pt x="594066" y="1435800"/>
                </a:cubicBezTo>
                <a:lnTo>
                  <a:pt x="792088" y="1435800"/>
                </a:lnTo>
                <a:lnTo>
                  <a:pt x="426555" y="1643401"/>
                </a:lnTo>
                <a:lnTo>
                  <a:pt x="0" y="143580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8" name="Flèche vers le bas 30">
            <a:extLst>
              <a:ext uri="{FF2B5EF4-FFF2-40B4-BE49-F238E27FC236}">
                <a16:creationId xmlns:a16="http://schemas.microsoft.com/office/drawing/2014/main" id="{562D5A6B-75F5-743D-0473-4503A6BD4DBA}"/>
              </a:ext>
            </a:extLst>
          </p:cNvPr>
          <p:cNvSpPr/>
          <p:nvPr/>
        </p:nvSpPr>
        <p:spPr bwMode="auto">
          <a:xfrm rot="14461016" flipV="1">
            <a:off x="3908058" y="4237760"/>
            <a:ext cx="193546" cy="594356"/>
          </a:xfrm>
          <a:custGeom>
            <a:avLst/>
            <a:gdLst>
              <a:gd name="connsiteX0" fmla="*/ 0 w 792088"/>
              <a:gd name="connsiteY0" fmla="*/ 1260140 h 1656184"/>
              <a:gd name="connsiteX1" fmla="*/ 198022 w 792088"/>
              <a:gd name="connsiteY1" fmla="*/ 1260140 h 1656184"/>
              <a:gd name="connsiteX2" fmla="*/ 198022 w 792088"/>
              <a:gd name="connsiteY2" fmla="*/ 0 h 1656184"/>
              <a:gd name="connsiteX3" fmla="*/ 594066 w 792088"/>
              <a:gd name="connsiteY3" fmla="*/ 0 h 1656184"/>
              <a:gd name="connsiteX4" fmla="*/ 594066 w 792088"/>
              <a:gd name="connsiteY4" fmla="*/ 1260140 h 1656184"/>
              <a:gd name="connsiteX5" fmla="*/ 792088 w 792088"/>
              <a:gd name="connsiteY5" fmla="*/ 1260140 h 1656184"/>
              <a:gd name="connsiteX6" fmla="*/ 396044 w 792088"/>
              <a:gd name="connsiteY6" fmla="*/ 1656184 h 1656184"/>
              <a:gd name="connsiteX7" fmla="*/ 0 w 792088"/>
              <a:gd name="connsiteY7" fmla="*/ 1260140 h 1656184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198022 w 792088"/>
              <a:gd name="connsiteY2" fmla="*/ 16328 h 1672512"/>
              <a:gd name="connsiteX3" fmla="*/ 406287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353144 w 792088"/>
              <a:gd name="connsiteY2" fmla="*/ 8163 h 1672512"/>
              <a:gd name="connsiteX3" fmla="*/ 406287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672512"/>
              <a:gd name="connsiteX1" fmla="*/ 198022 w 792088"/>
              <a:gd name="connsiteY1" fmla="*/ 1276468 h 1672512"/>
              <a:gd name="connsiteX2" fmla="*/ 353144 w 792088"/>
              <a:gd name="connsiteY2" fmla="*/ 8163 h 1672512"/>
              <a:gd name="connsiteX3" fmla="*/ 357301 w 792088"/>
              <a:gd name="connsiteY3" fmla="*/ 0 h 1672512"/>
              <a:gd name="connsiteX4" fmla="*/ 594066 w 792088"/>
              <a:gd name="connsiteY4" fmla="*/ 1276468 h 1672512"/>
              <a:gd name="connsiteX5" fmla="*/ 792088 w 792088"/>
              <a:gd name="connsiteY5" fmla="*/ 1276468 h 1672512"/>
              <a:gd name="connsiteX6" fmla="*/ 396044 w 792088"/>
              <a:gd name="connsiteY6" fmla="*/ 1672512 h 1672512"/>
              <a:gd name="connsiteX7" fmla="*/ 0 w 792088"/>
              <a:gd name="connsiteY7" fmla="*/ 1276468 h 1672512"/>
              <a:gd name="connsiteX0" fmla="*/ 0 w 792088"/>
              <a:gd name="connsiteY0" fmla="*/ 1276468 h 1484069"/>
              <a:gd name="connsiteX1" fmla="*/ 198022 w 792088"/>
              <a:gd name="connsiteY1" fmla="*/ 1276468 h 1484069"/>
              <a:gd name="connsiteX2" fmla="*/ 353144 w 792088"/>
              <a:gd name="connsiteY2" fmla="*/ 8163 h 1484069"/>
              <a:gd name="connsiteX3" fmla="*/ 357301 w 792088"/>
              <a:gd name="connsiteY3" fmla="*/ 0 h 1484069"/>
              <a:gd name="connsiteX4" fmla="*/ 594066 w 792088"/>
              <a:gd name="connsiteY4" fmla="*/ 1276468 h 1484069"/>
              <a:gd name="connsiteX5" fmla="*/ 792088 w 792088"/>
              <a:gd name="connsiteY5" fmla="*/ 1276468 h 1484069"/>
              <a:gd name="connsiteX6" fmla="*/ 426555 w 792088"/>
              <a:gd name="connsiteY6" fmla="*/ 1484069 h 1484069"/>
              <a:gd name="connsiteX7" fmla="*/ 0 w 792088"/>
              <a:gd name="connsiteY7" fmla="*/ 1276468 h 1484069"/>
              <a:gd name="connsiteX0" fmla="*/ 0 w 792088"/>
              <a:gd name="connsiteY0" fmla="*/ 1276468 h 1484069"/>
              <a:gd name="connsiteX1" fmla="*/ 198022 w 792088"/>
              <a:gd name="connsiteY1" fmla="*/ 1276468 h 1484069"/>
              <a:gd name="connsiteX2" fmla="*/ 284942 w 792088"/>
              <a:gd name="connsiteY2" fmla="*/ 665858 h 1484069"/>
              <a:gd name="connsiteX3" fmla="*/ 353144 w 792088"/>
              <a:gd name="connsiteY3" fmla="*/ 8163 h 1484069"/>
              <a:gd name="connsiteX4" fmla="*/ 357301 w 792088"/>
              <a:gd name="connsiteY4" fmla="*/ 0 h 1484069"/>
              <a:gd name="connsiteX5" fmla="*/ 594066 w 792088"/>
              <a:gd name="connsiteY5" fmla="*/ 1276468 h 1484069"/>
              <a:gd name="connsiteX6" fmla="*/ 792088 w 792088"/>
              <a:gd name="connsiteY6" fmla="*/ 1276468 h 1484069"/>
              <a:gd name="connsiteX7" fmla="*/ 426555 w 792088"/>
              <a:gd name="connsiteY7" fmla="*/ 1484069 h 1484069"/>
              <a:gd name="connsiteX8" fmla="*/ 0 w 792088"/>
              <a:gd name="connsiteY8" fmla="*/ 1276468 h 1484069"/>
              <a:gd name="connsiteX0" fmla="*/ 0 w 792088"/>
              <a:gd name="connsiteY0" fmla="*/ 1297403 h 1505004"/>
              <a:gd name="connsiteX1" fmla="*/ 198022 w 792088"/>
              <a:gd name="connsiteY1" fmla="*/ 1297403 h 1505004"/>
              <a:gd name="connsiteX2" fmla="*/ 284942 w 792088"/>
              <a:gd name="connsiteY2" fmla="*/ 686793 h 1505004"/>
              <a:gd name="connsiteX3" fmla="*/ 353144 w 792088"/>
              <a:gd name="connsiteY3" fmla="*/ 29098 h 1505004"/>
              <a:gd name="connsiteX4" fmla="*/ 677685 w 792088"/>
              <a:gd name="connsiteY4" fmla="*/ 0 h 1505004"/>
              <a:gd name="connsiteX5" fmla="*/ 594066 w 792088"/>
              <a:gd name="connsiteY5" fmla="*/ 1297403 h 1505004"/>
              <a:gd name="connsiteX6" fmla="*/ 792088 w 792088"/>
              <a:gd name="connsiteY6" fmla="*/ 1297403 h 1505004"/>
              <a:gd name="connsiteX7" fmla="*/ 426555 w 792088"/>
              <a:gd name="connsiteY7" fmla="*/ 1505004 h 1505004"/>
              <a:gd name="connsiteX8" fmla="*/ 0 w 792088"/>
              <a:gd name="connsiteY8" fmla="*/ 1297403 h 1505004"/>
              <a:gd name="connsiteX0" fmla="*/ 0 w 792088"/>
              <a:gd name="connsiteY0" fmla="*/ 1268305 h 1475906"/>
              <a:gd name="connsiteX1" fmla="*/ 198022 w 792088"/>
              <a:gd name="connsiteY1" fmla="*/ 1268305 h 1475906"/>
              <a:gd name="connsiteX2" fmla="*/ 284942 w 792088"/>
              <a:gd name="connsiteY2" fmla="*/ 657695 h 1475906"/>
              <a:gd name="connsiteX3" fmla="*/ 353144 w 792088"/>
              <a:gd name="connsiteY3" fmla="*/ 0 h 1475906"/>
              <a:gd name="connsiteX4" fmla="*/ 594066 w 792088"/>
              <a:gd name="connsiteY4" fmla="*/ 1268305 h 1475906"/>
              <a:gd name="connsiteX5" fmla="*/ 792088 w 792088"/>
              <a:gd name="connsiteY5" fmla="*/ 1268305 h 1475906"/>
              <a:gd name="connsiteX6" fmla="*/ 426555 w 792088"/>
              <a:gd name="connsiteY6" fmla="*/ 1475906 h 1475906"/>
              <a:gd name="connsiteX7" fmla="*/ 0 w 792088"/>
              <a:gd name="connsiteY7" fmla="*/ 1268305 h 1475906"/>
              <a:gd name="connsiteX0" fmla="*/ 0 w 792088"/>
              <a:gd name="connsiteY0" fmla="*/ 1289240 h 1496841"/>
              <a:gd name="connsiteX1" fmla="*/ 198022 w 792088"/>
              <a:gd name="connsiteY1" fmla="*/ 1289240 h 1496841"/>
              <a:gd name="connsiteX2" fmla="*/ 284942 w 792088"/>
              <a:gd name="connsiteY2" fmla="*/ 678630 h 1496841"/>
              <a:gd name="connsiteX3" fmla="*/ 627759 w 792088"/>
              <a:gd name="connsiteY3" fmla="*/ 0 h 1496841"/>
              <a:gd name="connsiteX4" fmla="*/ 594066 w 792088"/>
              <a:gd name="connsiteY4" fmla="*/ 1289240 h 1496841"/>
              <a:gd name="connsiteX5" fmla="*/ 792088 w 792088"/>
              <a:gd name="connsiteY5" fmla="*/ 1289240 h 1496841"/>
              <a:gd name="connsiteX6" fmla="*/ 426555 w 792088"/>
              <a:gd name="connsiteY6" fmla="*/ 1496841 h 1496841"/>
              <a:gd name="connsiteX7" fmla="*/ 0 w 792088"/>
              <a:gd name="connsiteY7" fmla="*/ 1289240 h 1496841"/>
              <a:gd name="connsiteX0" fmla="*/ 0 w 792088"/>
              <a:gd name="connsiteY0" fmla="*/ 1289240 h 1496841"/>
              <a:gd name="connsiteX1" fmla="*/ 198022 w 792088"/>
              <a:gd name="connsiteY1" fmla="*/ 1289240 h 1496841"/>
              <a:gd name="connsiteX2" fmla="*/ 284942 w 792088"/>
              <a:gd name="connsiteY2" fmla="*/ 678630 h 1496841"/>
              <a:gd name="connsiteX3" fmla="*/ 627759 w 792088"/>
              <a:gd name="connsiteY3" fmla="*/ 0 h 1496841"/>
              <a:gd name="connsiteX4" fmla="*/ 620575 w 792088"/>
              <a:gd name="connsiteY4" fmla="*/ 762383 h 1496841"/>
              <a:gd name="connsiteX5" fmla="*/ 594066 w 792088"/>
              <a:gd name="connsiteY5" fmla="*/ 1289240 h 1496841"/>
              <a:gd name="connsiteX6" fmla="*/ 792088 w 792088"/>
              <a:gd name="connsiteY6" fmla="*/ 1289240 h 1496841"/>
              <a:gd name="connsiteX7" fmla="*/ 426555 w 792088"/>
              <a:gd name="connsiteY7" fmla="*/ 1496841 h 1496841"/>
              <a:gd name="connsiteX8" fmla="*/ 0 w 792088"/>
              <a:gd name="connsiteY8" fmla="*/ 1289240 h 1496841"/>
              <a:gd name="connsiteX0" fmla="*/ 0 w 841349"/>
              <a:gd name="connsiteY0" fmla="*/ 1299705 h 1507306"/>
              <a:gd name="connsiteX1" fmla="*/ 198022 w 841349"/>
              <a:gd name="connsiteY1" fmla="*/ 1299705 h 1507306"/>
              <a:gd name="connsiteX2" fmla="*/ 284942 w 841349"/>
              <a:gd name="connsiteY2" fmla="*/ 689095 h 1507306"/>
              <a:gd name="connsiteX3" fmla="*/ 841350 w 841349"/>
              <a:gd name="connsiteY3" fmla="*/ 0 h 1507306"/>
              <a:gd name="connsiteX4" fmla="*/ 620575 w 841349"/>
              <a:gd name="connsiteY4" fmla="*/ 772848 h 1507306"/>
              <a:gd name="connsiteX5" fmla="*/ 594066 w 841349"/>
              <a:gd name="connsiteY5" fmla="*/ 1299705 h 1507306"/>
              <a:gd name="connsiteX6" fmla="*/ 792088 w 841349"/>
              <a:gd name="connsiteY6" fmla="*/ 1299705 h 1507306"/>
              <a:gd name="connsiteX7" fmla="*/ 426555 w 841349"/>
              <a:gd name="connsiteY7" fmla="*/ 1507306 h 1507306"/>
              <a:gd name="connsiteX8" fmla="*/ 0 w 841349"/>
              <a:gd name="connsiteY8" fmla="*/ 1299705 h 1507306"/>
              <a:gd name="connsiteX0" fmla="*/ 0 w 841351"/>
              <a:gd name="connsiteY0" fmla="*/ 1299705 h 1507306"/>
              <a:gd name="connsiteX1" fmla="*/ 198022 w 841351"/>
              <a:gd name="connsiteY1" fmla="*/ 1299705 h 1507306"/>
              <a:gd name="connsiteX2" fmla="*/ 284942 w 841351"/>
              <a:gd name="connsiteY2" fmla="*/ 689095 h 1507306"/>
              <a:gd name="connsiteX3" fmla="*/ 841350 w 841351"/>
              <a:gd name="connsiteY3" fmla="*/ 0 h 1507306"/>
              <a:gd name="connsiteX4" fmla="*/ 590061 w 841351"/>
              <a:gd name="connsiteY4" fmla="*/ 940353 h 1507306"/>
              <a:gd name="connsiteX5" fmla="*/ 594066 w 841351"/>
              <a:gd name="connsiteY5" fmla="*/ 1299705 h 1507306"/>
              <a:gd name="connsiteX6" fmla="*/ 792088 w 841351"/>
              <a:gd name="connsiteY6" fmla="*/ 1299705 h 1507306"/>
              <a:gd name="connsiteX7" fmla="*/ 426555 w 841351"/>
              <a:gd name="connsiteY7" fmla="*/ 1507306 h 1507306"/>
              <a:gd name="connsiteX8" fmla="*/ 0 w 841351"/>
              <a:gd name="connsiteY8" fmla="*/ 1299705 h 1507306"/>
              <a:gd name="connsiteX0" fmla="*/ 0 w 847095"/>
              <a:gd name="connsiteY0" fmla="*/ 1299705 h 1507306"/>
              <a:gd name="connsiteX1" fmla="*/ 198022 w 847095"/>
              <a:gd name="connsiteY1" fmla="*/ 1299705 h 1507306"/>
              <a:gd name="connsiteX2" fmla="*/ 284942 w 847095"/>
              <a:gd name="connsiteY2" fmla="*/ 689095 h 1507306"/>
              <a:gd name="connsiteX3" fmla="*/ 841350 w 847095"/>
              <a:gd name="connsiteY3" fmla="*/ 0 h 1507306"/>
              <a:gd name="connsiteX4" fmla="*/ 590061 w 847095"/>
              <a:gd name="connsiteY4" fmla="*/ 940353 h 1507306"/>
              <a:gd name="connsiteX5" fmla="*/ 594066 w 847095"/>
              <a:gd name="connsiteY5" fmla="*/ 1299705 h 1507306"/>
              <a:gd name="connsiteX6" fmla="*/ 792088 w 847095"/>
              <a:gd name="connsiteY6" fmla="*/ 1299705 h 1507306"/>
              <a:gd name="connsiteX7" fmla="*/ 426555 w 847095"/>
              <a:gd name="connsiteY7" fmla="*/ 1507306 h 1507306"/>
              <a:gd name="connsiteX8" fmla="*/ 0 w 847095"/>
              <a:gd name="connsiteY8" fmla="*/ 1299705 h 1507306"/>
              <a:gd name="connsiteX0" fmla="*/ 0 w 847095"/>
              <a:gd name="connsiteY0" fmla="*/ 1302117 h 1509718"/>
              <a:gd name="connsiteX1" fmla="*/ 198022 w 847095"/>
              <a:gd name="connsiteY1" fmla="*/ 1302117 h 1509718"/>
              <a:gd name="connsiteX2" fmla="*/ 284942 w 847095"/>
              <a:gd name="connsiteY2" fmla="*/ 691507 h 1509718"/>
              <a:gd name="connsiteX3" fmla="*/ 841350 w 847095"/>
              <a:gd name="connsiteY3" fmla="*/ 2412 h 1509718"/>
              <a:gd name="connsiteX4" fmla="*/ 590061 w 847095"/>
              <a:gd name="connsiteY4" fmla="*/ 942765 h 1509718"/>
              <a:gd name="connsiteX5" fmla="*/ 594066 w 847095"/>
              <a:gd name="connsiteY5" fmla="*/ 1302117 h 1509718"/>
              <a:gd name="connsiteX6" fmla="*/ 792088 w 847095"/>
              <a:gd name="connsiteY6" fmla="*/ 1302117 h 1509718"/>
              <a:gd name="connsiteX7" fmla="*/ 426555 w 847095"/>
              <a:gd name="connsiteY7" fmla="*/ 1509718 h 1509718"/>
              <a:gd name="connsiteX8" fmla="*/ 0 w 847095"/>
              <a:gd name="connsiteY8" fmla="*/ 1302117 h 1509718"/>
              <a:gd name="connsiteX0" fmla="*/ 0 w 847095"/>
              <a:gd name="connsiteY0" fmla="*/ 1302974 h 1510575"/>
              <a:gd name="connsiteX1" fmla="*/ 198022 w 847095"/>
              <a:gd name="connsiteY1" fmla="*/ 1302974 h 1510575"/>
              <a:gd name="connsiteX2" fmla="*/ 284942 w 847095"/>
              <a:gd name="connsiteY2" fmla="*/ 692364 h 1510575"/>
              <a:gd name="connsiteX3" fmla="*/ 841350 w 847095"/>
              <a:gd name="connsiteY3" fmla="*/ 3269 h 1510575"/>
              <a:gd name="connsiteX4" fmla="*/ 590061 w 847095"/>
              <a:gd name="connsiteY4" fmla="*/ 943622 h 1510575"/>
              <a:gd name="connsiteX5" fmla="*/ 594066 w 847095"/>
              <a:gd name="connsiteY5" fmla="*/ 1302974 h 1510575"/>
              <a:gd name="connsiteX6" fmla="*/ 792088 w 847095"/>
              <a:gd name="connsiteY6" fmla="*/ 1302974 h 1510575"/>
              <a:gd name="connsiteX7" fmla="*/ 426555 w 847095"/>
              <a:gd name="connsiteY7" fmla="*/ 1510575 h 1510575"/>
              <a:gd name="connsiteX8" fmla="*/ 0 w 847095"/>
              <a:gd name="connsiteY8" fmla="*/ 1302974 h 1510575"/>
              <a:gd name="connsiteX0" fmla="*/ 0 w 847095"/>
              <a:gd name="connsiteY0" fmla="*/ 1302974 h 1510575"/>
              <a:gd name="connsiteX1" fmla="*/ 198022 w 847095"/>
              <a:gd name="connsiteY1" fmla="*/ 1302974 h 1510575"/>
              <a:gd name="connsiteX2" fmla="*/ 284942 w 847095"/>
              <a:gd name="connsiteY2" fmla="*/ 692364 h 1510575"/>
              <a:gd name="connsiteX3" fmla="*/ 841350 w 847095"/>
              <a:gd name="connsiteY3" fmla="*/ 3269 h 1510575"/>
              <a:gd name="connsiteX4" fmla="*/ 590061 w 847095"/>
              <a:gd name="connsiteY4" fmla="*/ 943622 h 1510575"/>
              <a:gd name="connsiteX5" fmla="*/ 594066 w 847095"/>
              <a:gd name="connsiteY5" fmla="*/ 1302974 h 1510575"/>
              <a:gd name="connsiteX6" fmla="*/ 792088 w 847095"/>
              <a:gd name="connsiteY6" fmla="*/ 1302974 h 1510575"/>
              <a:gd name="connsiteX7" fmla="*/ 426555 w 847095"/>
              <a:gd name="connsiteY7" fmla="*/ 1510575 h 1510575"/>
              <a:gd name="connsiteX8" fmla="*/ 0 w 847095"/>
              <a:gd name="connsiteY8" fmla="*/ 1302974 h 1510575"/>
              <a:gd name="connsiteX0" fmla="*/ 0 w 845714"/>
              <a:gd name="connsiteY0" fmla="*/ 1302974 h 1510575"/>
              <a:gd name="connsiteX1" fmla="*/ 198022 w 845714"/>
              <a:gd name="connsiteY1" fmla="*/ 1302974 h 1510575"/>
              <a:gd name="connsiteX2" fmla="*/ 284942 w 845714"/>
              <a:gd name="connsiteY2" fmla="*/ 692364 h 1510575"/>
              <a:gd name="connsiteX3" fmla="*/ 841350 w 845714"/>
              <a:gd name="connsiteY3" fmla="*/ 3269 h 1510575"/>
              <a:gd name="connsiteX4" fmla="*/ 483268 w 845714"/>
              <a:gd name="connsiteY4" fmla="*/ 933153 h 1510575"/>
              <a:gd name="connsiteX5" fmla="*/ 594066 w 845714"/>
              <a:gd name="connsiteY5" fmla="*/ 1302974 h 1510575"/>
              <a:gd name="connsiteX6" fmla="*/ 792088 w 845714"/>
              <a:gd name="connsiteY6" fmla="*/ 1302974 h 1510575"/>
              <a:gd name="connsiteX7" fmla="*/ 426555 w 845714"/>
              <a:gd name="connsiteY7" fmla="*/ 1510575 h 1510575"/>
              <a:gd name="connsiteX8" fmla="*/ 0 w 845714"/>
              <a:gd name="connsiteY8" fmla="*/ 1302974 h 1510575"/>
              <a:gd name="connsiteX0" fmla="*/ 0 w 982411"/>
              <a:gd name="connsiteY0" fmla="*/ 1437797 h 1645398"/>
              <a:gd name="connsiteX1" fmla="*/ 198022 w 982411"/>
              <a:gd name="connsiteY1" fmla="*/ 1437797 h 1645398"/>
              <a:gd name="connsiteX2" fmla="*/ 284942 w 982411"/>
              <a:gd name="connsiteY2" fmla="*/ 827187 h 1645398"/>
              <a:gd name="connsiteX3" fmla="*/ 978661 w 982411"/>
              <a:gd name="connsiteY3" fmla="*/ 1997 h 1645398"/>
              <a:gd name="connsiteX4" fmla="*/ 483268 w 982411"/>
              <a:gd name="connsiteY4" fmla="*/ 1067976 h 1645398"/>
              <a:gd name="connsiteX5" fmla="*/ 594066 w 982411"/>
              <a:gd name="connsiteY5" fmla="*/ 1437797 h 1645398"/>
              <a:gd name="connsiteX6" fmla="*/ 792088 w 982411"/>
              <a:gd name="connsiteY6" fmla="*/ 1437797 h 1645398"/>
              <a:gd name="connsiteX7" fmla="*/ 426555 w 982411"/>
              <a:gd name="connsiteY7" fmla="*/ 1645398 h 1645398"/>
              <a:gd name="connsiteX8" fmla="*/ 0 w 982411"/>
              <a:gd name="connsiteY8" fmla="*/ 1437797 h 1645398"/>
              <a:gd name="connsiteX0" fmla="*/ 0 w 982409"/>
              <a:gd name="connsiteY0" fmla="*/ 1437797 h 1645398"/>
              <a:gd name="connsiteX1" fmla="*/ 198022 w 982409"/>
              <a:gd name="connsiteY1" fmla="*/ 1437797 h 1645398"/>
              <a:gd name="connsiteX2" fmla="*/ 284942 w 982409"/>
              <a:gd name="connsiteY2" fmla="*/ 827187 h 1645398"/>
              <a:gd name="connsiteX3" fmla="*/ 978661 w 982409"/>
              <a:gd name="connsiteY3" fmla="*/ 1997 h 1645398"/>
              <a:gd name="connsiteX4" fmla="*/ 483268 w 982409"/>
              <a:gd name="connsiteY4" fmla="*/ 1067976 h 1645398"/>
              <a:gd name="connsiteX5" fmla="*/ 594066 w 982409"/>
              <a:gd name="connsiteY5" fmla="*/ 1437797 h 1645398"/>
              <a:gd name="connsiteX6" fmla="*/ 792088 w 982409"/>
              <a:gd name="connsiteY6" fmla="*/ 1437797 h 1645398"/>
              <a:gd name="connsiteX7" fmla="*/ 426555 w 982409"/>
              <a:gd name="connsiteY7" fmla="*/ 1645398 h 1645398"/>
              <a:gd name="connsiteX8" fmla="*/ 0 w 982409"/>
              <a:gd name="connsiteY8" fmla="*/ 1437797 h 1645398"/>
              <a:gd name="connsiteX0" fmla="*/ 0 w 982411"/>
              <a:gd name="connsiteY0" fmla="*/ 1437797 h 1645398"/>
              <a:gd name="connsiteX1" fmla="*/ 198022 w 982411"/>
              <a:gd name="connsiteY1" fmla="*/ 1437797 h 1645398"/>
              <a:gd name="connsiteX2" fmla="*/ 284942 w 982411"/>
              <a:gd name="connsiteY2" fmla="*/ 827187 h 1645398"/>
              <a:gd name="connsiteX3" fmla="*/ 978661 w 982411"/>
              <a:gd name="connsiteY3" fmla="*/ 1997 h 1645398"/>
              <a:gd name="connsiteX4" fmla="*/ 483268 w 982411"/>
              <a:gd name="connsiteY4" fmla="*/ 1067976 h 1645398"/>
              <a:gd name="connsiteX5" fmla="*/ 594066 w 982411"/>
              <a:gd name="connsiteY5" fmla="*/ 1437797 h 1645398"/>
              <a:gd name="connsiteX6" fmla="*/ 792088 w 982411"/>
              <a:gd name="connsiteY6" fmla="*/ 1437797 h 1645398"/>
              <a:gd name="connsiteX7" fmla="*/ 426555 w 982411"/>
              <a:gd name="connsiteY7" fmla="*/ 1645398 h 1645398"/>
              <a:gd name="connsiteX8" fmla="*/ 0 w 982411"/>
              <a:gd name="connsiteY8" fmla="*/ 1437797 h 1645398"/>
              <a:gd name="connsiteX0" fmla="*/ 0 w 978661"/>
              <a:gd name="connsiteY0" fmla="*/ 1437797 h 1645398"/>
              <a:gd name="connsiteX1" fmla="*/ 198022 w 978661"/>
              <a:gd name="connsiteY1" fmla="*/ 1437797 h 1645398"/>
              <a:gd name="connsiteX2" fmla="*/ 284942 w 978661"/>
              <a:gd name="connsiteY2" fmla="*/ 827187 h 1645398"/>
              <a:gd name="connsiteX3" fmla="*/ 978661 w 978661"/>
              <a:gd name="connsiteY3" fmla="*/ 1997 h 1645398"/>
              <a:gd name="connsiteX4" fmla="*/ 483268 w 978661"/>
              <a:gd name="connsiteY4" fmla="*/ 1067976 h 1645398"/>
              <a:gd name="connsiteX5" fmla="*/ 594066 w 978661"/>
              <a:gd name="connsiteY5" fmla="*/ 1437797 h 1645398"/>
              <a:gd name="connsiteX6" fmla="*/ 792088 w 978661"/>
              <a:gd name="connsiteY6" fmla="*/ 1437797 h 1645398"/>
              <a:gd name="connsiteX7" fmla="*/ 426555 w 978661"/>
              <a:gd name="connsiteY7" fmla="*/ 1645398 h 1645398"/>
              <a:gd name="connsiteX8" fmla="*/ 0 w 978661"/>
              <a:gd name="connsiteY8" fmla="*/ 1437797 h 1645398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483268 w 978661"/>
              <a:gd name="connsiteY4" fmla="*/ 1065979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483268 w 978661"/>
              <a:gd name="connsiteY4" fmla="*/ 1065979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529035 w 978661"/>
              <a:gd name="connsiteY4" fmla="*/ 908943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  <a:gd name="connsiteX0" fmla="*/ 0 w 978661"/>
              <a:gd name="connsiteY0" fmla="*/ 1435800 h 1643401"/>
              <a:gd name="connsiteX1" fmla="*/ 198022 w 978661"/>
              <a:gd name="connsiteY1" fmla="*/ 1435800 h 1643401"/>
              <a:gd name="connsiteX2" fmla="*/ 284942 w 978661"/>
              <a:gd name="connsiteY2" fmla="*/ 825190 h 1643401"/>
              <a:gd name="connsiteX3" fmla="*/ 978661 w 978661"/>
              <a:gd name="connsiteY3" fmla="*/ 0 h 1643401"/>
              <a:gd name="connsiteX4" fmla="*/ 529035 w 978661"/>
              <a:gd name="connsiteY4" fmla="*/ 908943 h 1643401"/>
              <a:gd name="connsiteX5" fmla="*/ 594066 w 978661"/>
              <a:gd name="connsiteY5" fmla="*/ 1435800 h 1643401"/>
              <a:gd name="connsiteX6" fmla="*/ 792088 w 978661"/>
              <a:gd name="connsiteY6" fmla="*/ 1435800 h 1643401"/>
              <a:gd name="connsiteX7" fmla="*/ 426555 w 978661"/>
              <a:gd name="connsiteY7" fmla="*/ 1643401 h 1643401"/>
              <a:gd name="connsiteX8" fmla="*/ 0 w 978661"/>
              <a:gd name="connsiteY8" fmla="*/ 1435800 h 16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661" h="1643401">
                <a:moveTo>
                  <a:pt x="0" y="1435800"/>
                </a:moveTo>
                <a:lnTo>
                  <a:pt x="198022" y="1435800"/>
                </a:lnTo>
                <a:cubicBezTo>
                  <a:pt x="153974" y="1250280"/>
                  <a:pt x="154836" y="1064490"/>
                  <a:pt x="284942" y="825190"/>
                </a:cubicBezTo>
                <a:cubicBezTo>
                  <a:pt x="415048" y="585890"/>
                  <a:pt x="500640" y="450171"/>
                  <a:pt x="978661" y="0"/>
                </a:cubicBezTo>
                <a:cubicBezTo>
                  <a:pt x="815928" y="240787"/>
                  <a:pt x="577879" y="502138"/>
                  <a:pt x="529035" y="908943"/>
                </a:cubicBezTo>
                <a:cubicBezTo>
                  <a:pt x="480191" y="1315748"/>
                  <a:pt x="557133" y="1312526"/>
                  <a:pt x="594066" y="1435800"/>
                </a:cubicBezTo>
                <a:lnTo>
                  <a:pt x="792088" y="1435800"/>
                </a:lnTo>
                <a:lnTo>
                  <a:pt x="426555" y="1643401"/>
                </a:lnTo>
                <a:lnTo>
                  <a:pt x="0" y="143580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D313399-F8B5-6857-998F-C623425E1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6" t="18150" r="21042" b="53708"/>
          <a:stretch/>
        </p:blipFill>
        <p:spPr>
          <a:xfrm>
            <a:off x="650188" y="4959879"/>
            <a:ext cx="3050056" cy="121552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89A700C-D4DC-79CD-3C9E-CF1E52F2ADCA}"/>
              </a:ext>
            </a:extLst>
          </p:cNvPr>
          <p:cNvSpPr txBox="1"/>
          <p:nvPr/>
        </p:nvSpPr>
        <p:spPr>
          <a:xfrm>
            <a:off x="645603" y="5926616"/>
            <a:ext cx="3159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ea typeface="Segoe UI Symbol" pitchFamily="34" charset="0"/>
                <a:cs typeface="Arial" pitchFamily="34" charset="0"/>
              </a:rPr>
              <a:t>Biomasse moléculaire microbienne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A13D94C-84B0-CE2C-12AF-0AC06E1D9216}"/>
              </a:ext>
            </a:extLst>
          </p:cNvPr>
          <p:cNvSpPr txBox="1"/>
          <p:nvPr/>
        </p:nvSpPr>
        <p:spPr>
          <a:xfrm>
            <a:off x="850299" y="4732385"/>
            <a:ext cx="244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C00000"/>
                </a:solidFill>
                <a:ea typeface="Segoe UI Symbol" pitchFamily="34" charset="0"/>
                <a:cs typeface="Arial" pitchFamily="34" charset="0"/>
              </a:rPr>
              <a:t>Quantité d’ADN dans le sol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4D0F3E0-9F31-5A38-95B0-464877C448AA}"/>
              </a:ext>
            </a:extLst>
          </p:cNvPr>
          <p:cNvSpPr txBox="1"/>
          <p:nvPr/>
        </p:nvSpPr>
        <p:spPr>
          <a:xfrm>
            <a:off x="908936" y="6202414"/>
            <a:ext cx="2373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BIOMASSE MICROBIENNE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881CC2B-8E4A-8D04-CD3E-AF9A36911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2" b="89474" l="9959" r="90041">
                        <a14:foregroundMark x1="78008" y1="10048" x2="89212" y2="44498"/>
                        <a14:foregroundMark x1="89212" y1="44498" x2="90456" y2="84211"/>
                        <a14:foregroundMark x1="90456" y1="84211" x2="90041" y2="84689"/>
                        <a14:foregroundMark x1="26556" y1="22488" x2="35270" y2="24880"/>
                        <a14:foregroundMark x1="25726" y1="35885" x2="36515" y2="28230"/>
                        <a14:foregroundMark x1="10788" y1="62201" x2="37344" y2="84689"/>
                        <a14:foregroundMark x1="37344" y1="84689" x2="39419" y2="85167"/>
                        <a14:foregroundMark x1="68465" y1="9569" x2="83402" y2="8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2217" y="4238852"/>
            <a:ext cx="2051899" cy="1778313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EE71765-12CC-D19C-6B3F-F292B675DC61}"/>
              </a:ext>
            </a:extLst>
          </p:cNvPr>
          <p:cNvSpPr txBox="1"/>
          <p:nvPr/>
        </p:nvSpPr>
        <p:spPr>
          <a:xfrm>
            <a:off x="10693011" y="4373379"/>
            <a:ext cx="1203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C00000"/>
                </a:solidFill>
                <a:ea typeface="Segoe UI Symbol" pitchFamily="34" charset="0"/>
                <a:cs typeface="Arial" pitchFamily="34" charset="0"/>
              </a:rPr>
              <a:t>Séquençage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D122D65-A711-2EC9-1C2E-22230393E359}"/>
              </a:ext>
            </a:extLst>
          </p:cNvPr>
          <p:cNvSpPr txBox="1"/>
          <p:nvPr/>
        </p:nvSpPr>
        <p:spPr>
          <a:xfrm>
            <a:off x="7868940" y="5782780"/>
            <a:ext cx="3998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ea typeface="Segoe UI Symbol" pitchFamily="34" charset="0"/>
                <a:cs typeface="Arial" pitchFamily="34" charset="0"/>
              </a:rPr>
              <a:t>Indices de diversité et inventaire des espèces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4D4D2E7-439B-52F6-A6F3-8D72507BB250}"/>
              </a:ext>
            </a:extLst>
          </p:cNvPr>
          <p:cNvSpPr txBox="1"/>
          <p:nvPr/>
        </p:nvSpPr>
        <p:spPr>
          <a:xfrm>
            <a:off x="8528627" y="6091083"/>
            <a:ext cx="2677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DIVERSITÉ MICROBIENNE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IDENTIFICATION DES ESPÈCES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34F3725-AECB-63FB-ABF5-6975B42DF1FD}"/>
              </a:ext>
            </a:extLst>
          </p:cNvPr>
          <p:cNvSpPr txBox="1"/>
          <p:nvPr/>
        </p:nvSpPr>
        <p:spPr>
          <a:xfrm>
            <a:off x="2610598" y="3887804"/>
            <a:ext cx="740978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Métagénome du sol = Ensemble des génome de tous les micro-organismes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83D1F24-FDD5-A45B-3401-196BC1638D7A}"/>
              </a:ext>
            </a:extLst>
          </p:cNvPr>
          <p:cNvSpPr txBox="1"/>
          <p:nvPr/>
        </p:nvSpPr>
        <p:spPr>
          <a:xfrm>
            <a:off x="6502176" y="2494249"/>
            <a:ext cx="8815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ADN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BC6C827-7464-36D2-5C48-EAFCE3EFE4A4}"/>
              </a:ext>
            </a:extLst>
          </p:cNvPr>
          <p:cNvSpPr txBox="1"/>
          <p:nvPr/>
        </p:nvSpPr>
        <p:spPr>
          <a:xfrm>
            <a:off x="1208391" y="914478"/>
            <a:ext cx="938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ea typeface="Segoe UI Symbol" pitchFamily="34" charset="0"/>
                <a:cs typeface="Arial" pitchFamily="34" charset="0"/>
              </a:rPr>
              <a:t>Comment mesure-t-on l’abondance et la diversité microbienne des sols?</a:t>
            </a:r>
          </a:p>
        </p:txBody>
      </p:sp>
      <p:pic>
        <p:nvPicPr>
          <p:cNvPr id="51" name="Picture 16" descr="Borodovsky%20DNA%20picture">
            <a:extLst>
              <a:ext uri="{FF2B5EF4-FFF2-40B4-BE49-F238E27FC236}">
                <a16:creationId xmlns:a16="http://schemas.microsoft.com/office/drawing/2014/main" id="{46D8ABA9-E333-61A3-2872-FA18353FB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5721644" y="2798241"/>
            <a:ext cx="749439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Flèche vers la droite 51">
            <a:extLst>
              <a:ext uri="{FF2B5EF4-FFF2-40B4-BE49-F238E27FC236}">
                <a16:creationId xmlns:a16="http://schemas.microsoft.com/office/drawing/2014/main" id="{EACA14F9-3D63-FCA4-CAD4-6F17A62D7177}"/>
              </a:ext>
            </a:extLst>
          </p:cNvPr>
          <p:cNvSpPr/>
          <p:nvPr/>
        </p:nvSpPr>
        <p:spPr>
          <a:xfrm rot="10800000">
            <a:off x="4181448" y="1808985"/>
            <a:ext cx="1006556" cy="406267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96DDA68-D048-B55C-ECE5-AF8E64A8DB2B}"/>
              </a:ext>
            </a:extLst>
          </p:cNvPr>
          <p:cNvSpPr txBox="1"/>
          <p:nvPr/>
        </p:nvSpPr>
        <p:spPr>
          <a:xfrm>
            <a:off x="3521939" y="3640602"/>
            <a:ext cx="476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De nouveaux outils: l’écologie moléculaire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C6FE0D-E02A-24AA-7EC7-6237B417DD88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54AFA6-0A1B-D31D-E61F-32FE2AD41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C3FCEB4-C909-335D-0035-11A184B47F0A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1425217-81B4-487B-9B6D-41FB802EDA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4C35FAB-209E-5595-A15D-63E5F78F25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7EA8E33-6949-C632-7DDD-175D72F809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479" y="1599187"/>
            <a:ext cx="1954387" cy="7839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39ABF4C-39BD-17A3-D159-08BA73CE0E3A}"/>
              </a:ext>
            </a:extLst>
          </p:cNvPr>
          <p:cNvSpPr txBox="1"/>
          <p:nvPr/>
        </p:nvSpPr>
        <p:spPr>
          <a:xfrm>
            <a:off x="2175216" y="2400296"/>
            <a:ext cx="176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>
                <a:solidFill>
                  <a:srgbClr val="C00000"/>
                </a:solidFill>
                <a:ea typeface="Segoe UI Symbol" pitchFamily="34" charset="0"/>
                <a:cs typeface="Arial" pitchFamily="34" charset="0"/>
              </a:rPr>
              <a:t>Cytométrie</a:t>
            </a:r>
            <a:r>
              <a:rPr lang="fr-FR" sz="1600" b="1" dirty="0">
                <a:solidFill>
                  <a:srgbClr val="C00000"/>
                </a:solidFill>
                <a:ea typeface="Segoe UI Symbol" pitchFamily="34" charset="0"/>
                <a:cs typeface="Arial" pitchFamily="34" charset="0"/>
              </a:rPr>
              <a:t> en flux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5A2C22-97EC-022C-0439-7E1910EE78A7}"/>
              </a:ext>
            </a:extLst>
          </p:cNvPr>
          <p:cNvSpPr txBox="1"/>
          <p:nvPr/>
        </p:nvSpPr>
        <p:spPr>
          <a:xfrm>
            <a:off x="2093712" y="2647498"/>
            <a:ext cx="2110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Densité MICROBIENNE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C10A5911-55AC-D932-93A2-C14CF61BA416}"/>
              </a:ext>
            </a:extLst>
          </p:cNvPr>
          <p:cNvSpPr/>
          <p:nvPr/>
        </p:nvSpPr>
        <p:spPr>
          <a:xfrm rot="5400000">
            <a:off x="6105585" y="4387129"/>
            <a:ext cx="338554" cy="20852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C20BEF66-5510-1047-F265-CCA39C49E893}"/>
              </a:ext>
            </a:extLst>
          </p:cNvPr>
          <p:cNvSpPr/>
          <p:nvPr/>
        </p:nvSpPr>
        <p:spPr>
          <a:xfrm rot="5400000">
            <a:off x="5956516" y="2552428"/>
            <a:ext cx="554514" cy="406267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4C4DF105-5ECC-7E37-5A18-6415862C4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511" y="4693485"/>
            <a:ext cx="1601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PCR quantitative</a:t>
            </a: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D92955B4-5353-8EC3-F3DB-C26A5A46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48421" t="56297" r="2744" b="5902"/>
          <a:stretch>
            <a:fillRect/>
          </a:stretch>
        </p:blipFill>
        <p:spPr bwMode="auto">
          <a:xfrm>
            <a:off x="5334495" y="5053525"/>
            <a:ext cx="17287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323BE9-372A-5E9C-D69A-1B4D71D611B2}"/>
              </a:ext>
            </a:extLst>
          </p:cNvPr>
          <p:cNvSpPr txBox="1"/>
          <p:nvPr/>
        </p:nvSpPr>
        <p:spPr>
          <a:xfrm>
            <a:off x="4894912" y="6079303"/>
            <a:ext cx="2677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Densité microbienne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chemeClr val="accent1"/>
                </a:solidFill>
                <a:ea typeface="Segoe UI Symbol" pitchFamily="34" charset="0"/>
                <a:cs typeface="Arial" pitchFamily="34" charset="0"/>
              </a:rPr>
              <a:t>Ratio champignons/bactéries</a:t>
            </a:r>
          </a:p>
        </p:txBody>
      </p:sp>
    </p:spTree>
    <p:extLst>
      <p:ext uri="{BB962C8B-B14F-4D97-AF65-F5344CB8AC3E}">
        <p14:creationId xmlns:p14="http://schemas.microsoft.com/office/powerpoint/2010/main" val="14859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/>
      <p:bldP spid="41" grpId="0"/>
      <p:bldP spid="42" grpId="0"/>
      <p:bldP spid="44" grpId="0"/>
      <p:bldP spid="45" grpId="0"/>
      <p:bldP spid="46" grpId="0"/>
      <p:bldP spid="48" grpId="0"/>
      <p:bldP spid="49" grpId="0" animBg="1"/>
      <p:bldP spid="52" grpId="0" animBg="1"/>
      <p:bldP spid="47" grpId="0"/>
      <p:bldP spid="9" grpId="0"/>
      <p:bldP spid="10" grpId="0"/>
      <p:bldP spid="11" grpId="0" animBg="1"/>
      <p:bldP spid="13" grpId="0" animBg="1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4B6BA4-9273-AD37-0F7A-A2F0A5BD6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967" y="1026884"/>
            <a:ext cx="8923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+mn-lt"/>
              </a:rPr>
              <a:t>Comment mesurer les activités microbiennes dans le sol ? </a:t>
            </a:r>
          </a:p>
        </p:txBody>
      </p:sp>
      <p:pic>
        <p:nvPicPr>
          <p:cNvPr id="5" name="Picture 2" descr="http://cf.ltkcdn.net/garden/images/std/110001-405x296-Turf_Sideview.jpg">
            <a:extLst>
              <a:ext uri="{FF2B5EF4-FFF2-40B4-BE49-F238E27FC236}">
                <a16:creationId xmlns:a16="http://schemas.microsoft.com/office/drawing/2014/main" id="{8D526DDB-F9A1-7CC0-DB60-7049EB4D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18" y="1383834"/>
            <a:ext cx="180022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E91689CE-F38B-A960-4361-0684BC45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834" y="3559346"/>
            <a:ext cx="42530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+mn-lt"/>
              </a:rPr>
              <a:t>Mesure de produits finis ou intermédiaires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CO</a:t>
            </a:r>
            <a:r>
              <a:rPr lang="fr-FR" altLang="fr-FR" sz="1800" baseline="-25000" dirty="0">
                <a:latin typeface="+mn-lt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NH</a:t>
            </a:r>
            <a:r>
              <a:rPr lang="fr-FR" altLang="fr-FR" sz="1800" baseline="-25000" dirty="0">
                <a:latin typeface="+mn-lt"/>
              </a:rPr>
              <a:t>4</a:t>
            </a:r>
            <a:r>
              <a:rPr lang="fr-FR" altLang="fr-FR" sz="1800" baseline="30000" dirty="0">
                <a:latin typeface="+mn-lt"/>
              </a:rPr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N</a:t>
            </a:r>
            <a:r>
              <a:rPr lang="fr-FR" altLang="fr-FR" sz="1800" baseline="-25000" dirty="0">
                <a:latin typeface="+mn-lt"/>
              </a:rPr>
              <a:t>2</a:t>
            </a:r>
            <a:r>
              <a:rPr lang="fr-FR" altLang="fr-FR" sz="1800" dirty="0">
                <a:latin typeface="+mn-lt"/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…</a:t>
            </a: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2AA7857D-9C73-B5B3-0A6E-E045B4E6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80" y="3474573"/>
            <a:ext cx="18542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BA103AB8-91C9-3087-A3A2-B327257E0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81" y="4916022"/>
            <a:ext cx="1895475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3">
            <a:extLst>
              <a:ext uri="{FF2B5EF4-FFF2-40B4-BE49-F238E27FC236}">
                <a16:creationId xmlns:a16="http://schemas.microsoft.com/office/drawing/2014/main" id="{8E1BD5C4-B8EB-36D7-0C24-51F4E10E4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518" y="5790734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+mn-lt"/>
              </a:rPr>
              <a:t>Biolog</a:t>
            </a:r>
            <a:r>
              <a:rPr lang="fr-FR" altLang="fr-FR" sz="1800" baseline="30000">
                <a:latin typeface="+mn-lt"/>
              </a:rPr>
              <a:t>©</a:t>
            </a: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DD8E7C6F-B0CE-FD60-F288-526E04948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7858" y="2945993"/>
            <a:ext cx="2382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+mn-lt"/>
              </a:rPr>
              <a:t>Mesures enzymatiques</a:t>
            </a: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9ECCD755-4673-F76F-D123-21CF23BEE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136" y="3469809"/>
            <a:ext cx="18716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671BB212-EC82-770A-57F8-DE0DE42F9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136" y="4195296"/>
            <a:ext cx="19415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7">
            <a:extLst>
              <a:ext uri="{FF2B5EF4-FFF2-40B4-BE49-F238E27FC236}">
                <a16:creationId xmlns:a16="http://schemas.microsoft.com/office/drawing/2014/main" id="{55945A86-1F97-8D9A-8BC2-AF19E74B4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21" y="5043670"/>
            <a:ext cx="18224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8">
            <a:extLst>
              <a:ext uri="{FF2B5EF4-FFF2-40B4-BE49-F238E27FC236}">
                <a16:creationId xmlns:a16="http://schemas.microsoft.com/office/drawing/2014/main" id="{6871CF55-C51C-E1E9-39AF-779FEFA3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422" y="2994117"/>
            <a:ext cx="1363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+mn-lt"/>
              </a:rPr>
              <a:t>Catabolisme</a:t>
            </a: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A6A3064D-1E07-D5C9-D7EC-F73F942A2224}"/>
              </a:ext>
            </a:extLst>
          </p:cNvPr>
          <p:cNvSpPr/>
          <p:nvPr/>
        </p:nvSpPr>
        <p:spPr>
          <a:xfrm rot="5400000">
            <a:off x="5591940" y="2795369"/>
            <a:ext cx="666978" cy="5852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17A7F822-FC7C-1C94-7724-CD3F1B2736B6}"/>
              </a:ext>
            </a:extLst>
          </p:cNvPr>
          <p:cNvSpPr/>
          <p:nvPr/>
        </p:nvSpPr>
        <p:spPr>
          <a:xfrm rot="1851796">
            <a:off x="7363284" y="2602204"/>
            <a:ext cx="666978" cy="5852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58DCB429-0678-9720-A2D8-07231FBE8B58}"/>
              </a:ext>
            </a:extLst>
          </p:cNvPr>
          <p:cNvSpPr/>
          <p:nvPr/>
        </p:nvSpPr>
        <p:spPr>
          <a:xfrm rot="19748204" flipH="1">
            <a:off x="3820596" y="2600395"/>
            <a:ext cx="666978" cy="5852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B6021F0-BCD6-5D6D-E013-5577AB6B21CD}"/>
              </a:ext>
            </a:extLst>
          </p:cNvPr>
          <p:cNvGrpSpPr/>
          <p:nvPr/>
        </p:nvGrpSpPr>
        <p:grpSpPr>
          <a:xfrm>
            <a:off x="0" y="-8014"/>
            <a:ext cx="12192000" cy="950739"/>
            <a:chOff x="0" y="-14129"/>
            <a:chExt cx="12192000" cy="9507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CBE444-08FB-48ED-4703-02E4DF052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1" b="75054"/>
            <a:stretch/>
          </p:blipFill>
          <p:spPr bwMode="auto">
            <a:xfrm>
              <a:off x="0" y="73888"/>
              <a:ext cx="6031347" cy="86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1FE982E-1BD8-E4EE-C37B-34631624BA08}"/>
                </a:ext>
              </a:extLst>
            </p:cNvPr>
            <p:cNvSpPr txBox="1"/>
            <p:nvPr/>
          </p:nvSpPr>
          <p:spPr>
            <a:xfrm>
              <a:off x="1061274" y="-14129"/>
              <a:ext cx="50624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361A8"/>
                  </a:solidFill>
                </a:rPr>
                <a:t>La microbiologie du sol au service d’une agriculture durable: diagnostics et solutions innovantes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90C64E1-46E4-0569-746F-BF728BCEE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2"/>
            <a:stretch/>
          </p:blipFill>
          <p:spPr bwMode="auto">
            <a:xfrm>
              <a:off x="6031346" y="-10271"/>
              <a:ext cx="6160654" cy="46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B86FDAD-9233-E826-C8ED-FF73B97D66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" t="67727" r="1173" b="14561"/>
            <a:stretch/>
          </p:blipFill>
          <p:spPr bwMode="auto">
            <a:xfrm>
              <a:off x="6031347" y="309037"/>
              <a:ext cx="6160653" cy="62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2890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10122</TotalTime>
  <Words>1455</Words>
  <Application>Microsoft Office PowerPoint</Application>
  <PresentationFormat>Grand écran</PresentationFormat>
  <Paragraphs>293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ＭＳ ゴシック</vt:lpstr>
      <vt:lpstr>Arial</vt:lpstr>
      <vt:lpstr>Calibri</vt:lpstr>
      <vt:lpstr>Calibri Light</vt:lpstr>
      <vt:lpstr>Open Sans</vt:lpstr>
      <vt:lpstr>Segoe UI Symbol</vt:lpstr>
      <vt:lpstr>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Patricia ADEBIOTECH</cp:lastModifiedBy>
  <cp:revision>32</cp:revision>
  <dcterms:created xsi:type="dcterms:W3CDTF">2023-06-08T07:27:31Z</dcterms:created>
  <dcterms:modified xsi:type="dcterms:W3CDTF">2023-07-10T07:39:16Z</dcterms:modified>
</cp:coreProperties>
</file>