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60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60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1AD85-6C24-45B4-91B3-4C9B22E34557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64F12-0509-40C9-9483-A3CFC239809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994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93047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00752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05D-2324-4A34-8720-090E52BE8038}" type="datetimeFigureOut">
              <a:rPr lang="fr-CH" smtClean="0"/>
              <a:t>29.11.2024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B2E9-FD71-48E8-8AD1-B66E1BF9E34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39439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05D-2324-4A34-8720-090E52BE8038}" type="datetimeFigureOut">
              <a:rPr lang="fr-CH" smtClean="0"/>
              <a:t>29.11.2024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B2E9-FD71-48E8-8AD1-B66E1BF9E34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45657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05D-2324-4A34-8720-090E52BE8038}" type="datetimeFigureOut">
              <a:rPr lang="fr-CH" smtClean="0"/>
              <a:t>29.11.2024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B2E9-FD71-48E8-8AD1-B66E1BF9E34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87843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eur et dat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Auteur et date</a:t>
            </a:r>
          </a:p>
        </p:txBody>
      </p:sp>
      <p:sp>
        <p:nvSpPr>
          <p:cNvPr id="12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 algn="ctr">
              <a:defRPr sz="4000" b="0" spc="600">
                <a:solidFill>
                  <a:srgbClr val="212651"/>
                </a:solidFill>
                <a:latin typeface="+mn-lt"/>
                <a:ea typeface="+mn-ea"/>
                <a:cs typeface="+mn-cs"/>
                <a:sym typeface="Palanquin Dark"/>
              </a:defRPr>
            </a:lvl1pPr>
          </a:lstStyle>
          <a:p>
            <a:r>
              <a:t>Titre de la présentation</a:t>
            </a:r>
          </a:p>
        </p:txBody>
      </p:sp>
      <p:sp>
        <p:nvSpPr>
          <p:cNvPr id="1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1750" spc="263">
                <a:solidFill>
                  <a:srgbClr val="212651"/>
                </a:solidFill>
                <a:latin typeface="+mn-lt"/>
                <a:ea typeface="+mn-ea"/>
                <a:cs typeface="+mn-cs"/>
                <a:sym typeface="Palanquin Dark"/>
              </a:defRPr>
            </a:lvl1pPr>
            <a:lvl2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1750" spc="263">
                <a:solidFill>
                  <a:srgbClr val="212651"/>
                </a:solidFill>
                <a:latin typeface="+mn-lt"/>
                <a:ea typeface="+mn-ea"/>
                <a:cs typeface="+mn-cs"/>
                <a:sym typeface="Palanquin Dark"/>
              </a:defRPr>
            </a:lvl2pPr>
            <a:lvl3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1750" spc="263">
                <a:solidFill>
                  <a:srgbClr val="212651"/>
                </a:solidFill>
                <a:latin typeface="+mn-lt"/>
                <a:ea typeface="+mn-ea"/>
                <a:cs typeface="+mn-cs"/>
                <a:sym typeface="Palanquin Dark"/>
              </a:defRPr>
            </a:lvl3pPr>
            <a:lvl4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1750" spc="263">
                <a:solidFill>
                  <a:srgbClr val="212651"/>
                </a:solidFill>
                <a:latin typeface="+mn-lt"/>
                <a:ea typeface="+mn-ea"/>
                <a:cs typeface="+mn-cs"/>
                <a:sym typeface="Palanquin Dark"/>
              </a:defRPr>
            </a:lvl4pPr>
            <a:lvl5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1750" spc="263">
                <a:solidFill>
                  <a:srgbClr val="212651"/>
                </a:solidFill>
                <a:latin typeface="+mn-lt"/>
                <a:ea typeface="+mn-ea"/>
                <a:cs typeface="+mn-cs"/>
                <a:sym typeface="Palanquin Dark"/>
              </a:defRPr>
            </a:lvl5pPr>
          </a:lstStyle>
          <a:p>
            <a:r>
              <a:t>Sous-titre de la présentation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982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05D-2324-4A34-8720-090E52BE8038}" type="datetimeFigureOut">
              <a:rPr lang="fr-CH" smtClean="0"/>
              <a:t>29.11.2024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B2E9-FD71-48E8-8AD1-B66E1BF9E34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42054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05D-2324-4A34-8720-090E52BE8038}" type="datetimeFigureOut">
              <a:rPr lang="fr-CH" smtClean="0"/>
              <a:t>29.11.2024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B2E9-FD71-48E8-8AD1-B66E1BF9E34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03264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05D-2324-4A34-8720-090E52BE8038}" type="datetimeFigureOut">
              <a:rPr lang="fr-CH" smtClean="0"/>
              <a:t>29.11.2024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B2E9-FD71-48E8-8AD1-B66E1BF9E34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45769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05D-2324-4A34-8720-090E52BE8038}" type="datetimeFigureOut">
              <a:rPr lang="fr-CH" smtClean="0"/>
              <a:t>29.11.2024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B2E9-FD71-48E8-8AD1-B66E1BF9E34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15240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05D-2324-4A34-8720-090E52BE8038}" type="datetimeFigureOut">
              <a:rPr lang="fr-CH" smtClean="0"/>
              <a:t>29.11.2024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B2E9-FD71-48E8-8AD1-B66E1BF9E34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66656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05D-2324-4A34-8720-090E52BE8038}" type="datetimeFigureOut">
              <a:rPr lang="fr-CH" smtClean="0"/>
              <a:t>29.11.2024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B2E9-FD71-48E8-8AD1-B66E1BF9E34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08166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05D-2324-4A34-8720-090E52BE8038}" type="datetimeFigureOut">
              <a:rPr lang="fr-CH" smtClean="0"/>
              <a:t>29.11.2024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B2E9-FD71-48E8-8AD1-B66E1BF9E34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544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05D-2324-4A34-8720-090E52BE8038}" type="datetimeFigureOut">
              <a:rPr lang="fr-CH" smtClean="0"/>
              <a:t>29.11.2024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B2E9-FD71-48E8-8AD1-B66E1BF9E34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46282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D205D-2324-4A34-8720-090E52BE8038}" type="datetimeFigureOut">
              <a:rPr lang="fr-CH" smtClean="0"/>
              <a:t>29.11.2024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AB2E9-FD71-48E8-8AD1-B66E1BF9E34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8775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hyperlink" Target="http://www.epithelix.com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lide1-ImageFond5.png" descr="Slide1-ImageFond5.png"/>
          <p:cNvPicPr>
            <a:picLocks noChangeAspect="1"/>
          </p:cNvPicPr>
          <p:nvPr/>
        </p:nvPicPr>
        <p:blipFill>
          <a:blip r:embed="rId4">
            <a:alphaModFix amt="49956"/>
          </a:blip>
          <a:srcRect l="12699" t="25826" r="13005"/>
          <a:stretch>
            <a:fillRect/>
          </a:stretch>
        </p:blipFill>
        <p:spPr>
          <a:xfrm rot="10800000">
            <a:off x="-19875" y="-45555"/>
            <a:ext cx="12282352" cy="69002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995706" y="-389052"/>
            <a:ext cx="2602608" cy="2312562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Rectangle"/>
          <p:cNvSpPr/>
          <p:nvPr/>
        </p:nvSpPr>
        <p:spPr>
          <a:xfrm>
            <a:off x="5553659" y="2494424"/>
            <a:ext cx="5715000" cy="3039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457200" dist="227772" dir="5400000" rotWithShape="0">
              <a:srgbClr val="0098AE">
                <a:alpha val="20396"/>
              </a:srgbClr>
            </a:outerShdw>
          </a:effectLst>
        </p:spPr>
        <p:txBody>
          <a:bodyPr lIns="25400" tIns="25400" rIns="25400" bIns="2540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000" dirty="0"/>
          </a:p>
        </p:txBody>
      </p:sp>
      <p:sp>
        <p:nvSpPr>
          <p:cNvPr id="157" name="MucilAir"/>
          <p:cNvSpPr txBox="1"/>
          <p:nvPr/>
        </p:nvSpPr>
        <p:spPr>
          <a:xfrm>
            <a:off x="4665922" y="4248659"/>
            <a:ext cx="7490476" cy="991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no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sz="8000" spc="1200">
                <a:solidFill>
                  <a:srgbClr val="212651"/>
                </a:solidFill>
                <a:latin typeface="+mn-lt"/>
                <a:ea typeface="+mn-ea"/>
                <a:cs typeface="+mn-cs"/>
                <a:sym typeface="Palanquin Dark"/>
              </a:defRPr>
            </a:lvl1pPr>
          </a:lstStyle>
          <a:p>
            <a:endParaRPr lang="fr-CH" sz="800" spc="-75" dirty="0">
              <a:latin typeface="Calibri" panose="020F0502020204030204" pitchFamily="34" charset="0"/>
            </a:endParaRPr>
          </a:p>
          <a:p>
            <a:endParaRPr lang="fr-CH" sz="800" spc="-75" dirty="0">
              <a:latin typeface="Calibri" panose="020F0502020204030204" pitchFamily="34" charset="0"/>
            </a:endParaRPr>
          </a:p>
          <a:p>
            <a:r>
              <a:rPr lang="en-US" sz="2400" spc="150" dirty="0">
                <a:solidFill>
                  <a:srgbClr val="59C2E5"/>
                </a:solidFill>
                <a:latin typeface="Calibri" panose="020F0502020204030204" pitchFamily="34" charset="0"/>
              </a:rPr>
              <a:t>| </a:t>
            </a:r>
            <a:r>
              <a:rPr lang="en-US" sz="2400" spc="150" dirty="0">
                <a:latin typeface="Calibri" panose="020F0502020204030204" pitchFamily="34" charset="0"/>
              </a:rPr>
              <a:t>3D airway epithelia </a:t>
            </a:r>
            <a:r>
              <a:rPr lang="en-US" sz="2400" spc="150" dirty="0">
                <a:solidFill>
                  <a:srgbClr val="59C2E5"/>
                </a:solidFill>
                <a:latin typeface="Calibri" panose="020F0502020204030204" pitchFamily="34" charset="0"/>
              </a:rPr>
              <a:t>|</a:t>
            </a:r>
          </a:p>
          <a:p>
            <a:r>
              <a:rPr lang="en-US" sz="2400" spc="150" dirty="0">
                <a:latin typeface="Calibri" panose="020F0502020204030204" pitchFamily="34" charset="0"/>
              </a:rPr>
              <a:t> </a:t>
            </a:r>
          </a:p>
          <a:p>
            <a:r>
              <a:rPr lang="en-US" sz="2400" spc="150" dirty="0">
                <a:solidFill>
                  <a:srgbClr val="59C2E5"/>
                </a:solidFill>
                <a:latin typeface="Calibri" panose="020F0502020204030204" pitchFamily="34" charset="0"/>
              </a:rPr>
              <a:t>| </a:t>
            </a:r>
            <a:r>
              <a:rPr lang="en-US" sz="2400" spc="150" dirty="0">
                <a:latin typeface="Calibri" panose="020F0502020204030204" pitchFamily="34" charset="0"/>
              </a:rPr>
              <a:t>Frozen primary cells </a:t>
            </a:r>
            <a:r>
              <a:rPr lang="en-US" sz="2400" spc="150" dirty="0">
                <a:solidFill>
                  <a:srgbClr val="59C2E5"/>
                </a:solidFill>
                <a:latin typeface="Calibri" panose="020F0502020204030204" pitchFamily="34" charset="0"/>
              </a:rPr>
              <a:t>|</a:t>
            </a:r>
          </a:p>
          <a:p>
            <a:r>
              <a:rPr lang="en-US" sz="2400" spc="150" dirty="0">
                <a:latin typeface="Calibri" panose="020F0502020204030204" pitchFamily="34" charset="0"/>
              </a:rPr>
              <a:t> </a:t>
            </a:r>
          </a:p>
          <a:p>
            <a:r>
              <a:rPr lang="en-US" sz="2400" spc="150" dirty="0">
                <a:solidFill>
                  <a:srgbClr val="59C2E5"/>
                </a:solidFill>
                <a:latin typeface="Calibri" panose="020F0502020204030204" pitchFamily="34" charset="0"/>
              </a:rPr>
              <a:t>| </a:t>
            </a:r>
            <a:r>
              <a:rPr lang="en-US" sz="2400" spc="150" dirty="0">
                <a:latin typeface="Calibri" panose="020F0502020204030204" pitchFamily="34" charset="0"/>
              </a:rPr>
              <a:t>Testing services </a:t>
            </a:r>
            <a:r>
              <a:rPr lang="en-US" sz="2400" spc="150" dirty="0">
                <a:solidFill>
                  <a:srgbClr val="59C2E5"/>
                </a:solidFill>
                <a:latin typeface="Calibri" panose="020F0502020204030204" pitchFamily="34" charset="0"/>
              </a:rPr>
              <a:t>|</a:t>
            </a:r>
            <a:endParaRPr lang="en-US" sz="2400" spc="150" dirty="0">
              <a:latin typeface="Calibri" panose="020F0502020204030204" pitchFamily="34" charset="0"/>
            </a:endParaRPr>
          </a:p>
          <a:p>
            <a:endParaRPr lang="fr-CH" sz="3600" dirty="0">
              <a:latin typeface="Calibri" panose="020F0502020204030204" pitchFamily="34" charset="0"/>
            </a:endParaRPr>
          </a:p>
        </p:txBody>
      </p:sp>
      <p:sp>
        <p:nvSpPr>
          <p:cNvPr id="158" name="Texte"/>
          <p:cNvSpPr txBox="1"/>
          <p:nvPr/>
        </p:nvSpPr>
        <p:spPr>
          <a:xfrm>
            <a:off x="4862471" y="6556256"/>
            <a:ext cx="91372" cy="243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ctr">
              <a:lnSpc>
                <a:spcPct val="100000"/>
              </a:lnSpc>
              <a:defRPr sz="25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hlinkClick r:id="rId6"/>
              </a:defRPr>
            </a:lvl1pPr>
          </a:lstStyle>
          <a:p>
            <a:pPr>
              <a:defRPr u="none"/>
            </a:pPr>
            <a:r>
              <a:rPr sz="1250"/>
              <a:t> </a:t>
            </a:r>
          </a:p>
        </p:txBody>
      </p:sp>
      <p:pic>
        <p:nvPicPr>
          <p:cNvPr id="159" name="Slide1-Header.png" descr="Slide1-Header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8903"/>
            <a:ext cx="8588893" cy="15522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247" y="2625435"/>
            <a:ext cx="4877825" cy="103343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20" y="1356905"/>
            <a:ext cx="4401406" cy="531463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BFBDCF2-56BA-0EFD-3075-A3C15EAAAADF}"/>
              </a:ext>
            </a:extLst>
          </p:cNvPr>
          <p:cNvSpPr txBox="1"/>
          <p:nvPr/>
        </p:nvSpPr>
        <p:spPr>
          <a:xfrm>
            <a:off x="6883047" y="6027003"/>
            <a:ext cx="3287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000" spc="150" dirty="0">
                <a:solidFill>
                  <a:srgbClr val="212651"/>
                </a:solidFill>
                <a:latin typeface="Calibri" panose="020F0502020204030204" pitchFamily="34" charset="0"/>
                <a:sym typeface="Palanquin Dark"/>
              </a:rPr>
              <a:t>Archamps-France                   Geneva-</a:t>
            </a:r>
            <a:r>
              <a:rPr lang="fr-CH" sz="2000" spc="150" dirty="0" err="1">
                <a:solidFill>
                  <a:srgbClr val="212651"/>
                </a:solidFill>
                <a:latin typeface="Calibri" panose="020F0502020204030204" pitchFamily="34" charset="0"/>
                <a:sym typeface="Palanquin Dark"/>
              </a:rPr>
              <a:t>Switzerland</a:t>
            </a:r>
            <a:endParaRPr lang="fr-CH" sz="2000" spc="150" dirty="0">
              <a:solidFill>
                <a:srgbClr val="212651"/>
              </a:solidFill>
              <a:latin typeface="Calibri" panose="020F0502020204030204" pitchFamily="34" charset="0"/>
              <a:sym typeface="Palanquin Dark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  <p:extLst>
    <p:ext uri="{E180D4A7-C9FB-4DFB-919C-405C955672EB}">
      <p14:showEvtLst xmlns:p14="http://schemas.microsoft.com/office/powerpoint/2010/main">
        <p14:playEvt time="9412" objId="2"/>
        <p14:stopEvt time="13319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9" b="78948"/>
          <a:stretch/>
        </p:blipFill>
        <p:spPr>
          <a:xfrm>
            <a:off x="968801" y="1072380"/>
            <a:ext cx="2390948" cy="104674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23" t="65443" r="27450" b="25259"/>
          <a:stretch/>
        </p:blipFill>
        <p:spPr>
          <a:xfrm>
            <a:off x="685801" y="3886653"/>
            <a:ext cx="1993454" cy="637674"/>
          </a:xfrm>
          <a:prstGeom prst="rect">
            <a:avLst/>
          </a:prstGeom>
        </p:spPr>
      </p:pic>
      <p:pic>
        <p:nvPicPr>
          <p:cNvPr id="173" name="Slide2-Header4_Plan de travail 1 copie 7.png" descr="Slide2-Header4_Plan de travail 1 copie 7.png"/>
          <p:cNvPicPr>
            <a:picLocks noChangeAspect="1"/>
          </p:cNvPicPr>
          <p:nvPr/>
        </p:nvPicPr>
        <p:blipFill>
          <a:blip r:embed="rId6"/>
          <a:srcRect l="14778" t="16294" r="14778"/>
          <a:stretch>
            <a:fillRect/>
          </a:stretch>
        </p:blipFill>
        <p:spPr>
          <a:xfrm>
            <a:off x="0" y="0"/>
            <a:ext cx="12192000" cy="12208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age" descr="Image"/>
          <p:cNvPicPr>
            <a:picLocks noChangeAspect="1"/>
          </p:cNvPicPr>
          <p:nvPr/>
        </p:nvPicPr>
        <p:blipFill rotWithShape="1">
          <a:blip r:embed="rId7">
            <a:alphaModFix amt="19784"/>
          </a:blip>
          <a:srcRect l="5167" t="10705" b="26485"/>
          <a:stretch/>
        </p:blipFill>
        <p:spPr>
          <a:xfrm rot="10840466" flipH="1">
            <a:off x="15419" y="40535"/>
            <a:ext cx="3344992" cy="201686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6"/>
          <p:cNvSpPr/>
          <p:nvPr/>
        </p:nvSpPr>
        <p:spPr>
          <a:xfrm>
            <a:off x="566263" y="254395"/>
            <a:ext cx="9249731" cy="407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12750"/>
            <a:r>
              <a:rPr lang="en-US" sz="2050" spc="285" dirty="0">
                <a:solidFill>
                  <a:srgbClr val="FFFFFF"/>
                </a:solidFill>
              </a:rPr>
              <a:t>Novel advanced fully primary human immunocompetent models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15" b="3684"/>
          <a:stretch/>
        </p:blipFill>
        <p:spPr>
          <a:xfrm>
            <a:off x="910053" y="5481510"/>
            <a:ext cx="2390948" cy="1419727"/>
          </a:xfrm>
          <a:prstGeom prst="rect">
            <a:avLst/>
          </a:prstGeom>
        </p:spPr>
      </p:pic>
      <p:cxnSp>
        <p:nvCxnSpPr>
          <p:cNvPr id="22" name="Connecteur droit avec flèche 21"/>
          <p:cNvCxnSpPr/>
          <p:nvPr/>
        </p:nvCxnSpPr>
        <p:spPr>
          <a:xfrm flipV="1">
            <a:off x="3196612" y="2092567"/>
            <a:ext cx="900000" cy="0"/>
          </a:xfrm>
          <a:prstGeom prst="straightConnector1">
            <a:avLst/>
          </a:prstGeom>
          <a:noFill/>
          <a:ln w="76200" cap="flat">
            <a:solidFill>
              <a:srgbClr val="0454A4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Rectangle 26"/>
          <p:cNvSpPr/>
          <p:nvPr/>
        </p:nvSpPr>
        <p:spPr>
          <a:xfrm>
            <a:off x="4443149" y="1870754"/>
            <a:ext cx="83464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0"/>
            <a:r>
              <a:rPr lang="fr-CH" sz="2200" dirty="0" err="1">
                <a:solidFill>
                  <a:srgbClr val="0454A4"/>
                </a:solidFill>
                <a:ea typeface="+mj-ea"/>
                <a:cs typeface="+mj-cs"/>
              </a:rPr>
              <a:t>Fully</a:t>
            </a:r>
            <a:r>
              <a:rPr lang="fr-CH" sz="2200" dirty="0">
                <a:solidFill>
                  <a:srgbClr val="0454A4"/>
                </a:solidFill>
                <a:ea typeface="+mj-ea"/>
                <a:cs typeface="+mj-cs"/>
              </a:rPr>
              <a:t> </a:t>
            </a:r>
            <a:r>
              <a:rPr lang="fr-CH" sz="2200" dirty="0" err="1">
                <a:solidFill>
                  <a:srgbClr val="0454A4"/>
                </a:solidFill>
                <a:ea typeface="+mj-ea"/>
                <a:cs typeface="+mj-cs"/>
              </a:rPr>
              <a:t>primary</a:t>
            </a:r>
            <a:r>
              <a:rPr lang="fr-CH" sz="2200" dirty="0">
                <a:solidFill>
                  <a:srgbClr val="0454A4"/>
                </a:solidFill>
                <a:ea typeface="+mj-ea"/>
                <a:cs typeface="+mj-cs"/>
              </a:rPr>
              <a:t> </a:t>
            </a:r>
            <a:r>
              <a:rPr lang="fr-CH" sz="2200" dirty="0" err="1">
                <a:solidFill>
                  <a:srgbClr val="0454A4"/>
                </a:solidFill>
                <a:ea typeface="+mj-ea"/>
                <a:cs typeface="+mj-cs"/>
              </a:rPr>
              <a:t>airway</a:t>
            </a:r>
            <a:r>
              <a:rPr lang="fr-CH" sz="2200" dirty="0">
                <a:solidFill>
                  <a:srgbClr val="0454A4"/>
                </a:solidFill>
                <a:ea typeface="+mj-ea"/>
                <a:cs typeface="+mj-cs"/>
              </a:rPr>
              <a:t> tissues </a:t>
            </a:r>
            <a:r>
              <a:rPr lang="fr-CH" sz="2000" dirty="0">
                <a:solidFill>
                  <a:srgbClr val="0454A4"/>
                </a:solidFill>
                <a:ea typeface="+mj-ea"/>
                <a:cs typeface="+mj-cs"/>
              </a:rPr>
              <a:t>(Normal, COPD, </a:t>
            </a:r>
            <a:r>
              <a:rPr lang="fr-CH" sz="2000" dirty="0" err="1">
                <a:solidFill>
                  <a:srgbClr val="0454A4"/>
                </a:solidFill>
                <a:ea typeface="+mj-ea"/>
                <a:cs typeface="+mj-cs"/>
              </a:rPr>
              <a:t>Asthma</a:t>
            </a:r>
            <a:r>
              <a:rPr lang="fr-CH" sz="2000" dirty="0">
                <a:solidFill>
                  <a:srgbClr val="0454A4"/>
                </a:solidFill>
                <a:ea typeface="+mj-ea"/>
                <a:cs typeface="+mj-cs"/>
              </a:rPr>
              <a:t>, CF, </a:t>
            </a:r>
            <a:r>
              <a:rPr lang="fr-CH" sz="2000" dirty="0" err="1">
                <a:solidFill>
                  <a:srgbClr val="0454A4"/>
                </a:solidFill>
                <a:ea typeface="+mj-ea"/>
                <a:cs typeface="+mj-cs"/>
              </a:rPr>
              <a:t>Allergic</a:t>
            </a:r>
            <a:r>
              <a:rPr lang="fr-CH" sz="2000" dirty="0">
                <a:solidFill>
                  <a:srgbClr val="0454A4"/>
                </a:solidFill>
                <a:ea typeface="+mj-ea"/>
                <a:cs typeface="+mj-cs"/>
              </a:rPr>
              <a:t>…)</a:t>
            </a:r>
          </a:p>
          <a:p>
            <a:pPr lvl="1" eaLnBrk="0">
              <a:buFont typeface="Wingdings" pitchFamily="2" charset="2"/>
              <a:buChar char="ü"/>
            </a:pPr>
            <a:r>
              <a:rPr lang="fr-CH" sz="1600" dirty="0" err="1">
                <a:solidFill>
                  <a:srgbClr val="0454A4"/>
                </a:solidFill>
                <a:ea typeface="+mj-ea"/>
                <a:cs typeface="+mj-cs"/>
              </a:rPr>
              <a:t>MucilAir</a:t>
            </a:r>
            <a:r>
              <a:rPr lang="en-US" sz="1600" dirty="0">
                <a:solidFill>
                  <a:srgbClr val="0454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™</a:t>
            </a:r>
            <a:endParaRPr lang="fr-CH" sz="1600" dirty="0">
              <a:solidFill>
                <a:srgbClr val="0454A4"/>
              </a:solidFill>
              <a:ea typeface="+mj-ea"/>
              <a:cs typeface="+mj-cs"/>
            </a:endParaRPr>
          </a:p>
          <a:p>
            <a:pPr lvl="1" eaLnBrk="0">
              <a:buFont typeface="Wingdings" pitchFamily="2" charset="2"/>
              <a:buChar char="ü"/>
            </a:pPr>
            <a:r>
              <a:rPr lang="en-US" sz="1600" dirty="0">
                <a:solidFill>
                  <a:srgbClr val="0454A4"/>
                </a:solidFill>
                <a:ea typeface="+mj-ea"/>
                <a:cs typeface="+mj-cs"/>
              </a:rPr>
              <a:t>SmallAir</a:t>
            </a:r>
            <a:r>
              <a:rPr lang="en-US" sz="1600" dirty="0">
                <a:solidFill>
                  <a:srgbClr val="0454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™</a:t>
            </a:r>
            <a:endParaRPr lang="en-US" sz="1600" dirty="0">
              <a:solidFill>
                <a:srgbClr val="0454A4"/>
              </a:solidFill>
              <a:ea typeface="+mj-ea"/>
              <a:cs typeface="+mj-cs"/>
            </a:endParaRPr>
          </a:p>
          <a:p>
            <a:pPr lvl="1" eaLnBrk="0" hangingPunct="0">
              <a:buFont typeface="Wingdings" pitchFamily="2" charset="2"/>
              <a:buChar char="ü"/>
            </a:pPr>
            <a:r>
              <a:rPr lang="en-US" sz="1600" dirty="0">
                <a:solidFill>
                  <a:srgbClr val="0454A4"/>
                </a:solidFill>
                <a:ea typeface="+mj-ea"/>
                <a:cs typeface="+mj-cs"/>
              </a:rPr>
              <a:t>AlveolAir</a:t>
            </a:r>
            <a:r>
              <a:rPr lang="en-US" sz="1600" dirty="0">
                <a:solidFill>
                  <a:srgbClr val="0454A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™</a:t>
            </a:r>
            <a:endParaRPr lang="en-US" sz="1600" dirty="0">
              <a:solidFill>
                <a:srgbClr val="0454A4"/>
              </a:solidFill>
              <a:ea typeface="+mj-ea"/>
              <a:cs typeface="+mj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443149" y="4327177"/>
            <a:ext cx="83464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0"/>
            <a:r>
              <a:rPr lang="fr-CH" sz="2200" dirty="0" err="1">
                <a:solidFill>
                  <a:srgbClr val="0454A4"/>
                </a:solidFill>
                <a:ea typeface="+mj-ea"/>
                <a:cs typeface="+mj-cs"/>
              </a:rPr>
              <a:t>Fibroblasts</a:t>
            </a:r>
            <a:r>
              <a:rPr lang="fr-CH" sz="2200" dirty="0">
                <a:solidFill>
                  <a:srgbClr val="0454A4"/>
                </a:solidFill>
                <a:ea typeface="+mj-ea"/>
                <a:cs typeface="+mj-cs"/>
              </a:rPr>
              <a:t> or </a:t>
            </a:r>
            <a:r>
              <a:rPr lang="fr-CH" sz="2200" dirty="0" err="1">
                <a:solidFill>
                  <a:srgbClr val="0454A4"/>
                </a:solidFill>
                <a:ea typeface="+mj-ea"/>
                <a:cs typeface="+mj-cs"/>
              </a:rPr>
              <a:t>endothelial</a:t>
            </a:r>
            <a:r>
              <a:rPr lang="fr-CH" sz="2200" dirty="0">
                <a:solidFill>
                  <a:srgbClr val="0454A4"/>
                </a:solidFill>
                <a:ea typeface="+mj-ea"/>
                <a:cs typeface="+mj-cs"/>
              </a:rPr>
              <a:t> </a:t>
            </a:r>
            <a:r>
              <a:rPr lang="fr-CH" sz="2200" dirty="0" err="1">
                <a:solidFill>
                  <a:srgbClr val="0454A4"/>
                </a:solidFill>
                <a:ea typeface="+mj-ea"/>
                <a:cs typeface="+mj-cs"/>
              </a:rPr>
              <a:t>cells</a:t>
            </a:r>
            <a:r>
              <a:rPr lang="fr-CH" sz="2200" dirty="0">
                <a:solidFill>
                  <a:srgbClr val="0454A4"/>
                </a:solidFill>
                <a:ea typeface="+mj-ea"/>
                <a:cs typeface="+mj-cs"/>
              </a:rPr>
              <a:t> layer</a:t>
            </a:r>
            <a:endParaRPr lang="fr-CH" sz="1600" dirty="0">
              <a:solidFill>
                <a:srgbClr val="0454A4"/>
              </a:solidFill>
              <a:ea typeface="+mj-ea"/>
              <a:cs typeface="+mj-cs"/>
            </a:endParaRPr>
          </a:p>
        </p:txBody>
      </p:sp>
      <p:cxnSp>
        <p:nvCxnSpPr>
          <p:cNvPr id="29" name="Connecteur droit avec flèche 28"/>
          <p:cNvCxnSpPr/>
          <p:nvPr/>
        </p:nvCxnSpPr>
        <p:spPr>
          <a:xfrm flipV="1">
            <a:off x="3196612" y="4511500"/>
            <a:ext cx="900000" cy="0"/>
          </a:xfrm>
          <a:prstGeom prst="straightConnector1">
            <a:avLst/>
          </a:prstGeom>
          <a:noFill/>
          <a:ln w="76200" cap="flat">
            <a:solidFill>
              <a:srgbClr val="0454A4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Connecteur droit avec flèche 29"/>
          <p:cNvCxnSpPr/>
          <p:nvPr/>
        </p:nvCxnSpPr>
        <p:spPr>
          <a:xfrm flipV="1">
            <a:off x="3196612" y="6215171"/>
            <a:ext cx="900000" cy="0"/>
          </a:xfrm>
          <a:prstGeom prst="straightConnector1">
            <a:avLst/>
          </a:prstGeom>
          <a:noFill/>
          <a:ln w="76200" cap="flat">
            <a:solidFill>
              <a:srgbClr val="0454A4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1" name="Rectangle 30"/>
          <p:cNvSpPr/>
          <p:nvPr/>
        </p:nvSpPr>
        <p:spPr>
          <a:xfrm>
            <a:off x="4443149" y="6032395"/>
            <a:ext cx="745293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0"/>
            <a:r>
              <a:rPr lang="fr-CH" sz="2200" dirty="0" err="1">
                <a:solidFill>
                  <a:srgbClr val="0454A4"/>
                </a:solidFill>
                <a:ea typeface="+mj-ea"/>
                <a:cs typeface="+mj-cs"/>
              </a:rPr>
              <a:t>Serum</a:t>
            </a:r>
            <a:r>
              <a:rPr lang="fr-CH" sz="2200" dirty="0">
                <a:solidFill>
                  <a:srgbClr val="0454A4"/>
                </a:solidFill>
                <a:ea typeface="+mj-ea"/>
                <a:cs typeface="+mj-cs"/>
              </a:rPr>
              <a:t> free and </a:t>
            </a:r>
            <a:r>
              <a:rPr lang="fr-CH" sz="2200" dirty="0" err="1">
                <a:solidFill>
                  <a:srgbClr val="0454A4"/>
                </a:solidFill>
                <a:ea typeface="+mj-ea"/>
                <a:cs typeface="+mj-cs"/>
              </a:rPr>
              <a:t>chemically</a:t>
            </a:r>
            <a:r>
              <a:rPr lang="fr-CH" sz="2200" dirty="0">
                <a:solidFill>
                  <a:srgbClr val="0454A4"/>
                </a:solidFill>
                <a:ea typeface="+mj-ea"/>
                <a:cs typeface="+mj-cs"/>
              </a:rPr>
              <a:t> </a:t>
            </a:r>
            <a:r>
              <a:rPr lang="fr-CH" sz="2200" dirty="0" err="1">
                <a:solidFill>
                  <a:srgbClr val="0454A4"/>
                </a:solidFill>
                <a:ea typeface="+mj-ea"/>
                <a:cs typeface="+mj-cs"/>
              </a:rPr>
              <a:t>defined</a:t>
            </a:r>
            <a:r>
              <a:rPr lang="fr-CH" sz="2200" dirty="0">
                <a:solidFill>
                  <a:srgbClr val="0454A4"/>
                </a:solidFill>
                <a:ea typeface="+mj-ea"/>
                <a:cs typeface="+mj-cs"/>
              </a:rPr>
              <a:t> culture medium </a:t>
            </a:r>
          </a:p>
        </p:txBody>
      </p:sp>
      <p:cxnSp>
        <p:nvCxnSpPr>
          <p:cNvPr id="32" name="Connecteur droit avec flèche 31"/>
          <p:cNvCxnSpPr/>
          <p:nvPr/>
        </p:nvCxnSpPr>
        <p:spPr>
          <a:xfrm flipV="1">
            <a:off x="3196612" y="1399674"/>
            <a:ext cx="900000" cy="0"/>
          </a:xfrm>
          <a:prstGeom prst="straightConnector1">
            <a:avLst/>
          </a:prstGeom>
          <a:noFill/>
          <a:ln w="76200" cap="flat">
            <a:solidFill>
              <a:srgbClr val="0454A4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Rectangle 32"/>
          <p:cNvSpPr/>
          <p:nvPr/>
        </p:nvSpPr>
        <p:spPr>
          <a:xfrm>
            <a:off x="4443149" y="1236424"/>
            <a:ext cx="83464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0"/>
            <a:r>
              <a:rPr lang="fr-CH" sz="2200" dirty="0" err="1">
                <a:solidFill>
                  <a:srgbClr val="0454A4"/>
                </a:solidFill>
                <a:ea typeface="+mj-ea"/>
                <a:cs typeface="+mj-cs"/>
              </a:rPr>
              <a:t>Primary</a:t>
            </a:r>
            <a:r>
              <a:rPr lang="fr-CH" sz="2200" dirty="0">
                <a:solidFill>
                  <a:srgbClr val="0454A4"/>
                </a:solidFill>
                <a:ea typeface="+mj-ea"/>
                <a:cs typeface="+mj-cs"/>
              </a:rPr>
              <a:t> </a:t>
            </a:r>
            <a:r>
              <a:rPr lang="fr-CH" sz="2200" dirty="0" err="1">
                <a:solidFill>
                  <a:srgbClr val="0454A4"/>
                </a:solidFill>
                <a:ea typeface="+mj-ea"/>
                <a:cs typeface="+mj-cs"/>
              </a:rPr>
              <a:t>lung</a:t>
            </a:r>
            <a:r>
              <a:rPr lang="fr-CH" sz="2200" dirty="0">
                <a:solidFill>
                  <a:srgbClr val="0454A4"/>
                </a:solidFill>
                <a:ea typeface="+mj-ea"/>
                <a:cs typeface="+mj-cs"/>
              </a:rPr>
              <a:t> Macrophages / Neutrophiles</a:t>
            </a:r>
            <a:endParaRPr lang="fr-CH" sz="1600" dirty="0">
              <a:solidFill>
                <a:srgbClr val="0454A4"/>
              </a:solidFill>
              <a:ea typeface="+mj-ea"/>
              <a:cs typeface="+mj-cs"/>
            </a:endParaRPr>
          </a:p>
        </p:txBody>
      </p:sp>
      <p:sp>
        <p:nvSpPr>
          <p:cNvPr id="24" name="Espace réservé du numéro de diapositive 2"/>
          <p:cNvSpPr txBox="1">
            <a:spLocks/>
          </p:cNvSpPr>
          <p:nvPr/>
        </p:nvSpPr>
        <p:spPr>
          <a:xfrm>
            <a:off x="11594258" y="6391725"/>
            <a:ext cx="464871" cy="32829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fr-CH">
                <a:latin typeface="Palanquin Dark (Corps)"/>
              </a:rPr>
              <a:pPr/>
              <a:t>2</a:t>
            </a:fld>
            <a:endParaRPr lang="fr-CH" dirty="0">
              <a:latin typeface="Palanquin Dark (Corps)"/>
            </a:endParaRPr>
          </a:p>
        </p:txBody>
      </p:sp>
      <p:pic>
        <p:nvPicPr>
          <p:cNvPr id="21" name="Image 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A820B7D1-A29A-414C-BB0B-64CC4F43472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562" y="50902"/>
            <a:ext cx="1686724" cy="35710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7" t="66091" r="37038" b="22269"/>
          <a:stretch/>
        </p:blipFill>
        <p:spPr>
          <a:xfrm>
            <a:off x="968801" y="4833125"/>
            <a:ext cx="2138326" cy="602512"/>
          </a:xfrm>
          <a:prstGeom prst="rect">
            <a:avLst/>
          </a:prstGeom>
        </p:spPr>
      </p:pic>
      <p:cxnSp>
        <p:nvCxnSpPr>
          <p:cNvPr id="36" name="Connecteur droit avec flèche 35"/>
          <p:cNvCxnSpPr/>
          <p:nvPr/>
        </p:nvCxnSpPr>
        <p:spPr>
          <a:xfrm flipV="1">
            <a:off x="3196612" y="5289649"/>
            <a:ext cx="900000" cy="0"/>
          </a:xfrm>
          <a:prstGeom prst="straightConnector1">
            <a:avLst/>
          </a:prstGeom>
          <a:noFill/>
          <a:ln w="76200" cap="flat">
            <a:solidFill>
              <a:srgbClr val="0454A4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" name="Rectangle 36"/>
          <p:cNvSpPr/>
          <p:nvPr/>
        </p:nvSpPr>
        <p:spPr>
          <a:xfrm>
            <a:off x="4484307" y="5109985"/>
            <a:ext cx="83464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0"/>
            <a:r>
              <a:rPr lang="fr-CH" sz="2200" dirty="0" err="1">
                <a:solidFill>
                  <a:srgbClr val="0454A4"/>
                </a:solidFill>
                <a:ea typeface="+mj-ea"/>
                <a:cs typeface="+mj-cs"/>
              </a:rPr>
              <a:t>Dendritic</a:t>
            </a:r>
            <a:r>
              <a:rPr lang="fr-CH" sz="2200" dirty="0">
                <a:solidFill>
                  <a:srgbClr val="0454A4"/>
                </a:solidFill>
                <a:ea typeface="+mj-ea"/>
                <a:cs typeface="+mj-cs"/>
              </a:rPr>
              <a:t> </a:t>
            </a:r>
            <a:r>
              <a:rPr lang="fr-CH" sz="2200" dirty="0" err="1">
                <a:solidFill>
                  <a:srgbClr val="0454A4"/>
                </a:solidFill>
                <a:ea typeface="+mj-ea"/>
                <a:cs typeface="+mj-cs"/>
              </a:rPr>
              <a:t>cells</a:t>
            </a:r>
            <a:endParaRPr lang="fr-CH" sz="1600" dirty="0">
              <a:solidFill>
                <a:srgbClr val="0454A4"/>
              </a:solidFill>
              <a:ea typeface="+mj-ea"/>
              <a:cs typeface="+mj-cs"/>
            </a:endParaRP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49687" y="1068247"/>
            <a:ext cx="363526" cy="383722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93052" flipH="1">
            <a:off x="1993909" y="1606520"/>
            <a:ext cx="281676" cy="297324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09577" flipH="1">
            <a:off x="1783654" y="1836816"/>
            <a:ext cx="231505" cy="24436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6" t="10363" r="15372" b="7275"/>
          <a:stretch/>
        </p:blipFill>
        <p:spPr>
          <a:xfrm>
            <a:off x="1239254" y="838882"/>
            <a:ext cx="1732548" cy="564841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8" t="23692" b="70518"/>
          <a:stretch/>
        </p:blipFill>
        <p:spPr>
          <a:xfrm>
            <a:off x="1707354" y="3935427"/>
            <a:ext cx="1642870" cy="3970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779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L -0.00026 -0.29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489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0185 L 0.00208 0.053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5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1" grpId="0"/>
      <p:bldP spid="33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 4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4"/>
          <a:stretch/>
        </p:blipFill>
        <p:spPr>
          <a:xfrm>
            <a:off x="1" y="1018673"/>
            <a:ext cx="12191999" cy="5839327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1295009" y="3664606"/>
            <a:ext cx="1741716" cy="466079"/>
            <a:chOff x="446313" y="3303034"/>
            <a:chExt cx="1741716" cy="466079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609600" y="3303034"/>
              <a:ext cx="1415143" cy="466079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446313" y="3394885"/>
              <a:ext cx="17417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prstClr val="white"/>
                  </a:solidFill>
                  <a:latin typeface="Palanquin Dark Medium" panose="020B0604020203020204" pitchFamily="34" charset="0"/>
                  <a:cs typeface="Palanquin Dark Medium" panose="020B0604020203020204" pitchFamily="34" charset="0"/>
                </a:rPr>
                <a:t>Nasal Dryness</a:t>
              </a:r>
              <a:endParaRPr lang="fr-CH" sz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2886140" y="3654118"/>
            <a:ext cx="15955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0ACDE"/>
                </a:solidFill>
                <a:latin typeface="Palanquin Dark Medium" panose="020B0604020203020204" pitchFamily="34" charset="0"/>
                <a:cs typeface="Palanquin Dark Medium" panose="020B0604020203020204" pitchFamily="34" charset="0"/>
              </a:rPr>
              <a:t>Cilia beating frequency</a:t>
            </a:r>
          </a:p>
          <a:p>
            <a:r>
              <a:rPr lang="en-US" sz="900" dirty="0">
                <a:solidFill>
                  <a:srgbClr val="00ACDE"/>
                </a:solidFill>
                <a:latin typeface="Palanquin Dark Medium" panose="020B0604020203020204" pitchFamily="34" charset="0"/>
                <a:cs typeface="Palanquin Dark Medium" panose="020B0604020203020204" pitchFamily="34" charset="0"/>
              </a:rPr>
              <a:t>Local cytotoxicity</a:t>
            </a:r>
          </a:p>
          <a:p>
            <a:r>
              <a:rPr lang="en-US" sz="900" dirty="0">
                <a:solidFill>
                  <a:srgbClr val="00ACDE"/>
                </a:solidFill>
                <a:latin typeface="Palanquin Dark Medium" panose="020B0604020203020204" pitchFamily="34" charset="0"/>
                <a:cs typeface="Palanquin Dark Medium" panose="020B0604020203020204" pitchFamily="34" charset="0"/>
              </a:rPr>
              <a:t>Pro inflammatory profile</a:t>
            </a:r>
            <a:endParaRPr lang="fr-CH" sz="1600" dirty="0">
              <a:solidFill>
                <a:srgbClr val="00ACDE"/>
              </a:solidFill>
              <a:latin typeface="Calibri" panose="020F0502020204030204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4525789" y="3683104"/>
            <a:ext cx="1741716" cy="466079"/>
            <a:chOff x="446313" y="3303034"/>
            <a:chExt cx="1741716" cy="466079"/>
          </a:xfrm>
        </p:grpSpPr>
        <p:sp>
          <p:nvSpPr>
            <p:cNvPr id="11" name="Rectangle à coins arrondis 10"/>
            <p:cNvSpPr/>
            <p:nvPr/>
          </p:nvSpPr>
          <p:spPr>
            <a:xfrm>
              <a:off x="609600" y="3303034"/>
              <a:ext cx="1415143" cy="466079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600">
                <a:solidFill>
                  <a:prstClr val="white"/>
                </a:solidFill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446313" y="3394885"/>
              <a:ext cx="17417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prstClr val="white"/>
                  </a:solidFill>
                  <a:latin typeface="Palanquin Dark Medium" panose="020B0604020203020204" pitchFamily="34" charset="0"/>
                  <a:cs typeface="Palanquin Dark Medium" panose="020B0604020203020204" pitchFamily="34" charset="0"/>
                </a:rPr>
                <a:t>Asthma / COPD</a:t>
              </a:r>
              <a:endParaRPr lang="fr-CH" sz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1295009" y="4614738"/>
            <a:ext cx="1741716" cy="466079"/>
            <a:chOff x="446313" y="3303034"/>
            <a:chExt cx="1741716" cy="466079"/>
          </a:xfrm>
        </p:grpSpPr>
        <p:sp>
          <p:nvSpPr>
            <p:cNvPr id="14" name="Rectangle à coins arrondis 13"/>
            <p:cNvSpPr/>
            <p:nvPr/>
          </p:nvSpPr>
          <p:spPr>
            <a:xfrm>
              <a:off x="609600" y="3303034"/>
              <a:ext cx="1415143" cy="466079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446313" y="3382185"/>
              <a:ext cx="17417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prstClr val="white"/>
                  </a:solidFill>
                  <a:latin typeface="Palanquin Dark Medium" panose="020B0604020203020204" pitchFamily="34" charset="0"/>
                  <a:cs typeface="Palanquin Dark Medium" panose="020B0604020203020204" pitchFamily="34" charset="0"/>
                </a:rPr>
                <a:t>Cystic</a:t>
              </a:r>
              <a:r>
                <a:rPr lang="en-US" sz="1400" dirty="0">
                  <a:solidFill>
                    <a:prstClr val="white"/>
                  </a:solidFill>
                  <a:latin typeface="Palanquin Dark Medium" panose="020B0604020203020204" pitchFamily="34" charset="0"/>
                  <a:cs typeface="Palanquin Dark Medium" panose="020B0604020203020204" pitchFamily="34" charset="0"/>
                </a:rPr>
                <a:t> </a:t>
              </a:r>
              <a:r>
                <a:rPr lang="en-US" sz="1200" dirty="0">
                  <a:solidFill>
                    <a:prstClr val="white"/>
                  </a:solidFill>
                  <a:latin typeface="Palanquin Dark Medium" panose="020B0604020203020204" pitchFamily="34" charset="0"/>
                  <a:cs typeface="Palanquin Dark Medium" panose="020B0604020203020204" pitchFamily="34" charset="0"/>
                </a:rPr>
                <a:t>Fibrosis</a:t>
              </a:r>
              <a:endParaRPr lang="fr-CH" sz="1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1295009" y="5609805"/>
            <a:ext cx="1741716" cy="466079"/>
            <a:chOff x="446313" y="3303034"/>
            <a:chExt cx="1741716" cy="466079"/>
          </a:xfrm>
        </p:grpSpPr>
        <p:sp>
          <p:nvSpPr>
            <p:cNvPr id="17" name="Rectangle à coins arrondis 16"/>
            <p:cNvSpPr/>
            <p:nvPr/>
          </p:nvSpPr>
          <p:spPr>
            <a:xfrm>
              <a:off x="609600" y="3303034"/>
              <a:ext cx="1415143" cy="466079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446313" y="3382185"/>
              <a:ext cx="17417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prstClr val="white"/>
                  </a:solidFill>
                  <a:latin typeface="Palanquin Dark Medium" panose="020B0604020203020204" pitchFamily="34" charset="0"/>
                  <a:cs typeface="Palanquin Dark Medium" panose="020B0604020203020204" pitchFamily="34" charset="0"/>
                </a:rPr>
                <a:t>Mucolytic Activity</a:t>
              </a:r>
              <a:endParaRPr lang="fr-CH" sz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7719340" y="3656002"/>
            <a:ext cx="1741716" cy="466079"/>
            <a:chOff x="446313" y="3303034"/>
            <a:chExt cx="1741716" cy="466079"/>
          </a:xfrm>
        </p:grpSpPr>
        <p:sp>
          <p:nvSpPr>
            <p:cNvPr id="20" name="Rectangle à coins arrondis 19"/>
            <p:cNvSpPr/>
            <p:nvPr/>
          </p:nvSpPr>
          <p:spPr>
            <a:xfrm>
              <a:off x="609600" y="3303034"/>
              <a:ext cx="1415143" cy="466079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446313" y="3394885"/>
              <a:ext cx="17417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prstClr val="white"/>
                  </a:solidFill>
                  <a:latin typeface="Palanquin Dark Medium" panose="020B0604020203020204" pitchFamily="34" charset="0"/>
                  <a:cs typeface="Palanquin Dark Medium" panose="020B0604020203020204" pitchFamily="34" charset="0"/>
                </a:rPr>
                <a:t>Toxicity Testing</a:t>
              </a:r>
              <a:endParaRPr lang="fr-CH" sz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4525789" y="4666811"/>
            <a:ext cx="1741716" cy="466079"/>
            <a:chOff x="458755" y="3303034"/>
            <a:chExt cx="1741716" cy="466079"/>
          </a:xfrm>
        </p:grpSpPr>
        <p:sp>
          <p:nvSpPr>
            <p:cNvPr id="23" name="Rectangle à coins arrondis 22"/>
            <p:cNvSpPr/>
            <p:nvPr/>
          </p:nvSpPr>
          <p:spPr>
            <a:xfrm>
              <a:off x="609600" y="3303034"/>
              <a:ext cx="1415143" cy="466079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458755" y="3381025"/>
              <a:ext cx="17417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prstClr val="white"/>
                  </a:solidFill>
                  <a:latin typeface="Palanquin Dark Medium" panose="020B0604020203020204" pitchFamily="34" charset="0"/>
                  <a:cs typeface="Palanquin Dark Medium" panose="020B0604020203020204" pitchFamily="34" charset="0"/>
                </a:rPr>
                <a:t>Anti-inflammatory</a:t>
              </a:r>
              <a:endParaRPr lang="fr-CH" sz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7714717" y="4999578"/>
            <a:ext cx="1741716" cy="466079"/>
            <a:chOff x="447449" y="3303034"/>
            <a:chExt cx="1741716" cy="466079"/>
          </a:xfrm>
        </p:grpSpPr>
        <p:sp>
          <p:nvSpPr>
            <p:cNvPr id="26" name="Rectangle à coins arrondis 25"/>
            <p:cNvSpPr/>
            <p:nvPr/>
          </p:nvSpPr>
          <p:spPr>
            <a:xfrm>
              <a:off x="609600" y="3303034"/>
              <a:ext cx="1415143" cy="466079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447449" y="3382037"/>
              <a:ext cx="17417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prstClr val="white"/>
                  </a:solidFill>
                  <a:latin typeface="Palanquin Dark Medium" panose="020B0604020203020204" pitchFamily="34" charset="0"/>
                  <a:cs typeface="Palanquin Dark Medium" panose="020B0604020203020204" pitchFamily="34" charset="0"/>
                </a:rPr>
                <a:t>Inhalation Delivery</a:t>
              </a:r>
              <a:endParaRPr lang="fr-CH" sz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4525789" y="5631735"/>
            <a:ext cx="1741716" cy="466079"/>
            <a:chOff x="446313" y="3303034"/>
            <a:chExt cx="1741716" cy="466079"/>
          </a:xfrm>
        </p:grpSpPr>
        <p:sp>
          <p:nvSpPr>
            <p:cNvPr id="29" name="Rectangle à coins arrondis 28"/>
            <p:cNvSpPr/>
            <p:nvPr/>
          </p:nvSpPr>
          <p:spPr>
            <a:xfrm>
              <a:off x="609600" y="3303034"/>
              <a:ext cx="1415143" cy="466079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446313" y="3397573"/>
              <a:ext cx="17417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prstClr val="white"/>
                  </a:solidFill>
                  <a:latin typeface="Palanquin Dark Medium" panose="020B0604020203020204" pitchFamily="34" charset="0"/>
                  <a:cs typeface="Palanquin Dark Medium" panose="020B0604020203020204" pitchFamily="34" charset="0"/>
                </a:rPr>
                <a:t>Bacterial Infection</a:t>
              </a:r>
              <a:endParaRPr lang="fr-CH" sz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7698815" y="5672375"/>
            <a:ext cx="1741716" cy="466079"/>
            <a:chOff x="425788" y="3303034"/>
            <a:chExt cx="1741716" cy="466079"/>
          </a:xfrm>
        </p:grpSpPr>
        <p:sp>
          <p:nvSpPr>
            <p:cNvPr id="32" name="Rectangle à coins arrondis 31"/>
            <p:cNvSpPr/>
            <p:nvPr/>
          </p:nvSpPr>
          <p:spPr>
            <a:xfrm>
              <a:off x="609600" y="3303034"/>
              <a:ext cx="1415143" cy="466079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425788" y="3404254"/>
              <a:ext cx="17417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prstClr val="white"/>
                  </a:solidFill>
                  <a:latin typeface="Palanquin Dark Medium" panose="020B0604020203020204" pitchFamily="34" charset="0"/>
                  <a:cs typeface="Palanquin Dark Medium" panose="020B0604020203020204" pitchFamily="34" charset="0"/>
                </a:rPr>
                <a:t>Viral infection</a:t>
              </a:r>
              <a:endParaRPr lang="fr-CH" sz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34" name="ZoneTexte 33"/>
          <p:cNvSpPr txBox="1"/>
          <p:nvPr/>
        </p:nvSpPr>
        <p:spPr>
          <a:xfrm>
            <a:off x="6119182" y="3743758"/>
            <a:ext cx="1595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0ACDE"/>
                </a:solidFill>
                <a:latin typeface="Palanquin Dark Medium" panose="020B0604020203020204" pitchFamily="34" charset="0"/>
                <a:cs typeface="Palanquin Dark Medium" panose="020B0604020203020204" pitchFamily="34" charset="0"/>
              </a:rPr>
              <a:t>Goblet cells hyperplasia</a:t>
            </a:r>
          </a:p>
          <a:p>
            <a:r>
              <a:rPr lang="en-US" sz="900" dirty="0">
                <a:solidFill>
                  <a:srgbClr val="00ACDE"/>
                </a:solidFill>
                <a:latin typeface="Palanquin Dark Medium" panose="020B0604020203020204" pitchFamily="34" charset="0"/>
                <a:cs typeface="Palanquin Dark Medium" panose="020B0604020203020204" pitchFamily="34" charset="0"/>
              </a:rPr>
              <a:t>Activity of ion channels</a:t>
            </a:r>
            <a:endParaRPr lang="fr-CH" sz="1600" dirty="0">
              <a:solidFill>
                <a:srgbClr val="00ACDE"/>
              </a:solidFill>
              <a:latin typeface="Calibri" panose="020F0502020204030204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2873440" y="4614738"/>
            <a:ext cx="27711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0ACDE"/>
                </a:solidFill>
                <a:latin typeface="Palanquin Dark Medium" panose="020B0604020203020204" pitchFamily="34" charset="0"/>
                <a:cs typeface="Palanquin Dark Medium" panose="020B0604020203020204" pitchFamily="34" charset="0"/>
              </a:rPr>
              <a:t>Mucociliary clearance</a:t>
            </a:r>
          </a:p>
          <a:p>
            <a:r>
              <a:rPr lang="en-US" sz="900" dirty="0">
                <a:solidFill>
                  <a:srgbClr val="00ACDE"/>
                </a:solidFill>
                <a:latin typeface="Palanquin Dark Medium" panose="020B0604020203020204" pitchFamily="34" charset="0"/>
                <a:cs typeface="Palanquin Dark Medium" panose="020B0604020203020204" pitchFamily="34" charset="0"/>
              </a:rPr>
              <a:t>Activation, correction</a:t>
            </a:r>
          </a:p>
          <a:p>
            <a:r>
              <a:rPr lang="en-US" sz="900" dirty="0">
                <a:solidFill>
                  <a:srgbClr val="00ACDE"/>
                </a:solidFill>
                <a:latin typeface="Palanquin Dark Medium" panose="020B0604020203020204" pitchFamily="34" charset="0"/>
                <a:cs typeface="Palanquin Dark Medium" panose="020B0604020203020204" pitchFamily="34" charset="0"/>
              </a:rPr>
              <a:t>and potentiation of CFTR</a:t>
            </a:r>
            <a:endParaRPr lang="fr-CH" sz="1600" dirty="0">
              <a:solidFill>
                <a:srgbClr val="00ACDE"/>
              </a:solidFill>
              <a:latin typeface="Calibri" panose="020F0502020204030204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2892632" y="5588928"/>
            <a:ext cx="18111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0ACDE"/>
                </a:solidFill>
                <a:latin typeface="Palanquin Dark Medium" panose="020B0604020203020204" pitchFamily="34" charset="0"/>
                <a:cs typeface="Palanquin Dark Medium" panose="020B0604020203020204" pitchFamily="34" charset="0"/>
              </a:rPr>
              <a:t>Mucociliary clearance</a:t>
            </a:r>
          </a:p>
          <a:p>
            <a:r>
              <a:rPr lang="en-US" sz="900" dirty="0">
                <a:solidFill>
                  <a:srgbClr val="00ACDE"/>
                </a:solidFill>
                <a:latin typeface="Palanquin Dark Medium" panose="020B0604020203020204" pitchFamily="34" charset="0"/>
                <a:cs typeface="Palanquin Dark Medium" panose="020B0604020203020204" pitchFamily="34" charset="0"/>
              </a:rPr>
              <a:t>Mucus secretion</a:t>
            </a:r>
          </a:p>
          <a:p>
            <a:r>
              <a:rPr lang="en-US" sz="900" dirty="0">
                <a:solidFill>
                  <a:srgbClr val="00ACDE"/>
                </a:solidFill>
                <a:latin typeface="Palanquin Dark Medium" panose="020B0604020203020204" pitchFamily="34" charset="0"/>
                <a:cs typeface="Palanquin Dark Medium" panose="020B0604020203020204" pitchFamily="34" charset="0"/>
              </a:rPr>
              <a:t>Cilia Beating Frequency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9321058" y="3643730"/>
            <a:ext cx="27711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0ACDE"/>
                </a:solidFill>
                <a:latin typeface="Palanquin Dark Medium" panose="020B0604020203020204" pitchFamily="34" charset="0"/>
                <a:cs typeface="Palanquin Dark Medium" panose="020B0604020203020204" pitchFamily="34" charset="0"/>
              </a:rPr>
              <a:t>Local Toxicity</a:t>
            </a:r>
          </a:p>
          <a:p>
            <a:r>
              <a:rPr lang="en-US" sz="900" dirty="0">
                <a:solidFill>
                  <a:srgbClr val="00ACDE"/>
                </a:solidFill>
                <a:latin typeface="Palanquin Dark Medium" panose="020B0604020203020204" pitchFamily="34" charset="0"/>
                <a:cs typeface="Palanquin Dark Medium" panose="020B0604020203020204" pitchFamily="34" charset="0"/>
              </a:rPr>
              <a:t>Pro inflammatory profile</a:t>
            </a:r>
          </a:p>
          <a:p>
            <a:r>
              <a:rPr lang="en-US" sz="900" dirty="0" err="1">
                <a:solidFill>
                  <a:srgbClr val="00ACDE"/>
                </a:solidFill>
                <a:latin typeface="Palanquin Dark Medium" panose="020B0604020203020204" pitchFamily="34" charset="0"/>
                <a:cs typeface="Palanquin Dark Medium" panose="020B0604020203020204" pitchFamily="34" charset="0"/>
              </a:rPr>
              <a:t>Ciliopathic</a:t>
            </a:r>
            <a:r>
              <a:rPr lang="en-US" sz="900" dirty="0">
                <a:solidFill>
                  <a:srgbClr val="00ACDE"/>
                </a:solidFill>
                <a:latin typeface="Palanquin Dark Medium" panose="020B0604020203020204" pitchFamily="34" charset="0"/>
                <a:cs typeface="Palanquin Dark Medium" panose="020B0604020203020204" pitchFamily="34" charset="0"/>
              </a:rPr>
              <a:t> effects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6104220" y="4715184"/>
            <a:ext cx="1560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0ACDE"/>
                </a:solidFill>
                <a:latin typeface="Palanquin Dark Medium" panose="020B0604020203020204" pitchFamily="34" charset="0"/>
                <a:cs typeface="Palanquin Dark Medium" panose="020B0604020203020204" pitchFamily="34" charset="0"/>
              </a:rPr>
              <a:t>Local Toxicity</a:t>
            </a:r>
          </a:p>
          <a:p>
            <a:r>
              <a:rPr lang="en-US" sz="900" dirty="0">
                <a:solidFill>
                  <a:srgbClr val="00ACDE"/>
                </a:solidFill>
                <a:latin typeface="Palanquin Dark Medium" panose="020B0604020203020204" pitchFamily="34" charset="0"/>
                <a:cs typeface="Palanquin Dark Medium" panose="020B0604020203020204" pitchFamily="34" charset="0"/>
              </a:rPr>
              <a:t>Pro inflammatory profile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9344302" y="5080817"/>
            <a:ext cx="2771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0ACDE"/>
                </a:solidFill>
                <a:latin typeface="Palanquin Dark Medium" panose="020B0604020203020204" pitchFamily="34" charset="0"/>
                <a:cs typeface="Palanquin Dark Medium" panose="020B0604020203020204" pitchFamily="34" charset="0"/>
              </a:rPr>
              <a:t>Permeation of drugs or </a:t>
            </a:r>
            <a:r>
              <a:rPr lang="en-US" sz="900" dirty="0" err="1">
                <a:solidFill>
                  <a:srgbClr val="00ACDE"/>
                </a:solidFill>
                <a:latin typeface="Palanquin Dark Medium" panose="020B0604020203020204" pitchFamily="34" charset="0"/>
                <a:cs typeface="Palanquin Dark Medium" panose="020B0604020203020204" pitchFamily="34" charset="0"/>
              </a:rPr>
              <a:t>xenobiotics</a:t>
            </a:r>
            <a:endParaRPr lang="en-US" sz="900" dirty="0">
              <a:solidFill>
                <a:srgbClr val="00ACDE"/>
              </a:solidFill>
              <a:latin typeface="Palanquin Dark Medium" panose="020B0604020203020204" pitchFamily="34" charset="0"/>
              <a:cs typeface="Palanquin Dark Medium" panose="020B0604020203020204" pitchFamily="34" charset="0"/>
            </a:endParaRPr>
          </a:p>
          <a:p>
            <a:r>
              <a:rPr lang="en-US" sz="900" dirty="0">
                <a:solidFill>
                  <a:srgbClr val="00ACDE"/>
                </a:solidFill>
                <a:latin typeface="Palanquin Dark Medium" panose="020B0604020203020204" pitchFamily="34" charset="0"/>
                <a:cs typeface="Palanquin Dark Medium" panose="020B0604020203020204" pitchFamily="34" charset="0"/>
              </a:rPr>
              <a:t>PK/PD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6119182" y="5631735"/>
            <a:ext cx="14163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0ACDE"/>
                </a:solidFill>
                <a:latin typeface="Palanquin Dark Medium" panose="020B0604020203020204" pitchFamily="34" charset="0"/>
                <a:cs typeface="Palanquin Dark Medium" panose="020B0604020203020204" pitchFamily="34" charset="0"/>
              </a:rPr>
              <a:t>Bacteria CFU</a:t>
            </a:r>
          </a:p>
          <a:p>
            <a:r>
              <a:rPr lang="en-US" sz="900" dirty="0">
                <a:solidFill>
                  <a:srgbClr val="00ACDE"/>
                </a:solidFill>
                <a:latin typeface="Palanquin Dark Medium" panose="020B0604020203020204" pitchFamily="34" charset="0"/>
                <a:cs typeface="Palanquin Dark Medium" panose="020B0604020203020204" pitchFamily="34" charset="0"/>
              </a:rPr>
              <a:t>Local Toxicity</a:t>
            </a:r>
          </a:p>
          <a:p>
            <a:r>
              <a:rPr lang="en-US" sz="900" dirty="0">
                <a:solidFill>
                  <a:srgbClr val="00ACDE"/>
                </a:solidFill>
                <a:latin typeface="Palanquin Dark Medium" panose="020B0604020203020204" pitchFamily="34" charset="0"/>
                <a:cs typeface="Palanquin Dark Medium" panose="020B0604020203020204" pitchFamily="34" charset="0"/>
              </a:rPr>
              <a:t>Cytokine release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9365829" y="5668056"/>
            <a:ext cx="14274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0ACDE"/>
                </a:solidFill>
                <a:latin typeface="Palanquin Dark Medium" panose="020B0604020203020204" pitchFamily="34" charset="0"/>
                <a:cs typeface="Palanquin Dark Medium" panose="020B0604020203020204" pitchFamily="34" charset="0"/>
              </a:rPr>
              <a:t>Viral replication kinetic</a:t>
            </a:r>
          </a:p>
          <a:p>
            <a:r>
              <a:rPr lang="en-US" sz="900" dirty="0">
                <a:solidFill>
                  <a:srgbClr val="00ACDE"/>
                </a:solidFill>
                <a:latin typeface="Palanquin Dark Medium" panose="020B0604020203020204" pitchFamily="34" charset="0"/>
                <a:cs typeface="Palanquin Dark Medium" panose="020B0604020203020204" pitchFamily="34" charset="0"/>
              </a:rPr>
              <a:t>Cytokine release</a:t>
            </a:r>
          </a:p>
          <a:p>
            <a:r>
              <a:rPr lang="en-US" sz="900" dirty="0" err="1">
                <a:solidFill>
                  <a:srgbClr val="00ACDE"/>
                </a:solidFill>
                <a:latin typeface="Palanquin Dark Medium" panose="020B0604020203020204" pitchFamily="34" charset="0"/>
                <a:cs typeface="Palanquin Dark Medium" panose="020B0604020203020204" pitchFamily="34" charset="0"/>
              </a:rPr>
              <a:t>Ciliopathic</a:t>
            </a:r>
            <a:r>
              <a:rPr lang="en-US" sz="900" dirty="0">
                <a:solidFill>
                  <a:srgbClr val="00ACDE"/>
                </a:solidFill>
                <a:latin typeface="Palanquin Dark Medium" panose="020B0604020203020204" pitchFamily="34" charset="0"/>
                <a:cs typeface="Palanquin Dark Medium" panose="020B0604020203020204" pitchFamily="34" charset="0"/>
              </a:rPr>
              <a:t> effects</a:t>
            </a:r>
          </a:p>
          <a:p>
            <a:endParaRPr lang="en-US" sz="900" dirty="0">
              <a:solidFill>
                <a:srgbClr val="00ACDE"/>
              </a:solidFill>
              <a:latin typeface="Palanquin Dark Medium" panose="020B0604020203020204" pitchFamily="34" charset="0"/>
              <a:cs typeface="Palanquin Dark Medium" panose="020B0604020203020204" pitchFamily="34" charset="0"/>
            </a:endParaRPr>
          </a:p>
          <a:p>
            <a:endParaRPr lang="en-US" sz="900" dirty="0">
              <a:solidFill>
                <a:srgbClr val="00ACDE"/>
              </a:solidFill>
              <a:latin typeface="Palanquin Dark Medium" panose="020B0604020203020204" pitchFamily="34" charset="0"/>
              <a:cs typeface="Palanquin Dark Medium" panose="020B0604020203020204" pitchFamily="34" charset="0"/>
            </a:endParaRPr>
          </a:p>
        </p:txBody>
      </p:sp>
      <p:sp>
        <p:nvSpPr>
          <p:cNvPr id="2" name="Organigramme : Connecteur 1"/>
          <p:cNvSpPr/>
          <p:nvPr/>
        </p:nvSpPr>
        <p:spPr>
          <a:xfrm>
            <a:off x="4258128" y="772130"/>
            <a:ext cx="8758990" cy="525180"/>
          </a:xfrm>
          <a:prstGeom prst="flowChartConnector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900"/>
          </a:p>
        </p:txBody>
      </p:sp>
      <p:grpSp>
        <p:nvGrpSpPr>
          <p:cNvPr id="40" name="Groupe 39"/>
          <p:cNvGrpSpPr/>
          <p:nvPr/>
        </p:nvGrpSpPr>
        <p:grpSpPr>
          <a:xfrm>
            <a:off x="-4223" y="-14851"/>
            <a:ext cx="12192000" cy="2014818"/>
            <a:chOff x="0" y="0"/>
            <a:chExt cx="24465492" cy="4029636"/>
          </a:xfrm>
        </p:grpSpPr>
        <p:pic>
          <p:nvPicPr>
            <p:cNvPr id="44" name="Slide2-Header4_Plan de travail 1 copie 7.png" descr="Slide2-Header4_Plan de travail 1 copie 7.png"/>
            <p:cNvPicPr>
              <a:picLocks noChangeAspect="1"/>
            </p:cNvPicPr>
            <p:nvPr/>
          </p:nvPicPr>
          <p:blipFill>
            <a:blip r:embed="rId3"/>
            <a:srcRect l="14778" t="16294" r="14778"/>
            <a:stretch>
              <a:fillRect/>
            </a:stretch>
          </p:blipFill>
          <p:spPr>
            <a:xfrm>
              <a:off x="0" y="0"/>
              <a:ext cx="24465492" cy="239112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45" name="Image" descr="Image"/>
            <p:cNvPicPr>
              <a:picLocks noChangeAspect="1"/>
            </p:cNvPicPr>
            <p:nvPr/>
          </p:nvPicPr>
          <p:blipFill rotWithShape="1">
            <a:blip r:embed="rId4">
              <a:alphaModFix amt="19784"/>
            </a:blip>
            <a:srcRect l="5167" t="10705" b="26485"/>
            <a:stretch/>
          </p:blipFill>
          <p:spPr>
            <a:xfrm rot="10840466" flipH="1">
              <a:off x="30941" y="79392"/>
              <a:ext cx="6712342" cy="3950244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46" name="Rectangle 45"/>
          <p:cNvSpPr/>
          <p:nvPr/>
        </p:nvSpPr>
        <p:spPr>
          <a:xfrm>
            <a:off x="187970" y="145328"/>
            <a:ext cx="10689267" cy="407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12750"/>
            <a:r>
              <a:rPr lang="en-US" sz="2050" spc="285" dirty="0">
                <a:solidFill>
                  <a:srgbClr val="FFFFFF"/>
                </a:solidFill>
              </a:rPr>
              <a:t>Epithelix Testing Services (CRO activity)</a:t>
            </a:r>
          </a:p>
        </p:txBody>
      </p:sp>
      <p:grpSp>
        <p:nvGrpSpPr>
          <p:cNvPr id="47" name="Groupe 46"/>
          <p:cNvGrpSpPr/>
          <p:nvPr/>
        </p:nvGrpSpPr>
        <p:grpSpPr>
          <a:xfrm>
            <a:off x="7698815" y="4344555"/>
            <a:ext cx="1741716" cy="466079"/>
            <a:chOff x="425788" y="3303034"/>
            <a:chExt cx="1741716" cy="466079"/>
          </a:xfrm>
        </p:grpSpPr>
        <p:sp>
          <p:nvSpPr>
            <p:cNvPr id="48" name="Rectangle à coins arrondis 47"/>
            <p:cNvSpPr/>
            <p:nvPr/>
          </p:nvSpPr>
          <p:spPr>
            <a:xfrm>
              <a:off x="609600" y="3303034"/>
              <a:ext cx="1415143" cy="466079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425788" y="3404254"/>
              <a:ext cx="17417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prstClr val="white"/>
                  </a:solidFill>
                  <a:latin typeface="Palanquin Dark Medium" panose="020B0604020203020204" pitchFamily="34" charset="0"/>
                  <a:cs typeface="Palanquin Dark Medium" panose="020B0604020203020204" pitchFamily="34" charset="0"/>
                </a:rPr>
                <a:t>Pulmonary fibrosis</a:t>
              </a:r>
              <a:endParaRPr lang="fr-CH" sz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1" name="ZoneTexte 50"/>
          <p:cNvSpPr txBox="1"/>
          <p:nvPr/>
        </p:nvSpPr>
        <p:spPr>
          <a:xfrm>
            <a:off x="9370467" y="4417866"/>
            <a:ext cx="27711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>
                <a:solidFill>
                  <a:srgbClr val="00ACDE"/>
                </a:solidFill>
                <a:latin typeface="Palanquin Dark Medium" panose="020B0604020203020204" pitchFamily="34" charset="0"/>
                <a:cs typeface="Palanquin Dark Medium" panose="020B0604020203020204" pitchFamily="34" charset="0"/>
              </a:rPr>
              <a:t>Antifibrotic</a:t>
            </a:r>
            <a:r>
              <a:rPr lang="en-US" sz="900" dirty="0">
                <a:solidFill>
                  <a:srgbClr val="00ACDE"/>
                </a:solidFill>
                <a:latin typeface="Palanquin Dark Medium" panose="020B0604020203020204" pitchFamily="34" charset="0"/>
                <a:cs typeface="Palanquin Dark Medium" panose="020B0604020203020204" pitchFamily="34" charset="0"/>
              </a:rPr>
              <a:t> evaluation</a:t>
            </a:r>
          </a:p>
        </p:txBody>
      </p:sp>
    </p:spTree>
    <p:extLst>
      <p:ext uri="{BB962C8B-B14F-4D97-AF65-F5344CB8AC3E}">
        <p14:creationId xmlns:p14="http://schemas.microsoft.com/office/powerpoint/2010/main" val="5686761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160</Words>
  <Application>Microsoft Office PowerPoint</Application>
  <PresentationFormat>Grand écran</PresentationFormat>
  <Paragraphs>55</Paragraphs>
  <Slides>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Palanquin Dark (Corps)</vt:lpstr>
      <vt:lpstr>Palanquin Dark Medium</vt:lpstr>
      <vt:lpstr>Wingdings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Xiao-Yann Huang</dc:creator>
  <cp:lastModifiedBy>Constant Samuel</cp:lastModifiedBy>
  <cp:revision>18</cp:revision>
  <dcterms:created xsi:type="dcterms:W3CDTF">2023-04-14T08:26:58Z</dcterms:created>
  <dcterms:modified xsi:type="dcterms:W3CDTF">2024-11-29T10:09:50Z</dcterms:modified>
</cp:coreProperties>
</file>